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6"/>
  </p:handoutMasterIdLst>
  <p:sldIdLst>
    <p:sldId id="339" r:id="rId3"/>
    <p:sldId id="332" r:id="rId5"/>
    <p:sldId id="294" r:id="rId6"/>
    <p:sldId id="293" r:id="rId7"/>
    <p:sldId id="367" r:id="rId8"/>
    <p:sldId id="295" r:id="rId9"/>
    <p:sldId id="303" r:id="rId10"/>
    <p:sldId id="368" r:id="rId11"/>
    <p:sldId id="304" r:id="rId12"/>
    <p:sldId id="376" r:id="rId13"/>
    <p:sldId id="305" r:id="rId14"/>
    <p:sldId id="344" r:id="rId15"/>
  </p:sldIdLst>
  <p:sldSz cx="12192000" cy="6858000"/>
  <p:notesSz cx="6858000" cy="9144000"/>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第 1 节" id="{DCD3DAD0-E118-4EA2-9365-602AACAD6084}">
          <p14:sldIdLst>
            <p14:sldId id="339"/>
            <p14:sldId id="332"/>
          </p14:sldIdLst>
        </p14:section>
        <p14:section name="第1节" id="{07D8BC2A-D1A1-44D4-98C4-29DB01E2CDEE}">
          <p14:sldIdLst>
            <p14:sldId id="293"/>
            <p14:sldId id="367"/>
            <p14:sldId id="294"/>
            <p14:sldId id="295"/>
          </p14:sldIdLst>
        </p14:section>
        <p14:section name="第 3 节" id="{C30FD0F0-DABA-4988-8CAA-CE26CC42A0C3}">
          <p14:sldIdLst>
            <p14:sldId id="303"/>
            <p14:sldId id="368"/>
            <p14:sldId id="304"/>
            <p14:sldId id="305"/>
            <p14:sldId id="376"/>
          </p14:sldIdLst>
        </p14:section>
        <p14:section name="第四节" id="{B312C7EB-FA4E-436D-BF73-75066F57F699}">
          <p14:sldIdLst>
            <p14:sldId id="34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42233"/>
    <a:srgbClr val="000000"/>
    <a:srgbClr val="FAFBFD"/>
    <a:srgbClr val="FD4A64"/>
    <a:srgbClr val="6A71E6"/>
    <a:srgbClr val="00B1D2"/>
    <a:srgbClr val="8AA3BD"/>
    <a:srgbClr val="5F63AC"/>
    <a:srgbClr val="7558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83558" autoAdjust="0"/>
  </p:normalViewPr>
  <p:slideViewPr>
    <p:cSldViewPr snapToGrid="0" showGuides="1">
      <p:cViewPr>
        <p:scale>
          <a:sx n="75" d="100"/>
          <a:sy n="75" d="100"/>
        </p:scale>
        <p:origin x="1260" y="858"/>
      </p:cViewPr>
      <p:guideLst>
        <p:guide orient="horz" pos="3868"/>
        <p:guide pos="7219"/>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Arial" panose="020B060402020202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Arial" panose="020B0604020202020204" pitchFamily="34" charset="0"/>
              </a:defRPr>
            </a:lvl1pPr>
          </a:lstStyle>
          <a:p>
            <a:fld id="{B3E71700-2A4E-4AED-9E00-05FA757A75A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Arial" panose="020B060402020202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Arial" panose="020B0604020202020204" pitchFamily="34" charset="0"/>
              </a:defRPr>
            </a:lvl1pPr>
          </a:lstStyle>
          <a:p>
            <a:fld id="{C0AA9EA2-4E0C-4ED9-900A-7F897B70E5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1pPr>
    <a:lvl2pPr marL="4572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2pPr>
    <a:lvl3pPr marL="9144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3pPr>
    <a:lvl4pPr marL="13716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4pPr>
    <a:lvl5pPr marL="18288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FC5B6-F809-48FF-816D-0462E9443E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18674" t="20001" r="8861" b="19999"/>
          <a:stretch>
            <a:fillRect/>
          </a:stretch>
        </p:blipFill>
        <p:spPr>
          <a:xfrm rot="10800000">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42233"/>
        </a:solidFill>
        <a:effectLst/>
      </p:bgPr>
    </p:bg>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6930888" y="2025660"/>
            <a:ext cx="5261113" cy="2994992"/>
          </a:xfrm>
          <a:custGeom>
            <a:avLst/>
            <a:gdLst>
              <a:gd name="connsiteX0" fmla="*/ 0 w 5261113"/>
              <a:gd name="connsiteY0" fmla="*/ 0 h 2994992"/>
              <a:gd name="connsiteX1" fmla="*/ 5261113 w 5261113"/>
              <a:gd name="connsiteY1" fmla="*/ 0 h 2994992"/>
              <a:gd name="connsiteX2" fmla="*/ 5261113 w 5261113"/>
              <a:gd name="connsiteY2" fmla="*/ 2994992 h 2994992"/>
              <a:gd name="connsiteX3" fmla="*/ 0 w 5261113"/>
              <a:gd name="connsiteY3" fmla="*/ 2994992 h 2994992"/>
            </a:gdLst>
            <a:ahLst/>
            <a:cxnLst>
              <a:cxn ang="0">
                <a:pos x="connsiteX0" y="connsiteY0"/>
              </a:cxn>
              <a:cxn ang="0">
                <a:pos x="connsiteX1" y="connsiteY1"/>
              </a:cxn>
              <a:cxn ang="0">
                <a:pos x="connsiteX2" y="connsiteY2"/>
              </a:cxn>
              <a:cxn ang="0">
                <a:pos x="connsiteX3" y="connsiteY3"/>
              </a:cxn>
            </a:cxnLst>
            <a:rect l="l" t="t" r="r" b="b"/>
            <a:pathLst>
              <a:path w="5261113" h="2994992">
                <a:moveTo>
                  <a:pt x="0" y="0"/>
                </a:moveTo>
                <a:lnTo>
                  <a:pt x="5261113" y="0"/>
                </a:lnTo>
                <a:lnTo>
                  <a:pt x="5261113" y="2994992"/>
                </a:lnTo>
                <a:lnTo>
                  <a:pt x="0" y="2994992"/>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7600" y="1827213"/>
            <a:ext cx="3090863" cy="3048000"/>
          </a:xfrm>
          <a:prstGeom prst="rect">
            <a:avLst/>
          </a:prstGeom>
          <a:effectLst>
            <a:glow rad="101600">
              <a:schemeClr val="accent1">
                <a:satMod val="175000"/>
                <a:alpha val="40000"/>
              </a:schemeClr>
            </a:glow>
          </a:effectLst>
        </p:spPr>
        <p:txBody>
          <a:bodyPr/>
          <a:lstStyle/>
          <a:p>
            <a:endParaRPr lang="zh-CN" altLang="en-US"/>
          </a:p>
        </p:txBody>
      </p:sp>
      <p:sp>
        <p:nvSpPr>
          <p:cNvPr id="7" name="图片占位符 5"/>
          <p:cNvSpPr>
            <a:spLocks noGrp="1"/>
          </p:cNvSpPr>
          <p:nvPr>
            <p:ph type="pic" sz="quarter" idx="11"/>
          </p:nvPr>
        </p:nvSpPr>
        <p:spPr>
          <a:xfrm>
            <a:off x="4549551" y="1827213"/>
            <a:ext cx="3090863" cy="3048000"/>
          </a:xfrm>
          <a:prstGeom prst="rect">
            <a:avLst/>
          </a:prstGeom>
          <a:effectLst>
            <a:glow rad="101600">
              <a:schemeClr val="accent1">
                <a:satMod val="175000"/>
                <a:alpha val="40000"/>
              </a:schemeClr>
            </a:glow>
          </a:effectLst>
        </p:spPr>
        <p:txBody>
          <a:bodyPr/>
          <a:lstStyle/>
          <a:p>
            <a:endParaRPr lang="zh-CN" altLang="en-US"/>
          </a:p>
        </p:txBody>
      </p:sp>
      <p:sp>
        <p:nvSpPr>
          <p:cNvPr id="8" name="图片占位符 5"/>
          <p:cNvSpPr>
            <a:spLocks noGrp="1"/>
          </p:cNvSpPr>
          <p:nvPr>
            <p:ph type="pic" sz="quarter" idx="12"/>
          </p:nvPr>
        </p:nvSpPr>
        <p:spPr>
          <a:xfrm>
            <a:off x="8012566" y="1827213"/>
            <a:ext cx="3090863" cy="3048000"/>
          </a:xfrm>
          <a:prstGeom prst="rect">
            <a:avLst/>
          </a:prstGeom>
          <a:effectLst>
            <a:glow rad="101600">
              <a:schemeClr val="accent1">
                <a:satMod val="175000"/>
                <a:alpha val="40000"/>
              </a:schemeClr>
            </a:glow>
          </a:effectLst>
        </p:spPr>
        <p:txBody>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1639066" y="1799449"/>
            <a:ext cx="3901087" cy="3902988"/>
          </a:xfrm>
          <a:prstGeom prst="ellipse">
            <a:avLst/>
          </a:prstGeom>
          <a:effectLst>
            <a:glow rad="101600">
              <a:schemeClr val="accent2">
                <a:satMod val="175000"/>
                <a:alpha val="40000"/>
              </a:schemeClr>
            </a:glow>
          </a:effectLst>
        </p:spPr>
        <p:txBody>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8818563" y="1738313"/>
            <a:ext cx="1954212" cy="3414712"/>
          </a:xfrm>
          <a:prstGeom prst="rect">
            <a:avLst/>
          </a:prstGeom>
        </p:spPr>
        <p:txBody>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368802" y="1803060"/>
            <a:ext cx="1684337" cy="1675607"/>
          </a:xfrm>
          <a:prstGeom prst="rect">
            <a:avLst/>
          </a:prstGeom>
        </p:spPr>
        <p:txBody>
          <a:bodyPr/>
          <a:lstStyle/>
          <a:p>
            <a:endParaRPr lang="zh-CN" altLang="en-US"/>
          </a:p>
        </p:txBody>
      </p:sp>
      <p:sp>
        <p:nvSpPr>
          <p:cNvPr id="9" name="图片占位符 7"/>
          <p:cNvSpPr>
            <a:spLocks noGrp="1"/>
          </p:cNvSpPr>
          <p:nvPr>
            <p:ph type="pic" sz="quarter" idx="11"/>
          </p:nvPr>
        </p:nvSpPr>
        <p:spPr>
          <a:xfrm>
            <a:off x="6096002" y="1803060"/>
            <a:ext cx="1685925" cy="1675607"/>
          </a:xfrm>
          <a:prstGeom prst="rect">
            <a:avLst/>
          </a:prstGeom>
        </p:spPr>
        <p:txBody>
          <a:bodyPr/>
          <a:lstStyle/>
          <a:p>
            <a:endParaRPr lang="zh-CN" altLang="en-US"/>
          </a:p>
        </p:txBody>
      </p:sp>
      <p:sp>
        <p:nvSpPr>
          <p:cNvPr id="10" name="图片占位符 7"/>
          <p:cNvSpPr>
            <a:spLocks noGrp="1"/>
          </p:cNvSpPr>
          <p:nvPr>
            <p:ph type="pic" sz="quarter" idx="12"/>
          </p:nvPr>
        </p:nvSpPr>
        <p:spPr>
          <a:xfrm>
            <a:off x="4368802" y="3512005"/>
            <a:ext cx="1684337" cy="1685924"/>
          </a:xfrm>
          <a:prstGeom prst="rect">
            <a:avLst/>
          </a:prstGeom>
        </p:spPr>
        <p:txBody>
          <a:bodyPr/>
          <a:lstStyle/>
          <a:p>
            <a:endParaRPr lang="zh-CN" altLang="en-US"/>
          </a:p>
        </p:txBody>
      </p:sp>
      <p:sp>
        <p:nvSpPr>
          <p:cNvPr id="11" name="图片占位符 7"/>
          <p:cNvSpPr>
            <a:spLocks noGrp="1"/>
          </p:cNvSpPr>
          <p:nvPr>
            <p:ph type="pic" sz="quarter" idx="13"/>
          </p:nvPr>
        </p:nvSpPr>
        <p:spPr>
          <a:xfrm>
            <a:off x="6096002" y="3512005"/>
            <a:ext cx="1685925" cy="1685924"/>
          </a:xfrm>
          <a:prstGeom prst="rect">
            <a:avLst/>
          </a:prstGeom>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2233"/>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600" b="1" i="0" kern="1200" baseline="0">
          <a:solidFill>
            <a:schemeClr val="accent1">
              <a:lumMod val="75000"/>
            </a:schemeClr>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60000"/>
        <a:buFont typeface="Wingdings" panose="05000000000000000000" pitchFamily="2" charset="2"/>
        <a:buChar char=""/>
        <a:defRPr lang="zh-CN" altLang="en-US" sz="2800" kern="1200" baseline="0" dirty="0" smtClean="0">
          <a:solidFill>
            <a:schemeClr val="accent1">
              <a:lumMod val="75000"/>
            </a:schemeClr>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20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10.xml"/><Relationship Id="rId2" Type="http://schemas.openxmlformats.org/officeDocument/2006/relationships/tags" Target="../tags/tag7.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11.xml"/><Relationship Id="rId2" Type="http://schemas.openxmlformats.org/officeDocument/2006/relationships/tags" Target="../tags/tag8.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hemeOverride" Target="../theme/themeOverride1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themeOverride" Target="../theme/themeOverride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5.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8.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9.xml"/><Relationship Id="rId2" Type="http://schemas.openxmlformats.org/officeDocument/2006/relationships/tags" Target="../tags/tag6.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1601" name="文本框 1600"/>
          <p:cNvSpPr txBox="1"/>
          <p:nvPr/>
        </p:nvSpPr>
        <p:spPr>
          <a:xfrm>
            <a:off x="3860165" y="2218055"/>
            <a:ext cx="4457700" cy="1715770"/>
          </a:xfrm>
          <a:prstGeom prst="rect">
            <a:avLst/>
          </a:prstGeom>
          <a:noFill/>
        </p:spPr>
        <p:txBody>
          <a:bodyPr wrap="square" rtlCol="0">
            <a:spAutoFit/>
          </a:bodyPr>
          <a:lstStyle/>
          <a:p>
            <a:pPr algn="ctr">
              <a:lnSpc>
                <a:spcPct val="120000"/>
              </a:lnSpc>
            </a:pPr>
            <a:r>
              <a:rPr lang="en-US" altLang="zh-CN" sz="4400" b="1">
                <a:solidFill>
                  <a:schemeClr val="bg1"/>
                </a:solidFill>
                <a:effectLst>
                  <a:glow rad="25400">
                    <a:schemeClr val="bg1">
                      <a:alpha val="60000"/>
                    </a:schemeClr>
                  </a:glow>
                </a:effectLst>
                <a:cs typeface="+mn-ea"/>
                <a:sym typeface="+mn-lt"/>
              </a:rPr>
              <a:t>Intelligence in the AI Era?</a:t>
            </a:r>
            <a:endParaRPr lang="en-US" altLang="zh-CN" sz="4400" b="1">
              <a:solidFill>
                <a:schemeClr val="bg1"/>
              </a:solidFill>
              <a:effectLst>
                <a:glow rad="25400">
                  <a:schemeClr val="bg1">
                    <a:alpha val="60000"/>
                  </a:schemeClr>
                </a:glow>
              </a:effectLst>
              <a:cs typeface="+mn-ea"/>
              <a:sym typeface="+mn-lt"/>
            </a:endParaRPr>
          </a:p>
        </p:txBody>
      </p:sp>
      <p:sp>
        <p:nvSpPr>
          <p:cNvPr id="1604" name="文本框 1603"/>
          <p:cNvSpPr txBox="1"/>
          <p:nvPr/>
        </p:nvSpPr>
        <p:spPr>
          <a:xfrm>
            <a:off x="4417060" y="4138930"/>
            <a:ext cx="4084955" cy="460375"/>
          </a:xfrm>
          <a:prstGeom prst="rect">
            <a:avLst/>
          </a:prstGeom>
          <a:noFill/>
        </p:spPr>
        <p:txBody>
          <a:bodyPr wrap="square" rtlCol="0">
            <a:spAutoFit/>
          </a:bodyPr>
          <a:lstStyle/>
          <a:p>
            <a:pPr marL="285750" indent="-285750" algn="just">
              <a:lnSpc>
                <a:spcPct val="120000"/>
              </a:lnSpc>
              <a:buClr>
                <a:schemeClr val="bg1"/>
              </a:buClr>
              <a:buSzPct val="130000"/>
              <a:buFont typeface="Wingdings" panose="05000000000000000000" pitchFamily="2" charset="2"/>
              <a:buChar char="n"/>
            </a:pPr>
            <a:r>
              <a:rPr lang="en-GB" sz="2000">
                <a:solidFill>
                  <a:schemeClr val="bg1"/>
                </a:solidFill>
                <a:cs typeface="+mn-ea"/>
                <a:sym typeface="+mn-lt"/>
              </a:rPr>
              <a:t>EnergIntell Conference</a:t>
            </a:r>
            <a:endParaRPr lang="en-GB" sz="2000">
              <a:solidFill>
                <a:schemeClr val="bg1"/>
              </a:solidFill>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a:xfrm>
            <a:off x="0" y="2257425"/>
            <a:ext cx="6931025" cy="2209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a:solidFill>
                <a:schemeClr val="bg1"/>
              </a:solidFill>
              <a:cs typeface="+mn-ea"/>
              <a:sym typeface="+mn-lt"/>
            </a:endParaRPr>
          </a:p>
        </p:txBody>
      </p:sp>
      <p:sp>
        <p:nvSpPr>
          <p:cNvPr id="4" name="Rectangle 6"/>
          <p:cNvSpPr/>
          <p:nvPr/>
        </p:nvSpPr>
        <p:spPr>
          <a:xfrm>
            <a:off x="608330" y="2345690"/>
            <a:ext cx="3782695" cy="607695"/>
          </a:xfrm>
          <a:prstGeom prst="rect">
            <a:avLst/>
          </a:prstGeom>
        </p:spPr>
        <p:txBody>
          <a:bodyPr wrap="square">
            <a:spAutoFit/>
          </a:bodyPr>
          <a:lstStyle/>
          <a:p>
            <a:pPr>
              <a:lnSpc>
                <a:spcPct val="120000"/>
              </a:lnSpc>
            </a:pPr>
            <a:r>
              <a:rPr lang="en-GB" altLang="en-US" sz="2800">
                <a:solidFill>
                  <a:schemeClr val="bg1"/>
                </a:solidFill>
                <a:cs typeface="+mn-ea"/>
                <a:sym typeface="+mn-lt"/>
              </a:rPr>
              <a:t>Hybrid warfare</a:t>
            </a:r>
            <a:endParaRPr lang="en-GB" altLang="en-US" sz="2800">
              <a:solidFill>
                <a:schemeClr val="bg1"/>
              </a:solidFill>
              <a:cs typeface="+mn-ea"/>
              <a:sym typeface="+mn-lt"/>
            </a:endParaRPr>
          </a:p>
        </p:txBody>
      </p:sp>
      <p:sp>
        <p:nvSpPr>
          <p:cNvPr id="6" name="Isosceles Triangle 3"/>
          <p:cNvSpPr/>
          <p:nvPr/>
        </p:nvSpPr>
        <p:spPr>
          <a:xfrm rot="5400000">
            <a:off x="6762799" y="3382569"/>
            <a:ext cx="389964" cy="28117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a:solidFill>
                <a:schemeClr val="bg1"/>
              </a:solidFill>
              <a:cs typeface="+mn-ea"/>
              <a:sym typeface="+mn-lt"/>
            </a:endParaRPr>
          </a:p>
        </p:txBody>
      </p:sp>
      <p:sp>
        <p:nvSpPr>
          <p:cNvPr id="10" name="Rectangle 6"/>
          <p:cNvSpPr/>
          <p:nvPr/>
        </p:nvSpPr>
        <p:spPr>
          <a:xfrm>
            <a:off x="1054984" y="5428462"/>
            <a:ext cx="10082032" cy="1124585"/>
          </a:xfrm>
          <a:prstGeom prst="rect">
            <a:avLst/>
          </a:prstGeom>
        </p:spPr>
        <p:txBody>
          <a:bodyPr wrap="square">
            <a:spAutoFit/>
          </a:bodyPr>
          <a:lstStyle/>
          <a:p>
            <a:pPr algn="ctr">
              <a:lnSpc>
                <a:spcPct val="120000"/>
              </a:lnSpc>
            </a:pPr>
            <a:r>
              <a:rPr sz="1400">
                <a:solidFill>
                  <a:schemeClr val="bg1"/>
                </a:solidFill>
                <a:cs typeface="+mn-ea"/>
                <a:sym typeface="+mn-lt"/>
              </a:rPr>
              <a:t>Using AI in cybersecurity can significantly reduce the economic losses of government and private sector. The adoption of artificial intelligence in the field of cybersecurity is becoming a necessity both at the government level and at the private sector level, having a direct impact in reducing the number of security incidents as well as in reducing financial or time losses, but also in increasing the confidence of users of computer systems and consumers of online services.</a:t>
            </a:r>
            <a:endParaRPr sz="1400">
              <a:solidFill>
                <a:schemeClr val="bg1"/>
              </a:solidFill>
              <a:cs typeface="+mn-ea"/>
              <a:sym typeface="+mn-lt"/>
            </a:endParaRPr>
          </a:p>
        </p:txBody>
      </p:sp>
      <p:pic>
        <p:nvPicPr>
          <p:cNvPr id="24" name="图片占位符 23"/>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19539" b="19539"/>
          <a:stretch>
            <a:fillRect/>
          </a:stretch>
        </p:blipFill>
        <p:spPr/>
      </p:pic>
      <p:sp>
        <p:nvSpPr>
          <p:cNvPr id="40" name="文本框 212"/>
          <p:cNvSpPr txBox="1">
            <a:spLocks noChangeArrowheads="1"/>
          </p:cNvSpPr>
          <p:nvPr/>
        </p:nvSpPr>
        <p:spPr bwMode="auto">
          <a:xfrm>
            <a:off x="898642" y="632764"/>
            <a:ext cx="7180146"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indent="0">
              <a:lnSpc>
                <a:spcPct val="120000"/>
              </a:lnSpc>
              <a:buNone/>
            </a:pPr>
            <a:r>
              <a:rPr lang="en-GB" altLang="en-US" sz="1400" b="1">
                <a:solidFill>
                  <a:schemeClr val="bg1"/>
                </a:solidFill>
                <a:cs typeface="+mn-ea"/>
                <a:sym typeface="+mn-lt"/>
              </a:rPr>
              <a:t>Data collection, Statistical analysis, Legislative framework</a:t>
            </a:r>
            <a:endParaRPr lang="zh-CN" altLang="en-US" sz="1400" b="1">
              <a:solidFill>
                <a:schemeClr val="bg1"/>
              </a:solidFill>
              <a:latin typeface="Arial" panose="020B0604020202020204" pitchFamily="34" charset="0"/>
              <a:ea typeface="Arial" panose="020B0604020202020204" pitchFamily="34" charset="0"/>
              <a:cs typeface="+mn-ea"/>
              <a:sym typeface="+mn-lt"/>
            </a:endParaRPr>
          </a:p>
        </p:txBody>
      </p:sp>
      <p:sp>
        <p:nvSpPr>
          <p:cNvPr id="41" name="文本框 40"/>
          <p:cNvSpPr txBox="1"/>
          <p:nvPr/>
        </p:nvSpPr>
        <p:spPr>
          <a:xfrm>
            <a:off x="892175" y="200025"/>
            <a:ext cx="3314065" cy="534035"/>
          </a:xfrm>
          <a:prstGeom prst="rect">
            <a:avLst/>
          </a:prstGeom>
          <a:noFill/>
        </p:spPr>
        <p:txBody>
          <a:bodyPr wrap="square" rtlCol="0">
            <a:spAutoFit/>
          </a:bodyPr>
          <a:lstStyle/>
          <a:p>
            <a:pPr>
              <a:lnSpc>
                <a:spcPct val="120000"/>
              </a:lnSpc>
            </a:pPr>
            <a:r>
              <a:rPr lang="en-GB" altLang="zh-CN" b="1">
                <a:solidFill>
                  <a:schemeClr val="bg1"/>
                </a:solidFill>
                <a:cs typeface="+mn-ea"/>
                <a:sym typeface="+mn-lt"/>
              </a:rPr>
              <a:t>03 Findings</a:t>
            </a:r>
            <a:endParaRPr lang="en-GB" altLang="zh-CN" b="1" dirty="0">
              <a:solidFill>
                <a:schemeClr val="bg1"/>
              </a:solidFill>
              <a:cs typeface="+mn-ea"/>
              <a:sym typeface="+mn-lt"/>
            </a:endParaRPr>
          </a:p>
        </p:txBody>
      </p:sp>
      <p:grpSp>
        <p:nvGrpSpPr>
          <p:cNvPr id="35" name="组合 34"/>
          <p:cNvGrpSpPr/>
          <p:nvPr>
            <p:custDataLst>
              <p:tags r:id="rId2"/>
            </p:custDataLst>
          </p:nvPr>
        </p:nvGrpSpPr>
        <p:grpSpPr>
          <a:xfrm>
            <a:off x="319026" y="372249"/>
            <a:ext cx="407472" cy="407472"/>
            <a:chOff x="-1828799" y="-88608"/>
            <a:chExt cx="754743" cy="754743"/>
          </a:xfrm>
        </p:grpSpPr>
        <p:sp>
          <p:nvSpPr>
            <p:cNvPr id="36" name="椭圆 35"/>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椭圆 3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 name="Text Box 1"/>
          <p:cNvSpPr txBox="1"/>
          <p:nvPr/>
        </p:nvSpPr>
        <p:spPr>
          <a:xfrm>
            <a:off x="437515" y="3211830"/>
            <a:ext cx="6292215" cy="891540"/>
          </a:xfrm>
          <a:prstGeom prst="rect">
            <a:avLst/>
          </a:prstGeom>
          <a:noFill/>
        </p:spPr>
        <p:txBody>
          <a:bodyPr wrap="none" rtlCol="0">
            <a:spAutoFit/>
          </a:bodyPr>
          <a:p>
            <a:pPr marL="285750" indent="-285750" algn="l">
              <a:lnSpc>
                <a:spcPct val="130000"/>
              </a:lnSpc>
              <a:buFont typeface="Arial" panose="020B0604020202020204" pitchFamily="34" charset="0"/>
              <a:buChar char="•"/>
            </a:pPr>
            <a:r>
              <a:rPr lang="en-GB" altLang="en-US" sz="2000" dirty="0" smtClean="0">
                <a:solidFill>
                  <a:schemeClr val="bg1"/>
                </a:solidFill>
                <a:latin typeface="Arial" panose="020B0604020202020204" pitchFamily="34" charset="0"/>
                <a:ea typeface="Microsoft YaHei" panose="020B0503020204020204" pitchFamily="34" charset="-122"/>
              </a:rPr>
              <a:t>AI Cyber security driven vs AI Cyberattacks driven</a:t>
            </a:r>
            <a:endParaRPr lang="en-GB" altLang="en-US" sz="2000" dirty="0" smtClean="0">
              <a:solidFill>
                <a:schemeClr val="bg1"/>
              </a:solidFill>
              <a:latin typeface="Arial" panose="020B0604020202020204" pitchFamily="34" charset="0"/>
              <a:ea typeface="Microsoft YaHei" panose="020B0503020204020204" pitchFamily="34" charset="-122"/>
            </a:endParaRPr>
          </a:p>
          <a:p>
            <a:pPr marL="285750" indent="-285750" algn="l">
              <a:lnSpc>
                <a:spcPct val="130000"/>
              </a:lnSpc>
              <a:buFont typeface="Arial" panose="020B0604020202020204" pitchFamily="34" charset="0"/>
              <a:buChar char="•"/>
            </a:pPr>
            <a:r>
              <a:rPr lang="en-GB" altLang="en-US" sz="2000" dirty="0" smtClean="0">
                <a:solidFill>
                  <a:schemeClr val="bg1"/>
                </a:solidFill>
                <a:latin typeface="Arial" panose="020B0604020202020204" pitchFamily="34" charset="0"/>
                <a:ea typeface="Microsoft YaHei" panose="020B0503020204020204" pitchFamily="34" charset="-122"/>
              </a:rPr>
              <a:t>AI-generated content and social media amplification</a:t>
            </a:r>
            <a:endParaRPr lang="en-GB" altLang="en-US" sz="2000" dirty="0" smtClean="0">
              <a:solidFill>
                <a:schemeClr val="bg1"/>
              </a:solidFill>
              <a:latin typeface="Arial" panose="020B0604020202020204" pitchFamily="34" charset="0"/>
              <a:ea typeface="Microsoft YaHei"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a:xfrm>
            <a:off x="0" y="2025660"/>
            <a:ext cx="6930887" cy="29949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a:solidFill>
                <a:schemeClr val="bg1"/>
              </a:solidFill>
              <a:cs typeface="+mn-ea"/>
              <a:sym typeface="+mn-lt"/>
            </a:endParaRPr>
          </a:p>
        </p:txBody>
      </p:sp>
      <p:sp>
        <p:nvSpPr>
          <p:cNvPr id="4" name="Rectangle 6"/>
          <p:cNvSpPr/>
          <p:nvPr/>
        </p:nvSpPr>
        <p:spPr>
          <a:xfrm>
            <a:off x="438785" y="2990850"/>
            <a:ext cx="5657215" cy="1383030"/>
          </a:xfrm>
          <a:prstGeom prst="rect">
            <a:avLst/>
          </a:prstGeom>
        </p:spPr>
        <p:txBody>
          <a:bodyPr wrap="square">
            <a:spAutoFit/>
          </a:bodyPr>
          <a:lstStyle/>
          <a:p>
            <a:pPr>
              <a:lnSpc>
                <a:spcPct val="120000"/>
              </a:lnSpc>
            </a:pPr>
            <a:r>
              <a:rPr lang="en-US" altLang="zh-CN" sz="1400">
                <a:solidFill>
                  <a:schemeClr val="bg1"/>
                </a:solidFill>
                <a:cs typeface="+mn-ea"/>
                <a:sym typeface="+mn-lt"/>
              </a:rPr>
              <a:t>Both the governmental and the private sectors continue to adopt artificial technology within the computer systems, at a rate that can be accelerated in the coming years</a:t>
            </a:r>
            <a:endParaRPr lang="en-US" altLang="zh-CN" sz="1400">
              <a:solidFill>
                <a:schemeClr val="bg1"/>
              </a:solidFill>
              <a:cs typeface="+mn-ea"/>
              <a:sym typeface="+mn-lt"/>
            </a:endParaRPr>
          </a:p>
          <a:p>
            <a:pPr>
              <a:lnSpc>
                <a:spcPct val="120000"/>
              </a:lnSpc>
            </a:pPr>
            <a:endParaRPr lang="en-GB" altLang="en-US" sz="1400">
              <a:solidFill>
                <a:schemeClr val="bg1"/>
              </a:solidFill>
              <a:cs typeface="+mn-ea"/>
              <a:sym typeface="+mn-lt"/>
            </a:endParaRPr>
          </a:p>
          <a:p>
            <a:pPr>
              <a:lnSpc>
                <a:spcPct val="120000"/>
              </a:lnSpc>
            </a:pPr>
            <a:r>
              <a:rPr lang="en-GB" altLang="en-US" sz="1400">
                <a:solidFill>
                  <a:schemeClr val="bg1"/>
                </a:solidFill>
                <a:cs typeface="+mn-ea"/>
                <a:sym typeface="+mn-lt"/>
              </a:rPr>
              <a:t>EU - AI ACT - first regulation on AI</a:t>
            </a:r>
            <a:endParaRPr lang="en-GB" altLang="en-US" sz="1400">
              <a:solidFill>
                <a:schemeClr val="bg1"/>
              </a:solidFill>
              <a:cs typeface="+mn-ea"/>
              <a:sym typeface="+mn-lt"/>
            </a:endParaRPr>
          </a:p>
        </p:txBody>
      </p:sp>
      <p:sp>
        <p:nvSpPr>
          <p:cNvPr id="6" name="Isosceles Triangle 3"/>
          <p:cNvSpPr/>
          <p:nvPr/>
        </p:nvSpPr>
        <p:spPr>
          <a:xfrm rot="5400000">
            <a:off x="6762799" y="3382569"/>
            <a:ext cx="389964" cy="28117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a:solidFill>
                <a:schemeClr val="bg1"/>
              </a:solidFill>
              <a:cs typeface="+mn-ea"/>
              <a:sym typeface="+mn-lt"/>
            </a:endParaRPr>
          </a:p>
        </p:txBody>
      </p:sp>
      <p:sp>
        <p:nvSpPr>
          <p:cNvPr id="10" name="Rectangle 6"/>
          <p:cNvSpPr/>
          <p:nvPr/>
        </p:nvSpPr>
        <p:spPr>
          <a:xfrm>
            <a:off x="1054984" y="5428462"/>
            <a:ext cx="10082032" cy="1124585"/>
          </a:xfrm>
          <a:prstGeom prst="rect">
            <a:avLst/>
          </a:prstGeom>
        </p:spPr>
        <p:txBody>
          <a:bodyPr wrap="square">
            <a:spAutoFit/>
          </a:bodyPr>
          <a:lstStyle/>
          <a:p>
            <a:pPr algn="ctr">
              <a:lnSpc>
                <a:spcPct val="120000"/>
              </a:lnSpc>
            </a:pPr>
            <a:r>
              <a:rPr lang="en-US" altLang="zh-CN" sz="1400">
                <a:solidFill>
                  <a:schemeClr val="bg1"/>
                </a:solidFill>
                <a:cs typeface="+mn-ea"/>
                <a:sym typeface="+mn-lt"/>
              </a:rPr>
              <a:t>The adoption of artificial intelligence</a:t>
            </a:r>
            <a:r>
              <a:rPr lang="en-GB" altLang="en-US" sz="1400">
                <a:solidFill>
                  <a:schemeClr val="bg1"/>
                </a:solidFill>
                <a:cs typeface="+mn-ea"/>
                <a:sym typeface="+mn-lt"/>
              </a:rPr>
              <a:t>,</a:t>
            </a:r>
            <a:r>
              <a:rPr lang="en-US" altLang="zh-CN" sz="1400">
                <a:solidFill>
                  <a:schemeClr val="bg1"/>
                </a:solidFill>
                <a:cs typeface="+mn-ea"/>
                <a:sym typeface="+mn-lt"/>
              </a:rPr>
              <a:t> </a:t>
            </a:r>
            <a:r>
              <a:rPr lang="en-GB" altLang="en-US" sz="1400">
                <a:solidFill>
                  <a:schemeClr val="bg1"/>
                </a:solidFill>
                <a:cs typeface="+mn-ea"/>
                <a:sym typeface="+mn-lt"/>
              </a:rPr>
              <a:t>particularly</a:t>
            </a:r>
            <a:r>
              <a:rPr lang="en-US" altLang="zh-CN" sz="1400">
                <a:solidFill>
                  <a:schemeClr val="bg1"/>
                </a:solidFill>
                <a:cs typeface="+mn-ea"/>
                <a:sym typeface="+mn-lt"/>
              </a:rPr>
              <a:t> in the field of cybersecurity is supported by existing legal regulations, in a predictable framework that ensures the efficient and transparent use of these technologies. It is necessary to continue and permanently adapt these technologies and legal regulations according to future developments in the demon of cybercrime to ensure a sustainable economic and social development.</a:t>
            </a:r>
            <a:endParaRPr lang="en-US" altLang="zh-CN" sz="1400">
              <a:solidFill>
                <a:schemeClr val="bg1"/>
              </a:solidFill>
              <a:cs typeface="+mn-ea"/>
              <a:sym typeface="+mn-lt"/>
            </a:endParaRPr>
          </a:p>
        </p:txBody>
      </p:sp>
      <p:pic>
        <p:nvPicPr>
          <p:cNvPr id="24" name="图片占位符 23"/>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19539" b="19539"/>
          <a:stretch>
            <a:fillRect/>
          </a:stretch>
        </p:blipFill>
        <p:spPr/>
      </p:pic>
      <p:sp>
        <p:nvSpPr>
          <p:cNvPr id="40" name="文本框 212"/>
          <p:cNvSpPr txBox="1">
            <a:spLocks noChangeArrowheads="1"/>
          </p:cNvSpPr>
          <p:nvPr/>
        </p:nvSpPr>
        <p:spPr bwMode="auto">
          <a:xfrm>
            <a:off x="898642" y="632764"/>
            <a:ext cx="7180146"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indent="0">
              <a:lnSpc>
                <a:spcPct val="120000"/>
              </a:lnSpc>
              <a:buNone/>
            </a:pPr>
            <a:r>
              <a:rPr lang="en-GB" altLang="en-US" sz="1400" b="1">
                <a:solidFill>
                  <a:schemeClr val="bg1"/>
                </a:solidFill>
                <a:cs typeface="+mn-ea"/>
                <a:sym typeface="+mn-lt"/>
              </a:rPr>
              <a:t>Data collection, Statistical analysis, Legislative framework</a:t>
            </a:r>
            <a:endParaRPr lang="zh-CN" altLang="en-US" sz="1400" b="1">
              <a:solidFill>
                <a:schemeClr val="bg1"/>
              </a:solidFill>
              <a:latin typeface="Arial" panose="020B0604020202020204" pitchFamily="34" charset="0"/>
              <a:ea typeface="Arial" panose="020B0604020202020204" pitchFamily="34" charset="0"/>
              <a:cs typeface="+mn-ea"/>
              <a:sym typeface="+mn-lt"/>
            </a:endParaRPr>
          </a:p>
        </p:txBody>
      </p:sp>
      <p:sp>
        <p:nvSpPr>
          <p:cNvPr id="41" name="文本框 40"/>
          <p:cNvSpPr txBox="1"/>
          <p:nvPr/>
        </p:nvSpPr>
        <p:spPr>
          <a:xfrm>
            <a:off x="892175" y="200025"/>
            <a:ext cx="3314065" cy="534035"/>
          </a:xfrm>
          <a:prstGeom prst="rect">
            <a:avLst/>
          </a:prstGeom>
          <a:noFill/>
        </p:spPr>
        <p:txBody>
          <a:bodyPr wrap="square" rtlCol="0">
            <a:spAutoFit/>
          </a:bodyPr>
          <a:lstStyle/>
          <a:p>
            <a:pPr>
              <a:lnSpc>
                <a:spcPct val="120000"/>
              </a:lnSpc>
            </a:pPr>
            <a:r>
              <a:rPr lang="en-GB" altLang="zh-CN" b="1">
                <a:solidFill>
                  <a:schemeClr val="bg1"/>
                </a:solidFill>
                <a:cs typeface="+mn-ea"/>
                <a:sym typeface="+mn-lt"/>
              </a:rPr>
              <a:t>03 Findings</a:t>
            </a:r>
            <a:endParaRPr lang="en-GB" altLang="zh-CN" b="1" dirty="0">
              <a:solidFill>
                <a:schemeClr val="bg1"/>
              </a:solidFill>
              <a:cs typeface="+mn-ea"/>
              <a:sym typeface="+mn-lt"/>
            </a:endParaRPr>
          </a:p>
        </p:txBody>
      </p:sp>
      <p:grpSp>
        <p:nvGrpSpPr>
          <p:cNvPr id="35" name="组合 34"/>
          <p:cNvGrpSpPr/>
          <p:nvPr>
            <p:custDataLst>
              <p:tags r:id="rId2"/>
            </p:custDataLst>
          </p:nvPr>
        </p:nvGrpSpPr>
        <p:grpSpPr>
          <a:xfrm>
            <a:off x="319026" y="372249"/>
            <a:ext cx="407472" cy="407472"/>
            <a:chOff x="-1828799" y="-88608"/>
            <a:chExt cx="754743" cy="754743"/>
          </a:xfrm>
        </p:grpSpPr>
        <p:sp>
          <p:nvSpPr>
            <p:cNvPr id="36" name="椭圆 35"/>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椭圆 3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1601" name="文本框 1600"/>
          <p:cNvSpPr txBox="1"/>
          <p:nvPr/>
        </p:nvSpPr>
        <p:spPr>
          <a:xfrm>
            <a:off x="2371527" y="2884723"/>
            <a:ext cx="7448550" cy="1088390"/>
          </a:xfrm>
          <a:prstGeom prst="rect">
            <a:avLst/>
          </a:prstGeom>
          <a:noFill/>
        </p:spPr>
        <p:txBody>
          <a:bodyPr wrap="square" rtlCol="0">
            <a:spAutoFit/>
          </a:bodyPr>
          <a:lstStyle/>
          <a:p>
            <a:pPr algn="ctr">
              <a:lnSpc>
                <a:spcPct val="120000"/>
              </a:lnSpc>
            </a:pPr>
            <a:r>
              <a:rPr lang="en-US" altLang="zh-CN" sz="5400" b="1">
                <a:solidFill>
                  <a:schemeClr val="bg1"/>
                </a:solidFill>
                <a:cs typeface="+mn-ea"/>
                <a:sym typeface="+mn-lt"/>
              </a:rPr>
              <a:t>THANK </a:t>
            </a:r>
            <a:r>
              <a:rPr lang="en-GB" altLang="en-US" sz="5400" b="1">
                <a:solidFill>
                  <a:schemeClr val="bg1"/>
                </a:solidFill>
                <a:cs typeface="+mn-ea"/>
                <a:sym typeface="+mn-lt"/>
              </a:rPr>
              <a:t>YOU!</a:t>
            </a:r>
            <a:endParaRPr lang="en-GB" altLang="en-US" sz="5400" b="1" dirty="0">
              <a:solidFill>
                <a:schemeClr val="bg1"/>
              </a:solidFill>
              <a:effectLst>
                <a:glow rad="25400">
                  <a:schemeClr val="bg1">
                    <a:alpha val="60000"/>
                  </a:schemeClr>
                </a:glow>
              </a:effectLst>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2" name="文本框 31"/>
          <p:cNvSpPr txBox="1"/>
          <p:nvPr/>
        </p:nvSpPr>
        <p:spPr>
          <a:xfrm>
            <a:off x="1958227" y="1806679"/>
            <a:ext cx="2489200" cy="460375"/>
          </a:xfrm>
          <a:prstGeom prst="rect">
            <a:avLst/>
          </a:prstGeom>
          <a:noFill/>
        </p:spPr>
        <p:txBody>
          <a:bodyPr wrap="square" rtlCol="0">
            <a:spAutoFit/>
          </a:bodyPr>
          <a:lstStyle/>
          <a:p>
            <a:pPr>
              <a:lnSpc>
                <a:spcPct val="120000"/>
              </a:lnSpc>
            </a:pPr>
            <a:r>
              <a:rPr lang="en-GB" altLang="zh-CN" sz="2000" b="1">
                <a:solidFill>
                  <a:schemeClr val="bg1"/>
                </a:solidFill>
                <a:cs typeface="+mn-ea"/>
                <a:sym typeface="+mn-lt"/>
              </a:rPr>
              <a:t>Introduction</a:t>
            </a:r>
            <a:endParaRPr lang="en-GB" altLang="zh-CN" sz="2000" b="1" dirty="0">
              <a:solidFill>
                <a:schemeClr val="bg1"/>
              </a:solidFill>
              <a:cs typeface="+mn-ea"/>
              <a:sym typeface="+mn-lt"/>
            </a:endParaRPr>
          </a:p>
        </p:txBody>
      </p:sp>
      <p:sp>
        <p:nvSpPr>
          <p:cNvPr id="37" name="矩形 36"/>
          <p:cNvSpPr/>
          <p:nvPr/>
        </p:nvSpPr>
        <p:spPr>
          <a:xfrm>
            <a:off x="1958227" y="2197522"/>
            <a:ext cx="3860711" cy="866140"/>
          </a:xfrm>
          <a:prstGeom prst="rect">
            <a:avLst/>
          </a:prstGeom>
        </p:spPr>
        <p:txBody>
          <a:bodyPr wrap="square">
            <a:spAutoFit/>
          </a:bodyPr>
          <a:lstStyle/>
          <a:p>
            <a:pPr>
              <a:lnSpc>
                <a:spcPct val="120000"/>
              </a:lnSpc>
            </a:pPr>
            <a:r>
              <a:rPr lang="en-GB" altLang="en-US" sz="1400">
                <a:solidFill>
                  <a:schemeClr val="bg1"/>
                </a:solidFill>
                <a:cs typeface="+mn-ea"/>
                <a:sym typeface="+mn-lt"/>
              </a:rPr>
              <a:t>O</a:t>
            </a:r>
            <a:r>
              <a:rPr lang="en-US" altLang="zh-CN" sz="1400">
                <a:solidFill>
                  <a:schemeClr val="bg1"/>
                </a:solidFill>
                <a:cs typeface="+mn-ea"/>
                <a:sym typeface="+mn-lt"/>
              </a:rPr>
              <a:t>bjective and Motivation</a:t>
            </a:r>
            <a:endParaRPr lang="en-US" altLang="zh-CN" sz="1400">
              <a:solidFill>
                <a:schemeClr val="bg1"/>
              </a:solidFill>
              <a:cs typeface="+mn-ea"/>
              <a:sym typeface="+mn-lt"/>
            </a:endParaRPr>
          </a:p>
          <a:p>
            <a:pPr>
              <a:lnSpc>
                <a:spcPct val="120000"/>
              </a:lnSpc>
            </a:pPr>
            <a:r>
              <a:rPr lang="en-US" altLang="zh-CN" sz="1400">
                <a:solidFill>
                  <a:schemeClr val="bg1"/>
                </a:solidFill>
                <a:cs typeface="+mn-ea"/>
                <a:sym typeface="+mn-lt"/>
              </a:rPr>
              <a:t>Hypothesis</a:t>
            </a:r>
            <a:r>
              <a:rPr lang="en-GB" altLang="en-US" sz="1400">
                <a:solidFill>
                  <a:schemeClr val="bg1"/>
                </a:solidFill>
                <a:cs typeface="+mn-ea"/>
                <a:sym typeface="+mn-lt"/>
              </a:rPr>
              <a:t>,</a:t>
            </a:r>
            <a:r>
              <a:rPr lang="en-GB" altLang="en-US" sz="1400">
                <a:solidFill>
                  <a:schemeClr val="bg1"/>
                </a:solidFill>
                <a:cs typeface="+mn-ea"/>
                <a:sym typeface="+mn-lt"/>
              </a:rPr>
              <a:t> Methodology</a:t>
            </a:r>
            <a:endParaRPr lang="en-US" altLang="zh-CN" sz="1400">
              <a:solidFill>
                <a:schemeClr val="bg1"/>
              </a:solidFill>
              <a:cs typeface="+mn-ea"/>
              <a:sym typeface="+mn-lt"/>
            </a:endParaRPr>
          </a:p>
          <a:p>
            <a:pPr>
              <a:lnSpc>
                <a:spcPct val="120000"/>
              </a:lnSpc>
            </a:pPr>
            <a:r>
              <a:rPr lang="en-GB" altLang="en-US" sz="1400">
                <a:solidFill>
                  <a:schemeClr val="bg1"/>
                </a:solidFill>
                <a:cs typeface="+mn-ea"/>
                <a:sym typeface="+mn-lt"/>
              </a:rPr>
              <a:t>Results</a:t>
            </a:r>
            <a:r>
              <a:rPr lang="en-US" altLang="zh-CN" sz="1400">
                <a:solidFill>
                  <a:schemeClr val="bg1"/>
                </a:solidFill>
                <a:cs typeface="+mn-ea"/>
                <a:sym typeface="+mn-lt"/>
              </a:rPr>
              <a:t> </a:t>
            </a:r>
            <a:endParaRPr lang="zh-CN" altLang="en-US" sz="1400">
              <a:solidFill>
                <a:schemeClr val="bg1"/>
              </a:solidFill>
              <a:cs typeface="+mn-ea"/>
              <a:sym typeface="+mn-lt"/>
            </a:endParaRPr>
          </a:p>
        </p:txBody>
      </p:sp>
      <p:sp>
        <p:nvSpPr>
          <p:cNvPr id="39" name="文本框 38"/>
          <p:cNvSpPr txBox="1"/>
          <p:nvPr/>
        </p:nvSpPr>
        <p:spPr>
          <a:xfrm>
            <a:off x="1958227" y="3043893"/>
            <a:ext cx="2489200" cy="460375"/>
          </a:xfrm>
          <a:prstGeom prst="rect">
            <a:avLst/>
          </a:prstGeom>
          <a:noFill/>
        </p:spPr>
        <p:txBody>
          <a:bodyPr wrap="square" rtlCol="0">
            <a:spAutoFit/>
          </a:bodyPr>
          <a:lstStyle/>
          <a:p>
            <a:pPr>
              <a:lnSpc>
                <a:spcPct val="120000"/>
              </a:lnSpc>
            </a:pPr>
            <a:r>
              <a:rPr lang="en-GB" altLang="zh-CN" sz="2000" b="1">
                <a:solidFill>
                  <a:schemeClr val="bg1"/>
                </a:solidFill>
                <a:cs typeface="+mn-ea"/>
                <a:sym typeface="+mn-lt"/>
              </a:rPr>
              <a:t>Definitions</a:t>
            </a:r>
            <a:endParaRPr lang="en-GB" altLang="zh-CN" sz="2000" b="1">
              <a:solidFill>
                <a:schemeClr val="bg1"/>
              </a:solidFill>
              <a:cs typeface="+mn-ea"/>
              <a:sym typeface="+mn-lt"/>
            </a:endParaRPr>
          </a:p>
        </p:txBody>
      </p:sp>
      <p:sp>
        <p:nvSpPr>
          <p:cNvPr id="45" name="矩形 44"/>
          <p:cNvSpPr/>
          <p:nvPr/>
        </p:nvSpPr>
        <p:spPr>
          <a:xfrm>
            <a:off x="1958228" y="3434736"/>
            <a:ext cx="3860710" cy="349250"/>
          </a:xfrm>
          <a:prstGeom prst="rect">
            <a:avLst/>
          </a:prstGeom>
        </p:spPr>
        <p:txBody>
          <a:bodyPr wrap="square">
            <a:spAutoFit/>
          </a:bodyPr>
          <a:lstStyle/>
          <a:p>
            <a:pPr>
              <a:lnSpc>
                <a:spcPct val="120000"/>
              </a:lnSpc>
            </a:pPr>
            <a:r>
              <a:rPr lang="en-GB" altLang="en-US" sz="1400">
                <a:solidFill>
                  <a:schemeClr val="bg1"/>
                </a:solidFill>
                <a:cs typeface="+mn-ea"/>
                <a:sym typeface="+mn-lt"/>
              </a:rPr>
              <a:t>Artificial Intelligence, Digital twin</a:t>
            </a:r>
            <a:endParaRPr lang="en-GB" sz="1400">
              <a:solidFill>
                <a:schemeClr val="bg1"/>
              </a:solidFill>
              <a:cs typeface="+mn-ea"/>
              <a:sym typeface="+mn-lt"/>
            </a:endParaRPr>
          </a:p>
        </p:txBody>
      </p:sp>
      <p:sp>
        <p:nvSpPr>
          <p:cNvPr id="48" name="文本框 47"/>
          <p:cNvSpPr txBox="1"/>
          <p:nvPr/>
        </p:nvSpPr>
        <p:spPr>
          <a:xfrm>
            <a:off x="1958227" y="4121087"/>
            <a:ext cx="2489200" cy="460375"/>
          </a:xfrm>
          <a:prstGeom prst="rect">
            <a:avLst/>
          </a:prstGeom>
          <a:noFill/>
        </p:spPr>
        <p:txBody>
          <a:bodyPr wrap="square" rtlCol="0">
            <a:spAutoFit/>
          </a:bodyPr>
          <a:lstStyle/>
          <a:p>
            <a:pPr>
              <a:lnSpc>
                <a:spcPct val="120000"/>
              </a:lnSpc>
            </a:pPr>
            <a:r>
              <a:rPr lang="en-GB" altLang="zh-CN" sz="2000" b="1">
                <a:solidFill>
                  <a:schemeClr val="bg1"/>
                </a:solidFill>
                <a:cs typeface="+mn-ea"/>
                <a:sym typeface="+mn-lt"/>
              </a:rPr>
              <a:t>Findings</a:t>
            </a:r>
            <a:endParaRPr lang="en-GB" altLang="zh-CN" sz="2000" b="1">
              <a:solidFill>
                <a:schemeClr val="bg1"/>
              </a:solidFill>
              <a:cs typeface="+mn-ea"/>
              <a:sym typeface="+mn-lt"/>
            </a:endParaRPr>
          </a:p>
        </p:txBody>
      </p:sp>
      <p:sp>
        <p:nvSpPr>
          <p:cNvPr id="51" name="矩形 50"/>
          <p:cNvSpPr/>
          <p:nvPr/>
        </p:nvSpPr>
        <p:spPr>
          <a:xfrm>
            <a:off x="1958228" y="4511930"/>
            <a:ext cx="3860710" cy="866140"/>
          </a:xfrm>
          <a:prstGeom prst="rect">
            <a:avLst/>
          </a:prstGeom>
        </p:spPr>
        <p:txBody>
          <a:bodyPr wrap="square">
            <a:spAutoFit/>
          </a:bodyPr>
          <a:lstStyle/>
          <a:p>
            <a:pPr>
              <a:lnSpc>
                <a:spcPct val="120000"/>
              </a:lnSpc>
            </a:pPr>
            <a:r>
              <a:rPr lang="en-GB" altLang="en-US" sz="1400">
                <a:solidFill>
                  <a:schemeClr val="bg1"/>
                </a:solidFill>
                <a:cs typeface="+mn-ea"/>
                <a:sym typeface="+mn-lt"/>
              </a:rPr>
              <a:t>Data collection</a:t>
            </a:r>
            <a:endParaRPr lang="en-GB" altLang="en-US" sz="1400">
              <a:solidFill>
                <a:schemeClr val="bg1"/>
              </a:solidFill>
              <a:cs typeface="+mn-ea"/>
              <a:sym typeface="+mn-lt"/>
            </a:endParaRPr>
          </a:p>
          <a:p>
            <a:pPr>
              <a:lnSpc>
                <a:spcPct val="120000"/>
              </a:lnSpc>
            </a:pPr>
            <a:r>
              <a:rPr lang="en-GB" altLang="en-US" sz="1400">
                <a:solidFill>
                  <a:schemeClr val="bg1"/>
                </a:solidFill>
                <a:cs typeface="+mn-ea"/>
                <a:sym typeface="+mn-lt"/>
              </a:rPr>
              <a:t>Statistical analysis</a:t>
            </a:r>
            <a:endParaRPr lang="en-GB" altLang="en-US" sz="1400">
              <a:solidFill>
                <a:schemeClr val="bg1"/>
              </a:solidFill>
              <a:cs typeface="+mn-ea"/>
              <a:sym typeface="+mn-lt"/>
            </a:endParaRPr>
          </a:p>
          <a:p>
            <a:pPr>
              <a:lnSpc>
                <a:spcPct val="120000"/>
              </a:lnSpc>
            </a:pPr>
            <a:r>
              <a:rPr lang="en-GB" sz="1400">
                <a:solidFill>
                  <a:schemeClr val="bg1"/>
                </a:solidFill>
                <a:cs typeface="+mn-ea"/>
                <a:sym typeface="+mn-lt"/>
              </a:rPr>
              <a:t>Legislative framework</a:t>
            </a:r>
            <a:endParaRPr lang="en-GB" sz="1400">
              <a:solidFill>
                <a:schemeClr val="bg1"/>
              </a:solidFill>
              <a:cs typeface="+mn-ea"/>
              <a:sym typeface="+mn-lt"/>
            </a:endParaRPr>
          </a:p>
        </p:txBody>
      </p:sp>
      <p:sp>
        <p:nvSpPr>
          <p:cNvPr id="57" name="文本框 56"/>
          <p:cNvSpPr txBox="1"/>
          <p:nvPr/>
        </p:nvSpPr>
        <p:spPr>
          <a:xfrm>
            <a:off x="1958227" y="5543085"/>
            <a:ext cx="2489200" cy="460375"/>
          </a:xfrm>
          <a:prstGeom prst="rect">
            <a:avLst/>
          </a:prstGeom>
          <a:noFill/>
        </p:spPr>
        <p:txBody>
          <a:bodyPr wrap="square" rtlCol="0">
            <a:spAutoFit/>
          </a:bodyPr>
          <a:lstStyle/>
          <a:p>
            <a:pPr>
              <a:lnSpc>
                <a:spcPct val="120000"/>
              </a:lnSpc>
            </a:pPr>
            <a:r>
              <a:rPr lang="en-GB" altLang="zh-CN" sz="2000" b="1">
                <a:solidFill>
                  <a:schemeClr val="bg1"/>
                </a:solidFill>
                <a:cs typeface="+mn-ea"/>
                <a:sym typeface="+mn-lt"/>
              </a:rPr>
              <a:t>Conclusions</a:t>
            </a:r>
            <a:endParaRPr lang="en-GB" altLang="zh-CN" sz="2000" b="1">
              <a:solidFill>
                <a:schemeClr val="bg1"/>
              </a:solidFill>
              <a:cs typeface="+mn-ea"/>
              <a:sym typeface="+mn-lt"/>
            </a:endParaRPr>
          </a:p>
        </p:txBody>
      </p:sp>
      <p:grpSp>
        <p:nvGrpSpPr>
          <p:cNvPr id="59" name="组合 58"/>
          <p:cNvGrpSpPr/>
          <p:nvPr/>
        </p:nvGrpSpPr>
        <p:grpSpPr>
          <a:xfrm>
            <a:off x="670970" y="569656"/>
            <a:ext cx="1558290" cy="5406412"/>
            <a:chOff x="670970" y="626806"/>
            <a:chExt cx="1558290" cy="5406412"/>
          </a:xfrm>
        </p:grpSpPr>
        <p:cxnSp>
          <p:nvCxnSpPr>
            <p:cNvPr id="60" name="直接连接符 59"/>
            <p:cNvCxnSpPr>
              <a:stCxn id="70" idx="4"/>
            </p:cNvCxnSpPr>
            <p:nvPr/>
          </p:nvCxnSpPr>
          <p:spPr>
            <a:xfrm>
              <a:off x="1439795" y="1636136"/>
              <a:ext cx="0" cy="40565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1240677" y="2186179"/>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2" name="文本框 61"/>
            <p:cNvSpPr txBox="1"/>
            <p:nvPr/>
          </p:nvSpPr>
          <p:spPr>
            <a:xfrm>
              <a:off x="1220371" y="2124977"/>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1</a:t>
              </a:r>
              <a:endParaRPr lang="zh-CN" altLang="en-US" b="1" dirty="0">
                <a:solidFill>
                  <a:srgbClr val="142233"/>
                </a:solidFill>
                <a:cs typeface="+mn-ea"/>
                <a:sym typeface="+mn-lt"/>
              </a:endParaRPr>
            </a:p>
          </p:txBody>
        </p:sp>
        <p:sp>
          <p:nvSpPr>
            <p:cNvPr id="63" name="椭圆 62"/>
            <p:cNvSpPr/>
            <p:nvPr/>
          </p:nvSpPr>
          <p:spPr>
            <a:xfrm>
              <a:off x="1240677" y="3323816"/>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4" name="文本框 63"/>
            <p:cNvSpPr txBox="1"/>
            <p:nvPr/>
          </p:nvSpPr>
          <p:spPr>
            <a:xfrm>
              <a:off x="1220371" y="3262614"/>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2</a:t>
              </a:r>
              <a:endParaRPr lang="zh-CN" altLang="en-US" b="1" dirty="0">
                <a:solidFill>
                  <a:srgbClr val="142233"/>
                </a:solidFill>
                <a:cs typeface="+mn-ea"/>
                <a:sym typeface="+mn-lt"/>
              </a:endParaRPr>
            </a:p>
          </p:txBody>
        </p:sp>
        <p:sp>
          <p:nvSpPr>
            <p:cNvPr id="65" name="椭圆 64"/>
            <p:cNvSpPr/>
            <p:nvPr/>
          </p:nvSpPr>
          <p:spPr>
            <a:xfrm>
              <a:off x="1240677" y="4502672"/>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6" name="文本框 65"/>
            <p:cNvSpPr txBox="1"/>
            <p:nvPr/>
          </p:nvSpPr>
          <p:spPr>
            <a:xfrm>
              <a:off x="1220371" y="4441470"/>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3</a:t>
              </a:r>
              <a:endParaRPr lang="zh-CN" altLang="en-US" b="1" dirty="0">
                <a:solidFill>
                  <a:srgbClr val="142233"/>
                </a:solidFill>
                <a:cs typeface="+mn-ea"/>
                <a:sym typeface="+mn-lt"/>
              </a:endParaRPr>
            </a:p>
          </p:txBody>
        </p:sp>
        <p:sp>
          <p:nvSpPr>
            <p:cNvPr id="67" name="椭圆 66"/>
            <p:cNvSpPr/>
            <p:nvPr/>
          </p:nvSpPr>
          <p:spPr>
            <a:xfrm>
              <a:off x="1240677" y="5599989"/>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8" name="文本框 67"/>
            <p:cNvSpPr txBox="1"/>
            <p:nvPr/>
          </p:nvSpPr>
          <p:spPr>
            <a:xfrm>
              <a:off x="1220371" y="5538787"/>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4</a:t>
              </a:r>
              <a:endParaRPr lang="zh-CN" altLang="en-US" b="1" dirty="0">
                <a:solidFill>
                  <a:srgbClr val="142233"/>
                </a:solidFill>
                <a:cs typeface="+mn-ea"/>
                <a:sym typeface="+mn-lt"/>
              </a:endParaRPr>
            </a:p>
          </p:txBody>
        </p:sp>
        <p:grpSp>
          <p:nvGrpSpPr>
            <p:cNvPr id="69" name="组合 68"/>
            <p:cNvGrpSpPr/>
            <p:nvPr/>
          </p:nvGrpSpPr>
          <p:grpSpPr>
            <a:xfrm>
              <a:off x="670970" y="626806"/>
              <a:ext cx="1558290" cy="1009330"/>
              <a:chOff x="6119724" y="509788"/>
              <a:chExt cx="1558290" cy="1009330"/>
            </a:xfrm>
          </p:grpSpPr>
          <p:sp>
            <p:nvSpPr>
              <p:cNvPr id="70" name="椭圆 69"/>
              <p:cNvSpPr/>
              <p:nvPr/>
            </p:nvSpPr>
            <p:spPr>
              <a:xfrm>
                <a:off x="6383884" y="509788"/>
                <a:ext cx="1009330" cy="100933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1" name="文本框 70"/>
              <p:cNvSpPr txBox="1"/>
              <p:nvPr/>
            </p:nvSpPr>
            <p:spPr>
              <a:xfrm>
                <a:off x="6119724" y="784108"/>
                <a:ext cx="1558290" cy="386080"/>
              </a:xfrm>
              <a:prstGeom prst="rect">
                <a:avLst/>
              </a:prstGeom>
              <a:noFill/>
            </p:spPr>
            <p:txBody>
              <a:bodyPr wrap="square" rtlCol="0">
                <a:spAutoFit/>
              </a:bodyPr>
              <a:lstStyle/>
              <a:p>
                <a:pPr algn="ctr">
                  <a:lnSpc>
                    <a:spcPct val="120000"/>
                  </a:lnSpc>
                </a:pPr>
                <a:r>
                  <a:rPr lang="en-US" altLang="zh-CN" sz="1600" b="1">
                    <a:solidFill>
                      <a:srgbClr val="142233"/>
                    </a:solidFill>
                    <a:cs typeface="+mn-ea"/>
                    <a:sym typeface="+mn-lt"/>
                  </a:rPr>
                  <a:t>CONTENT</a:t>
                </a:r>
                <a:endParaRPr lang="en-US" altLang="zh-CN" sz="1600" b="1" dirty="0">
                  <a:solidFill>
                    <a:srgbClr val="142233"/>
                  </a:solidFill>
                  <a:cs typeface="+mn-ea"/>
                  <a:sym typeface="+mn-lt"/>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3" name="组合 1032"/>
          <p:cNvGrpSpPr/>
          <p:nvPr/>
        </p:nvGrpSpPr>
        <p:grpSpPr>
          <a:xfrm>
            <a:off x="7849733" y="2177588"/>
            <a:ext cx="3576637" cy="968057"/>
            <a:chOff x="7849733" y="2190974"/>
            <a:chExt cx="3576637" cy="968057"/>
          </a:xfrm>
        </p:grpSpPr>
        <p:sp>
          <p:nvSpPr>
            <p:cNvPr id="198" name="Freeform 24"/>
            <p:cNvSpPr>
              <a:spLocks noChangeAspect="1" noEditPoints="1"/>
            </p:cNvSpPr>
            <p:nvPr/>
          </p:nvSpPr>
          <p:spPr bwMode="auto">
            <a:xfrm>
              <a:off x="7849733" y="2190974"/>
              <a:ext cx="360362" cy="360362"/>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26 w 60"/>
                <a:gd name="T11" fmla="*/ 44 h 60"/>
                <a:gd name="T12" fmla="*/ 12 w 60"/>
                <a:gd name="T13" fmla="*/ 30 h 60"/>
                <a:gd name="T14" fmla="*/ 17 w 60"/>
                <a:gd name="T15" fmla="*/ 24 h 60"/>
                <a:gd name="T16" fmla="*/ 26 w 60"/>
                <a:gd name="T17" fmla="*/ 33 h 60"/>
                <a:gd name="T18" fmla="*/ 43 w 60"/>
                <a:gd name="T19" fmla="*/ 16 h 60"/>
                <a:gd name="T20" fmla="*/ 48 w 60"/>
                <a:gd name="T21" fmla="*/ 22 h 60"/>
                <a:gd name="T22" fmla="*/ 26 w 60"/>
                <a:gd name="T23"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0" name="文本框 206"/>
            <p:cNvSpPr txBox="1">
              <a:spLocks noChangeArrowheads="1"/>
            </p:cNvSpPr>
            <p:nvPr/>
          </p:nvSpPr>
          <p:spPr bwMode="auto">
            <a:xfrm>
              <a:off x="8319633" y="2551336"/>
              <a:ext cx="3106737"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defTabSz="1216660">
                <a:lnSpc>
                  <a:spcPct val="120000"/>
                </a:lnSpc>
                <a:spcBef>
                  <a:spcPct val="0"/>
                </a:spcBef>
                <a:buNone/>
              </a:pPr>
              <a:r>
                <a:rPr lang="en-GB" altLang="zh-CN" sz="1400" dirty="0">
                  <a:solidFill>
                    <a:schemeClr val="bg1"/>
                  </a:solidFill>
                  <a:latin typeface="+mn-lt"/>
                  <a:ea typeface="+mn-ea"/>
                  <a:cs typeface="+mn-ea"/>
                  <a:sym typeface="+mn-lt"/>
                </a:rPr>
                <a:t>T</a:t>
              </a:r>
              <a:r>
                <a:rPr lang="zh-CN" altLang="en-US" sz="1400" dirty="0">
                  <a:solidFill>
                    <a:schemeClr val="bg1"/>
                  </a:solidFill>
                  <a:latin typeface="+mn-lt"/>
                  <a:ea typeface="+mn-ea"/>
                  <a:cs typeface="+mn-ea"/>
                  <a:sym typeface="+mn-lt"/>
                </a:rPr>
                <a:t>o identify the main benefits which came form its usage</a:t>
              </a:r>
              <a:endParaRPr lang="zh-CN" altLang="en-US" sz="1400" dirty="0">
                <a:solidFill>
                  <a:schemeClr val="bg1"/>
                </a:solidFill>
                <a:latin typeface="+mn-lt"/>
                <a:ea typeface="+mn-ea"/>
                <a:cs typeface="+mn-ea"/>
                <a:sym typeface="+mn-lt"/>
              </a:endParaRPr>
            </a:p>
          </p:txBody>
        </p:sp>
      </p:grpSp>
      <p:grpSp>
        <p:nvGrpSpPr>
          <p:cNvPr id="1034" name="组合 1033"/>
          <p:cNvGrpSpPr/>
          <p:nvPr/>
        </p:nvGrpSpPr>
        <p:grpSpPr>
          <a:xfrm>
            <a:off x="7837033" y="4514283"/>
            <a:ext cx="3576637" cy="966470"/>
            <a:chOff x="7837033" y="3870549"/>
            <a:chExt cx="3576637" cy="966470"/>
          </a:xfrm>
        </p:grpSpPr>
        <p:sp>
          <p:nvSpPr>
            <p:cNvPr id="201" name="Freeform 24"/>
            <p:cNvSpPr>
              <a:spLocks noChangeAspect="1" noEditPoints="1"/>
            </p:cNvSpPr>
            <p:nvPr/>
          </p:nvSpPr>
          <p:spPr bwMode="auto">
            <a:xfrm>
              <a:off x="7837033" y="3870549"/>
              <a:ext cx="360362" cy="35877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26 w 60"/>
                <a:gd name="T11" fmla="*/ 44 h 60"/>
                <a:gd name="T12" fmla="*/ 12 w 60"/>
                <a:gd name="T13" fmla="*/ 30 h 60"/>
                <a:gd name="T14" fmla="*/ 17 w 60"/>
                <a:gd name="T15" fmla="*/ 24 h 60"/>
                <a:gd name="T16" fmla="*/ 26 w 60"/>
                <a:gd name="T17" fmla="*/ 33 h 60"/>
                <a:gd name="T18" fmla="*/ 43 w 60"/>
                <a:gd name="T19" fmla="*/ 16 h 60"/>
                <a:gd name="T20" fmla="*/ 48 w 60"/>
                <a:gd name="T21" fmla="*/ 22 h 60"/>
                <a:gd name="T22" fmla="*/ 26 w 60"/>
                <a:gd name="T23"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3" name="文本框 209"/>
            <p:cNvSpPr txBox="1">
              <a:spLocks noChangeArrowheads="1"/>
            </p:cNvSpPr>
            <p:nvPr/>
          </p:nvSpPr>
          <p:spPr bwMode="auto">
            <a:xfrm>
              <a:off x="8306933" y="4229324"/>
              <a:ext cx="3106737"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defTabSz="1216660">
                <a:lnSpc>
                  <a:spcPct val="120000"/>
                </a:lnSpc>
                <a:spcBef>
                  <a:spcPct val="0"/>
                </a:spcBef>
                <a:buNone/>
              </a:pPr>
              <a:r>
                <a:rPr lang="en-GB" altLang="zh-CN" sz="1400" dirty="0">
                  <a:solidFill>
                    <a:schemeClr val="bg1"/>
                  </a:solidFill>
                  <a:latin typeface="+mn-lt"/>
                  <a:ea typeface="+mn-ea"/>
                  <a:cs typeface="+mn-ea"/>
                  <a:sym typeface="+mn-lt"/>
                </a:rPr>
                <a:t>The </a:t>
              </a:r>
              <a:r>
                <a:rPr lang="zh-CN" altLang="en-US" sz="1400" dirty="0">
                  <a:solidFill>
                    <a:schemeClr val="bg1"/>
                  </a:solidFill>
                  <a:latin typeface="+mn-lt"/>
                  <a:ea typeface="+mn-ea"/>
                  <a:cs typeface="+mn-ea"/>
                  <a:sym typeface="+mn-lt"/>
                </a:rPr>
                <a:t>adoption of usages of the AI in </a:t>
              </a:r>
              <a:r>
                <a:rPr lang="en-GB" altLang="zh-CN" sz="1400" dirty="0">
                  <a:solidFill>
                    <a:schemeClr val="bg1"/>
                  </a:solidFill>
                  <a:latin typeface="+mn-lt"/>
                  <a:ea typeface="+mn-ea"/>
                  <a:cs typeface="+mn-ea"/>
                  <a:sym typeface="+mn-lt"/>
                </a:rPr>
                <a:t>Intelligence</a:t>
              </a:r>
              <a:endParaRPr lang="en-GB" altLang="zh-CN" sz="1400" dirty="0">
                <a:solidFill>
                  <a:schemeClr val="bg1"/>
                </a:solidFill>
                <a:latin typeface="+mn-lt"/>
                <a:ea typeface="+mn-ea"/>
                <a:cs typeface="+mn-ea"/>
                <a:sym typeface="+mn-lt"/>
              </a:endParaRPr>
            </a:p>
          </p:txBody>
        </p:sp>
      </p:grpSp>
      <p:grpSp>
        <p:nvGrpSpPr>
          <p:cNvPr id="1032" name="组合 1031"/>
          <p:cNvGrpSpPr/>
          <p:nvPr/>
        </p:nvGrpSpPr>
        <p:grpSpPr>
          <a:xfrm>
            <a:off x="1199243" y="4514283"/>
            <a:ext cx="3587433" cy="966470"/>
            <a:chOff x="1199243" y="3870549"/>
            <a:chExt cx="3587433" cy="966470"/>
          </a:xfrm>
        </p:grpSpPr>
        <p:sp>
          <p:nvSpPr>
            <p:cNvPr id="207" name="Freeform 24"/>
            <p:cNvSpPr>
              <a:spLocks noChangeAspect="1" noEditPoints="1"/>
            </p:cNvSpPr>
            <p:nvPr/>
          </p:nvSpPr>
          <p:spPr bwMode="auto">
            <a:xfrm>
              <a:off x="1199243" y="3870549"/>
              <a:ext cx="358775" cy="358775"/>
            </a:xfrm>
            <a:custGeom>
              <a:avLst/>
              <a:gdLst>
                <a:gd name="T0" fmla="*/ 2147483646 w 60"/>
                <a:gd name="T1" fmla="*/ 0 h 60"/>
                <a:gd name="T2" fmla="*/ 0 w 60"/>
                <a:gd name="T3" fmla="*/ 2147483646 h 60"/>
                <a:gd name="T4" fmla="*/ 2147483646 w 60"/>
                <a:gd name="T5" fmla="*/ 2147483646 h 60"/>
                <a:gd name="T6" fmla="*/ 2147483646 w 60"/>
                <a:gd name="T7" fmla="*/ 2147483646 h 60"/>
                <a:gd name="T8" fmla="*/ 2147483646 w 60"/>
                <a:gd name="T9" fmla="*/ 0 h 60"/>
                <a:gd name="T10" fmla="*/ 2147483646 w 60"/>
                <a:gd name="T11" fmla="*/ 2147483646 h 60"/>
                <a:gd name="T12" fmla="*/ 2147483646 w 60"/>
                <a:gd name="T13" fmla="*/ 2147483646 h 60"/>
                <a:gd name="T14" fmla="*/ 2147483646 w 60"/>
                <a:gd name="T15" fmla="*/ 2147483646 h 60"/>
                <a:gd name="T16" fmla="*/ 2147483646 w 60"/>
                <a:gd name="T17" fmla="*/ 2147483646 h 60"/>
                <a:gd name="T18" fmla="*/ 2147483646 w 60"/>
                <a:gd name="T19" fmla="*/ 2147483646 h 60"/>
                <a:gd name="T20" fmla="*/ 2147483646 w 60"/>
                <a:gd name="T21" fmla="*/ 2147483646 h 60"/>
                <a:gd name="T22" fmla="*/ 2147483646 w 60"/>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9" name="文本框 215"/>
            <p:cNvSpPr txBox="1">
              <a:spLocks noChangeArrowheads="1"/>
            </p:cNvSpPr>
            <p:nvPr/>
          </p:nvSpPr>
          <p:spPr bwMode="auto">
            <a:xfrm>
              <a:off x="1678351" y="4229324"/>
              <a:ext cx="3108325"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defTabSz="1216660">
                <a:lnSpc>
                  <a:spcPct val="120000"/>
                </a:lnSpc>
                <a:spcBef>
                  <a:spcPct val="0"/>
                </a:spcBef>
                <a:buNone/>
              </a:pPr>
              <a:r>
                <a:rPr lang="en-GB" altLang="zh-CN" sz="1400" dirty="0">
                  <a:solidFill>
                    <a:schemeClr val="bg1"/>
                  </a:solidFill>
                  <a:latin typeface="+mn-lt"/>
                  <a:ea typeface="+mn-ea"/>
                  <a:cs typeface="+mn-ea"/>
                  <a:sym typeface="+mn-lt"/>
                </a:rPr>
                <a:t>T</a:t>
              </a:r>
              <a:r>
                <a:rPr lang="zh-CN" altLang="en-US" sz="1400" dirty="0">
                  <a:solidFill>
                    <a:schemeClr val="bg1"/>
                  </a:solidFill>
                  <a:latin typeface="+mn-lt"/>
                  <a:ea typeface="+mn-ea"/>
                  <a:cs typeface="+mn-ea"/>
                  <a:sym typeface="+mn-lt"/>
                </a:rPr>
                <a:t>o establish trends of using AI in the next future</a:t>
              </a:r>
              <a:endParaRPr lang="zh-CN" altLang="en-US" sz="1400" dirty="0">
                <a:solidFill>
                  <a:schemeClr val="bg1"/>
                </a:solidFill>
                <a:latin typeface="+mn-lt"/>
                <a:ea typeface="+mn-ea"/>
                <a:cs typeface="+mn-ea"/>
                <a:sym typeface="+mn-lt"/>
              </a:endParaRPr>
            </a:p>
          </p:txBody>
        </p:sp>
      </p:grpSp>
      <p:sp>
        <p:nvSpPr>
          <p:cNvPr id="211" name="文本框 210"/>
          <p:cNvSpPr txBox="1"/>
          <p:nvPr/>
        </p:nvSpPr>
        <p:spPr>
          <a:xfrm>
            <a:off x="892175" y="200025"/>
            <a:ext cx="5471795" cy="534035"/>
          </a:xfrm>
          <a:prstGeom prst="rect">
            <a:avLst/>
          </a:prstGeom>
          <a:noFill/>
        </p:spPr>
        <p:txBody>
          <a:bodyPr wrap="square" rtlCol="0">
            <a:spAutoFit/>
          </a:bodyPr>
          <a:lstStyle/>
          <a:p>
            <a:pPr>
              <a:lnSpc>
                <a:spcPct val="120000"/>
              </a:lnSpc>
            </a:pPr>
            <a:r>
              <a:rPr lang="en-GB" b="1">
                <a:solidFill>
                  <a:schemeClr val="bg1"/>
                </a:solidFill>
                <a:cs typeface="+mn-ea"/>
                <a:sym typeface="+mn-lt"/>
              </a:rPr>
              <a:t>01 Introduction</a:t>
            </a:r>
            <a:endParaRPr lang="en-GB" b="1">
              <a:solidFill>
                <a:schemeClr val="bg1"/>
              </a:solidFill>
              <a:cs typeface="+mn-ea"/>
              <a:sym typeface="+mn-lt"/>
            </a:endParaRPr>
          </a:p>
        </p:txBody>
      </p:sp>
      <p:grpSp>
        <p:nvGrpSpPr>
          <p:cNvPr id="213" name="组合 212"/>
          <p:cNvGrpSpPr/>
          <p:nvPr>
            <p:custDataLst>
              <p:tags r:id="rId1"/>
            </p:custDataLst>
          </p:nvPr>
        </p:nvGrpSpPr>
        <p:grpSpPr>
          <a:xfrm>
            <a:off x="319026" y="372249"/>
            <a:ext cx="407472" cy="407472"/>
            <a:chOff x="-1828799" y="-88608"/>
            <a:chExt cx="754743" cy="754743"/>
          </a:xfrm>
        </p:grpSpPr>
        <p:sp>
          <p:nvSpPr>
            <p:cNvPr id="212" name="椭圆 21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7" name="椭圆 21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1031" name="组合 1030"/>
          <p:cNvGrpSpPr/>
          <p:nvPr/>
        </p:nvGrpSpPr>
        <p:grpSpPr>
          <a:xfrm>
            <a:off x="1211943" y="2177588"/>
            <a:ext cx="3572782" cy="1226502"/>
            <a:chOff x="1211943" y="2190974"/>
            <a:chExt cx="3572782" cy="1226502"/>
          </a:xfrm>
        </p:grpSpPr>
        <p:sp>
          <p:nvSpPr>
            <p:cNvPr id="204" name="Freeform 24"/>
            <p:cNvSpPr>
              <a:spLocks noChangeAspect="1" noEditPoints="1"/>
            </p:cNvSpPr>
            <p:nvPr/>
          </p:nvSpPr>
          <p:spPr bwMode="auto">
            <a:xfrm>
              <a:off x="1211943" y="2190974"/>
              <a:ext cx="358775" cy="360362"/>
            </a:xfrm>
            <a:custGeom>
              <a:avLst/>
              <a:gdLst>
                <a:gd name="T0" fmla="*/ 2147483646 w 60"/>
                <a:gd name="T1" fmla="*/ 0 h 60"/>
                <a:gd name="T2" fmla="*/ 0 w 60"/>
                <a:gd name="T3" fmla="*/ 2147483646 h 60"/>
                <a:gd name="T4" fmla="*/ 2147483646 w 60"/>
                <a:gd name="T5" fmla="*/ 2147483646 h 60"/>
                <a:gd name="T6" fmla="*/ 2147483646 w 60"/>
                <a:gd name="T7" fmla="*/ 2147483646 h 60"/>
                <a:gd name="T8" fmla="*/ 2147483646 w 60"/>
                <a:gd name="T9" fmla="*/ 0 h 60"/>
                <a:gd name="T10" fmla="*/ 2147483646 w 60"/>
                <a:gd name="T11" fmla="*/ 2147483646 h 60"/>
                <a:gd name="T12" fmla="*/ 2147483646 w 60"/>
                <a:gd name="T13" fmla="*/ 2147483646 h 60"/>
                <a:gd name="T14" fmla="*/ 2147483646 w 60"/>
                <a:gd name="T15" fmla="*/ 2147483646 h 60"/>
                <a:gd name="T16" fmla="*/ 2147483646 w 60"/>
                <a:gd name="T17" fmla="*/ 2147483646 h 60"/>
                <a:gd name="T18" fmla="*/ 2147483646 w 60"/>
                <a:gd name="T19" fmla="*/ 2147483646 h 60"/>
                <a:gd name="T20" fmla="*/ 2147483646 w 60"/>
                <a:gd name="T21" fmla="*/ 2147483646 h 60"/>
                <a:gd name="T22" fmla="*/ 2147483646 w 60"/>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20" name="文本框 206"/>
            <p:cNvSpPr txBox="1">
              <a:spLocks noChangeArrowheads="1"/>
            </p:cNvSpPr>
            <p:nvPr/>
          </p:nvSpPr>
          <p:spPr bwMode="auto">
            <a:xfrm>
              <a:off x="1677988" y="2551336"/>
              <a:ext cx="3106737" cy="86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defTabSz="1216660">
                <a:lnSpc>
                  <a:spcPct val="120000"/>
                </a:lnSpc>
                <a:spcBef>
                  <a:spcPct val="0"/>
                </a:spcBef>
                <a:buNone/>
              </a:pPr>
              <a:r>
                <a:rPr lang="en-GB" altLang="zh-CN" sz="1400" dirty="0">
                  <a:solidFill>
                    <a:schemeClr val="bg1"/>
                  </a:solidFill>
                  <a:latin typeface="+mn-lt"/>
                  <a:ea typeface="+mn-ea"/>
                  <a:cs typeface="+mn-ea"/>
                  <a:sym typeface="+mn-lt"/>
                </a:rPr>
                <a:t>To </a:t>
              </a:r>
              <a:r>
                <a:rPr lang="zh-CN" altLang="en-US" sz="1400" dirty="0">
                  <a:solidFill>
                    <a:schemeClr val="bg1"/>
                  </a:solidFill>
                  <a:latin typeface="+mn-lt"/>
                  <a:ea typeface="+mn-ea"/>
                  <a:cs typeface="+mn-ea"/>
                  <a:sym typeface="+mn-lt"/>
                </a:rPr>
                <a:t>provide a data collections about how Artificial Intelligence is used in current </a:t>
              </a:r>
              <a:r>
                <a:rPr lang="en-GB" altLang="zh-CN" sz="1400" dirty="0">
                  <a:solidFill>
                    <a:schemeClr val="bg1"/>
                  </a:solidFill>
                  <a:latin typeface="+mn-lt"/>
                  <a:ea typeface="+mn-ea"/>
                  <a:cs typeface="+mn-ea"/>
                  <a:sym typeface="+mn-lt"/>
                </a:rPr>
                <a:t>digital space</a:t>
              </a:r>
              <a:endParaRPr lang="en-GB" altLang="zh-CN" sz="1400" dirty="0">
                <a:solidFill>
                  <a:schemeClr val="bg1"/>
                </a:solidFill>
                <a:latin typeface="+mn-lt"/>
                <a:ea typeface="+mn-ea"/>
                <a:cs typeface="+mn-ea"/>
                <a:sym typeface="+mn-lt"/>
              </a:endParaRPr>
            </a:p>
          </p:txBody>
        </p:sp>
      </p:grpSp>
      <p:sp>
        <p:nvSpPr>
          <p:cNvPr id="1029" name="Freeform 8"/>
          <p:cNvSpPr>
            <a:spLocks noEditPoints="1"/>
          </p:cNvSpPr>
          <p:nvPr/>
        </p:nvSpPr>
        <p:spPr bwMode="auto">
          <a:xfrm>
            <a:off x="4962677" y="2753925"/>
            <a:ext cx="2266646" cy="2264550"/>
          </a:xfrm>
          <a:custGeom>
            <a:avLst/>
            <a:gdLst>
              <a:gd name="T0" fmla="*/ 3681 w 4322"/>
              <a:gd name="T1" fmla="*/ 3676 h 4318"/>
              <a:gd name="T2" fmla="*/ 643 w 4322"/>
              <a:gd name="T3" fmla="*/ 642 h 4318"/>
              <a:gd name="T4" fmla="*/ 3681 w 4322"/>
              <a:gd name="T5" fmla="*/ 642 h 4318"/>
              <a:gd name="T6" fmla="*/ 450 w 4322"/>
              <a:gd name="T7" fmla="*/ 449 h 4318"/>
              <a:gd name="T8" fmla="*/ 3873 w 4322"/>
              <a:gd name="T9" fmla="*/ 3868 h 4318"/>
              <a:gd name="T10" fmla="*/ 2114 w 4322"/>
              <a:gd name="T11" fmla="*/ 1295 h 4318"/>
              <a:gd name="T12" fmla="*/ 1149 w 4322"/>
              <a:gd name="T13" fmla="*/ 3023 h 4318"/>
              <a:gd name="T14" fmla="*/ 2114 w 4322"/>
              <a:gd name="T15" fmla="*/ 1295 h 4318"/>
              <a:gd name="T16" fmla="*/ 2306 w 4322"/>
              <a:gd name="T17" fmla="*/ 1103 h 4318"/>
              <a:gd name="T18" fmla="*/ 956 w 4322"/>
              <a:gd name="T19" fmla="*/ 3215 h 4318"/>
              <a:gd name="T20" fmla="*/ 2306 w 4322"/>
              <a:gd name="T21" fmla="*/ 1103 h 4318"/>
              <a:gd name="T22" fmla="*/ 3173 w 4322"/>
              <a:gd name="T23" fmla="*/ 1825 h 4318"/>
              <a:gd name="T24" fmla="*/ 2787 w 4322"/>
              <a:gd name="T25" fmla="*/ 1295 h 4318"/>
              <a:gd name="T26" fmla="*/ 3173 w 4322"/>
              <a:gd name="T27" fmla="*/ 1295 h 4318"/>
              <a:gd name="T28" fmla="*/ 2594 w 4322"/>
              <a:gd name="T29" fmla="*/ 1103 h 4318"/>
              <a:gd name="T30" fmla="*/ 3366 w 4322"/>
              <a:gd name="T31" fmla="*/ 2017 h 4318"/>
              <a:gd name="T32" fmla="*/ 3173 w 4322"/>
              <a:gd name="T33" fmla="*/ 2499 h 4318"/>
              <a:gd name="T34" fmla="*/ 2787 w 4322"/>
              <a:gd name="T35" fmla="*/ 3023 h 4318"/>
              <a:gd name="T36" fmla="*/ 3173 w 4322"/>
              <a:gd name="T37" fmla="*/ 2499 h 4318"/>
              <a:gd name="T38" fmla="*/ 3366 w 4322"/>
              <a:gd name="T39" fmla="*/ 2306 h 4318"/>
              <a:gd name="T40" fmla="*/ 2594 w 4322"/>
              <a:gd name="T41" fmla="*/ 3215 h 4318"/>
              <a:gd name="T42" fmla="*/ 3366 w 4322"/>
              <a:gd name="T43" fmla="*/ 2306 h 4318"/>
              <a:gd name="T44" fmla="*/ 1207 w 4322"/>
              <a:gd name="T45" fmla="*/ 0 h 4318"/>
              <a:gd name="T46" fmla="*/ 1399 w 4322"/>
              <a:gd name="T47" fmla="*/ 481 h 4318"/>
              <a:gd name="T48" fmla="*/ 1970 w 4322"/>
              <a:gd name="T49" fmla="*/ 0 h 4318"/>
              <a:gd name="T50" fmla="*/ 1778 w 4322"/>
              <a:gd name="T51" fmla="*/ 481 h 4318"/>
              <a:gd name="T52" fmla="*/ 1970 w 4322"/>
              <a:gd name="T53" fmla="*/ 0 h 4318"/>
              <a:gd name="T54" fmla="*/ 2352 w 4322"/>
              <a:gd name="T55" fmla="*/ 0 h 4318"/>
              <a:gd name="T56" fmla="*/ 2545 w 4322"/>
              <a:gd name="T57" fmla="*/ 481 h 4318"/>
              <a:gd name="T58" fmla="*/ 3116 w 4322"/>
              <a:gd name="T59" fmla="*/ 0 h 4318"/>
              <a:gd name="T60" fmla="*/ 2923 w 4322"/>
              <a:gd name="T61" fmla="*/ 481 h 4318"/>
              <a:gd name="T62" fmla="*/ 3116 w 4322"/>
              <a:gd name="T63" fmla="*/ 0 h 4318"/>
              <a:gd name="T64" fmla="*/ 1207 w 4322"/>
              <a:gd name="T65" fmla="*/ 3837 h 4318"/>
              <a:gd name="T66" fmla="*/ 1399 w 4322"/>
              <a:gd name="T67" fmla="*/ 4318 h 4318"/>
              <a:gd name="T68" fmla="*/ 1970 w 4322"/>
              <a:gd name="T69" fmla="*/ 3837 h 4318"/>
              <a:gd name="T70" fmla="*/ 1778 w 4322"/>
              <a:gd name="T71" fmla="*/ 4318 h 4318"/>
              <a:gd name="T72" fmla="*/ 1970 w 4322"/>
              <a:gd name="T73" fmla="*/ 3837 h 4318"/>
              <a:gd name="T74" fmla="*/ 2352 w 4322"/>
              <a:gd name="T75" fmla="*/ 3837 h 4318"/>
              <a:gd name="T76" fmla="*/ 2545 w 4322"/>
              <a:gd name="T77" fmla="*/ 4318 h 4318"/>
              <a:gd name="T78" fmla="*/ 3116 w 4322"/>
              <a:gd name="T79" fmla="*/ 3837 h 4318"/>
              <a:gd name="T80" fmla="*/ 2923 w 4322"/>
              <a:gd name="T81" fmla="*/ 4318 h 4318"/>
              <a:gd name="T82" fmla="*/ 3116 w 4322"/>
              <a:gd name="T83" fmla="*/ 3837 h 4318"/>
              <a:gd name="T84" fmla="*/ 0 w 4322"/>
              <a:gd name="T85" fmla="*/ 2920 h 4318"/>
              <a:gd name="T86" fmla="*/ 482 w 4322"/>
              <a:gd name="T87" fmla="*/ 3113 h 4318"/>
              <a:gd name="T88" fmla="*/ 482 w 4322"/>
              <a:gd name="T89" fmla="*/ 2348 h 4318"/>
              <a:gd name="T90" fmla="*/ 0 w 4322"/>
              <a:gd name="T91" fmla="*/ 2541 h 4318"/>
              <a:gd name="T92" fmla="*/ 482 w 4322"/>
              <a:gd name="T93" fmla="*/ 2348 h 4318"/>
              <a:gd name="T94" fmla="*/ 0 w 4322"/>
              <a:gd name="T95" fmla="*/ 1777 h 4318"/>
              <a:gd name="T96" fmla="*/ 482 w 4322"/>
              <a:gd name="T97" fmla="*/ 1969 h 4318"/>
              <a:gd name="T98" fmla="*/ 482 w 4322"/>
              <a:gd name="T99" fmla="*/ 1205 h 4318"/>
              <a:gd name="T100" fmla="*/ 0 w 4322"/>
              <a:gd name="T101" fmla="*/ 1397 h 4318"/>
              <a:gd name="T102" fmla="*/ 482 w 4322"/>
              <a:gd name="T103" fmla="*/ 1205 h 4318"/>
              <a:gd name="T104" fmla="*/ 3840 w 4322"/>
              <a:gd name="T105" fmla="*/ 2920 h 4318"/>
              <a:gd name="T106" fmla="*/ 4322 w 4322"/>
              <a:gd name="T107" fmla="*/ 3113 h 4318"/>
              <a:gd name="T108" fmla="*/ 4322 w 4322"/>
              <a:gd name="T109" fmla="*/ 2348 h 4318"/>
              <a:gd name="T110" fmla="*/ 3840 w 4322"/>
              <a:gd name="T111" fmla="*/ 2541 h 4318"/>
              <a:gd name="T112" fmla="*/ 4322 w 4322"/>
              <a:gd name="T113" fmla="*/ 2348 h 4318"/>
              <a:gd name="T114" fmla="*/ 3840 w 4322"/>
              <a:gd name="T115" fmla="*/ 1777 h 4318"/>
              <a:gd name="T116" fmla="*/ 4322 w 4322"/>
              <a:gd name="T117" fmla="*/ 1969 h 4318"/>
              <a:gd name="T118" fmla="*/ 4322 w 4322"/>
              <a:gd name="T119" fmla="*/ 1205 h 4318"/>
              <a:gd name="T120" fmla="*/ 3840 w 4322"/>
              <a:gd name="T121" fmla="*/ 1397 h 4318"/>
              <a:gd name="T122" fmla="*/ 4322 w 4322"/>
              <a:gd name="T123" fmla="*/ 1205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2" h="4318">
                <a:moveTo>
                  <a:pt x="3681" y="642"/>
                </a:moveTo>
                <a:lnTo>
                  <a:pt x="3681" y="3676"/>
                </a:lnTo>
                <a:lnTo>
                  <a:pt x="643" y="3676"/>
                </a:lnTo>
                <a:lnTo>
                  <a:pt x="643" y="642"/>
                </a:lnTo>
                <a:lnTo>
                  <a:pt x="3681" y="642"/>
                </a:lnTo>
                <a:lnTo>
                  <a:pt x="3681" y="642"/>
                </a:lnTo>
                <a:close/>
                <a:moveTo>
                  <a:pt x="3873" y="449"/>
                </a:moveTo>
                <a:lnTo>
                  <a:pt x="450" y="449"/>
                </a:lnTo>
                <a:lnTo>
                  <a:pt x="450" y="3868"/>
                </a:lnTo>
                <a:lnTo>
                  <a:pt x="3873" y="3868"/>
                </a:lnTo>
                <a:lnTo>
                  <a:pt x="3873" y="449"/>
                </a:lnTo>
                <a:close/>
                <a:moveTo>
                  <a:pt x="2114" y="1295"/>
                </a:moveTo>
                <a:lnTo>
                  <a:pt x="2114" y="3023"/>
                </a:lnTo>
                <a:lnTo>
                  <a:pt x="1149" y="3023"/>
                </a:lnTo>
                <a:lnTo>
                  <a:pt x="1149" y="1295"/>
                </a:lnTo>
                <a:lnTo>
                  <a:pt x="2114" y="1295"/>
                </a:lnTo>
                <a:lnTo>
                  <a:pt x="2114" y="1295"/>
                </a:lnTo>
                <a:close/>
                <a:moveTo>
                  <a:pt x="2306" y="1103"/>
                </a:moveTo>
                <a:lnTo>
                  <a:pt x="956" y="1103"/>
                </a:lnTo>
                <a:lnTo>
                  <a:pt x="956" y="3215"/>
                </a:lnTo>
                <a:lnTo>
                  <a:pt x="2306" y="3215"/>
                </a:lnTo>
                <a:lnTo>
                  <a:pt x="2306" y="1103"/>
                </a:lnTo>
                <a:close/>
                <a:moveTo>
                  <a:pt x="3173" y="1295"/>
                </a:moveTo>
                <a:lnTo>
                  <a:pt x="3173" y="1825"/>
                </a:lnTo>
                <a:lnTo>
                  <a:pt x="2787" y="1825"/>
                </a:lnTo>
                <a:lnTo>
                  <a:pt x="2787" y="1295"/>
                </a:lnTo>
                <a:lnTo>
                  <a:pt x="3173" y="1295"/>
                </a:lnTo>
                <a:lnTo>
                  <a:pt x="3173" y="1295"/>
                </a:lnTo>
                <a:close/>
                <a:moveTo>
                  <a:pt x="3366" y="1103"/>
                </a:moveTo>
                <a:lnTo>
                  <a:pt x="2594" y="1103"/>
                </a:lnTo>
                <a:lnTo>
                  <a:pt x="2594" y="2017"/>
                </a:lnTo>
                <a:lnTo>
                  <a:pt x="3366" y="2017"/>
                </a:lnTo>
                <a:lnTo>
                  <a:pt x="3366" y="1103"/>
                </a:lnTo>
                <a:close/>
                <a:moveTo>
                  <a:pt x="3173" y="2499"/>
                </a:moveTo>
                <a:lnTo>
                  <a:pt x="3173" y="3023"/>
                </a:lnTo>
                <a:lnTo>
                  <a:pt x="2787" y="3023"/>
                </a:lnTo>
                <a:lnTo>
                  <a:pt x="2787" y="2499"/>
                </a:lnTo>
                <a:lnTo>
                  <a:pt x="3173" y="2499"/>
                </a:lnTo>
                <a:lnTo>
                  <a:pt x="3173" y="2499"/>
                </a:lnTo>
                <a:close/>
                <a:moveTo>
                  <a:pt x="3366" y="2306"/>
                </a:moveTo>
                <a:lnTo>
                  <a:pt x="2594" y="2306"/>
                </a:lnTo>
                <a:lnTo>
                  <a:pt x="2594" y="3215"/>
                </a:lnTo>
                <a:lnTo>
                  <a:pt x="3366" y="3215"/>
                </a:lnTo>
                <a:lnTo>
                  <a:pt x="3366" y="2306"/>
                </a:lnTo>
                <a:close/>
                <a:moveTo>
                  <a:pt x="1399" y="0"/>
                </a:moveTo>
                <a:lnTo>
                  <a:pt x="1207" y="0"/>
                </a:lnTo>
                <a:lnTo>
                  <a:pt x="1207" y="481"/>
                </a:lnTo>
                <a:lnTo>
                  <a:pt x="1399" y="481"/>
                </a:lnTo>
                <a:lnTo>
                  <a:pt x="1399" y="0"/>
                </a:lnTo>
                <a:close/>
                <a:moveTo>
                  <a:pt x="1970" y="0"/>
                </a:moveTo>
                <a:lnTo>
                  <a:pt x="1778" y="0"/>
                </a:lnTo>
                <a:lnTo>
                  <a:pt x="1778" y="481"/>
                </a:lnTo>
                <a:lnTo>
                  <a:pt x="1970" y="481"/>
                </a:lnTo>
                <a:lnTo>
                  <a:pt x="1970" y="0"/>
                </a:lnTo>
                <a:close/>
                <a:moveTo>
                  <a:pt x="2545" y="0"/>
                </a:moveTo>
                <a:lnTo>
                  <a:pt x="2352" y="0"/>
                </a:lnTo>
                <a:lnTo>
                  <a:pt x="2352" y="481"/>
                </a:lnTo>
                <a:lnTo>
                  <a:pt x="2545" y="481"/>
                </a:lnTo>
                <a:lnTo>
                  <a:pt x="2545" y="0"/>
                </a:lnTo>
                <a:close/>
                <a:moveTo>
                  <a:pt x="3116" y="0"/>
                </a:moveTo>
                <a:lnTo>
                  <a:pt x="2923" y="0"/>
                </a:lnTo>
                <a:lnTo>
                  <a:pt x="2923" y="481"/>
                </a:lnTo>
                <a:lnTo>
                  <a:pt x="3116" y="481"/>
                </a:lnTo>
                <a:lnTo>
                  <a:pt x="3116" y="0"/>
                </a:lnTo>
                <a:close/>
                <a:moveTo>
                  <a:pt x="1399" y="3837"/>
                </a:moveTo>
                <a:lnTo>
                  <a:pt x="1207" y="3837"/>
                </a:lnTo>
                <a:lnTo>
                  <a:pt x="1207" y="4318"/>
                </a:lnTo>
                <a:lnTo>
                  <a:pt x="1399" y="4318"/>
                </a:lnTo>
                <a:lnTo>
                  <a:pt x="1399" y="3837"/>
                </a:lnTo>
                <a:close/>
                <a:moveTo>
                  <a:pt x="1970" y="3837"/>
                </a:moveTo>
                <a:lnTo>
                  <a:pt x="1778" y="3837"/>
                </a:lnTo>
                <a:lnTo>
                  <a:pt x="1778" y="4318"/>
                </a:lnTo>
                <a:lnTo>
                  <a:pt x="1970" y="4318"/>
                </a:lnTo>
                <a:lnTo>
                  <a:pt x="1970" y="3837"/>
                </a:lnTo>
                <a:close/>
                <a:moveTo>
                  <a:pt x="2545" y="3837"/>
                </a:moveTo>
                <a:lnTo>
                  <a:pt x="2352" y="3837"/>
                </a:lnTo>
                <a:lnTo>
                  <a:pt x="2352" y="4318"/>
                </a:lnTo>
                <a:lnTo>
                  <a:pt x="2545" y="4318"/>
                </a:lnTo>
                <a:lnTo>
                  <a:pt x="2545" y="3837"/>
                </a:lnTo>
                <a:close/>
                <a:moveTo>
                  <a:pt x="3116" y="3837"/>
                </a:moveTo>
                <a:lnTo>
                  <a:pt x="2923" y="3837"/>
                </a:lnTo>
                <a:lnTo>
                  <a:pt x="2923" y="4318"/>
                </a:lnTo>
                <a:lnTo>
                  <a:pt x="3116" y="4318"/>
                </a:lnTo>
                <a:lnTo>
                  <a:pt x="3116" y="3837"/>
                </a:lnTo>
                <a:close/>
                <a:moveTo>
                  <a:pt x="482" y="2920"/>
                </a:moveTo>
                <a:lnTo>
                  <a:pt x="0" y="2920"/>
                </a:lnTo>
                <a:lnTo>
                  <a:pt x="0" y="3113"/>
                </a:lnTo>
                <a:lnTo>
                  <a:pt x="482" y="3113"/>
                </a:lnTo>
                <a:lnTo>
                  <a:pt x="482" y="2920"/>
                </a:lnTo>
                <a:close/>
                <a:moveTo>
                  <a:pt x="482" y="2348"/>
                </a:moveTo>
                <a:lnTo>
                  <a:pt x="0" y="2348"/>
                </a:lnTo>
                <a:lnTo>
                  <a:pt x="0" y="2541"/>
                </a:lnTo>
                <a:lnTo>
                  <a:pt x="482" y="2541"/>
                </a:lnTo>
                <a:lnTo>
                  <a:pt x="482" y="2348"/>
                </a:lnTo>
                <a:close/>
                <a:moveTo>
                  <a:pt x="482" y="1777"/>
                </a:moveTo>
                <a:lnTo>
                  <a:pt x="0" y="1777"/>
                </a:lnTo>
                <a:lnTo>
                  <a:pt x="0" y="1969"/>
                </a:lnTo>
                <a:lnTo>
                  <a:pt x="482" y="1969"/>
                </a:lnTo>
                <a:lnTo>
                  <a:pt x="482" y="1777"/>
                </a:lnTo>
                <a:close/>
                <a:moveTo>
                  <a:pt x="482" y="1205"/>
                </a:moveTo>
                <a:lnTo>
                  <a:pt x="0" y="1205"/>
                </a:lnTo>
                <a:lnTo>
                  <a:pt x="0" y="1397"/>
                </a:lnTo>
                <a:lnTo>
                  <a:pt x="482" y="1397"/>
                </a:lnTo>
                <a:lnTo>
                  <a:pt x="482" y="1205"/>
                </a:lnTo>
                <a:close/>
                <a:moveTo>
                  <a:pt x="4322" y="2920"/>
                </a:moveTo>
                <a:lnTo>
                  <a:pt x="3840" y="2920"/>
                </a:lnTo>
                <a:lnTo>
                  <a:pt x="3840" y="3113"/>
                </a:lnTo>
                <a:lnTo>
                  <a:pt x="4322" y="3113"/>
                </a:lnTo>
                <a:lnTo>
                  <a:pt x="4322" y="2920"/>
                </a:lnTo>
                <a:close/>
                <a:moveTo>
                  <a:pt x="4322" y="2348"/>
                </a:moveTo>
                <a:lnTo>
                  <a:pt x="3840" y="2348"/>
                </a:lnTo>
                <a:lnTo>
                  <a:pt x="3840" y="2541"/>
                </a:lnTo>
                <a:lnTo>
                  <a:pt x="4322" y="2541"/>
                </a:lnTo>
                <a:lnTo>
                  <a:pt x="4322" y="2348"/>
                </a:lnTo>
                <a:close/>
                <a:moveTo>
                  <a:pt x="4322" y="1777"/>
                </a:moveTo>
                <a:lnTo>
                  <a:pt x="3840" y="1777"/>
                </a:lnTo>
                <a:lnTo>
                  <a:pt x="3840" y="1969"/>
                </a:lnTo>
                <a:lnTo>
                  <a:pt x="4322" y="1969"/>
                </a:lnTo>
                <a:lnTo>
                  <a:pt x="4322" y="1777"/>
                </a:lnTo>
                <a:close/>
                <a:moveTo>
                  <a:pt x="4322" y="1205"/>
                </a:moveTo>
                <a:lnTo>
                  <a:pt x="3840" y="1205"/>
                </a:lnTo>
                <a:lnTo>
                  <a:pt x="3840" y="1397"/>
                </a:lnTo>
                <a:lnTo>
                  <a:pt x="4322" y="1397"/>
                </a:lnTo>
                <a:lnTo>
                  <a:pt x="4322" y="1205"/>
                </a:lnTo>
                <a:close/>
              </a:path>
            </a:pathLst>
          </a:custGeom>
          <a:solidFill>
            <a:schemeClr val="accent1"/>
          </a:solidFill>
          <a:ln>
            <a:noFill/>
          </a:ln>
          <a:effectLst>
            <a:glow rad="228600">
              <a:schemeClr val="accent1">
                <a:satMod val="175000"/>
                <a:alpha val="40000"/>
              </a:schemeClr>
            </a:glow>
          </a:effectLst>
        </p:spPr>
        <p:txBody>
          <a:bodyPr vert="horz" wrap="square" lIns="91440" tIns="45720" rIns="91440" bIns="45720" numCol="1" anchor="t" anchorCtr="0" compatLnSpc="1"/>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095500" y="495866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3" name="椭圆 2"/>
          <p:cNvSpPr/>
          <p:nvPr/>
        </p:nvSpPr>
        <p:spPr>
          <a:xfrm>
            <a:off x="4457700" y="495866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4" name="椭圆 3"/>
          <p:cNvSpPr/>
          <p:nvPr/>
        </p:nvSpPr>
        <p:spPr>
          <a:xfrm>
            <a:off x="6819900" y="495866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5" name="椭圆 4"/>
          <p:cNvSpPr/>
          <p:nvPr/>
        </p:nvSpPr>
        <p:spPr>
          <a:xfrm>
            <a:off x="9182100" y="495866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6" name="任意多边形 11"/>
          <p:cNvSpPr/>
          <p:nvPr/>
        </p:nvSpPr>
        <p:spPr>
          <a:xfrm>
            <a:off x="1563688" y="1940831"/>
            <a:ext cx="1979612"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 name="任意多边形 12"/>
          <p:cNvSpPr/>
          <p:nvPr/>
        </p:nvSpPr>
        <p:spPr>
          <a:xfrm>
            <a:off x="3925888" y="1940831"/>
            <a:ext cx="1979612"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 name="任意多边形 13"/>
          <p:cNvSpPr/>
          <p:nvPr/>
        </p:nvSpPr>
        <p:spPr>
          <a:xfrm>
            <a:off x="6286500" y="1940831"/>
            <a:ext cx="1979613"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任意多边形 14"/>
          <p:cNvSpPr/>
          <p:nvPr/>
        </p:nvSpPr>
        <p:spPr>
          <a:xfrm>
            <a:off x="8648700" y="1940831"/>
            <a:ext cx="1979613"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10" name="Group 4"/>
          <p:cNvGrpSpPr>
            <a:grpSpLocks noChangeAspect="1"/>
          </p:cNvGrpSpPr>
          <p:nvPr/>
        </p:nvGrpSpPr>
        <p:grpSpPr bwMode="auto">
          <a:xfrm>
            <a:off x="4645149" y="5149092"/>
            <a:ext cx="540000" cy="534809"/>
            <a:chOff x="3684" y="2007"/>
            <a:chExt cx="312" cy="309"/>
          </a:xfrm>
          <a:solidFill>
            <a:schemeClr val="bg1"/>
          </a:solidFill>
        </p:grpSpPr>
        <p:sp>
          <p:nvSpPr>
            <p:cNvPr id="11"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2"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3"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4"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5"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6"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grpSp>
      <p:sp>
        <p:nvSpPr>
          <p:cNvPr id="17" name="Freeform 5"/>
          <p:cNvSpPr>
            <a:spLocks noChangeAspect="1" noEditPoints="1"/>
          </p:cNvSpPr>
          <p:nvPr/>
        </p:nvSpPr>
        <p:spPr bwMode="auto">
          <a:xfrm>
            <a:off x="2346325" y="5165044"/>
            <a:ext cx="414338" cy="503237"/>
          </a:xfrm>
          <a:custGeom>
            <a:avLst/>
            <a:gdLst>
              <a:gd name="T0" fmla="*/ 2147483646 w 1518"/>
              <a:gd name="T1" fmla="*/ 2147483646 h 1847"/>
              <a:gd name="T2" fmla="*/ 2147483646 w 1518"/>
              <a:gd name="T3" fmla="*/ 2147483646 h 1847"/>
              <a:gd name="T4" fmla="*/ 2147483646 w 1518"/>
              <a:gd name="T5" fmla="*/ 2147483646 h 1847"/>
              <a:gd name="T6" fmla="*/ 2147483646 w 1518"/>
              <a:gd name="T7" fmla="*/ 2147483646 h 1847"/>
              <a:gd name="T8" fmla="*/ 2147483646 w 1518"/>
              <a:gd name="T9" fmla="*/ 2147483646 h 1847"/>
              <a:gd name="T10" fmla="*/ 2147483646 w 1518"/>
              <a:gd name="T11" fmla="*/ 2147483646 h 1847"/>
              <a:gd name="T12" fmla="*/ 2147483646 w 1518"/>
              <a:gd name="T13" fmla="*/ 2147483646 h 1847"/>
              <a:gd name="T14" fmla="*/ 2147483646 w 1518"/>
              <a:gd name="T15" fmla="*/ 2147483646 h 1847"/>
              <a:gd name="T16" fmla="*/ 2147483646 w 1518"/>
              <a:gd name="T17" fmla="*/ 2147483646 h 1847"/>
              <a:gd name="T18" fmla="*/ 2147483646 w 1518"/>
              <a:gd name="T19" fmla="*/ 2147483646 h 1847"/>
              <a:gd name="T20" fmla="*/ 2147483646 w 1518"/>
              <a:gd name="T21" fmla="*/ 2147483646 h 1847"/>
              <a:gd name="T22" fmla="*/ 2147483646 w 1518"/>
              <a:gd name="T23" fmla="*/ 2147483646 h 1847"/>
              <a:gd name="T24" fmla="*/ 2147483646 w 1518"/>
              <a:gd name="T25" fmla="*/ 2147483646 h 1847"/>
              <a:gd name="T26" fmla="*/ 2147483646 w 1518"/>
              <a:gd name="T27" fmla="*/ 2147483646 h 1847"/>
              <a:gd name="T28" fmla="*/ 0 w 1518"/>
              <a:gd name="T29" fmla="*/ 2147483646 h 1847"/>
              <a:gd name="T30" fmla="*/ 2147483646 w 1518"/>
              <a:gd name="T31" fmla="*/ 2147483646 h 1847"/>
              <a:gd name="T32" fmla="*/ 2147483646 w 1518"/>
              <a:gd name="T33" fmla="*/ 2147483646 h 1847"/>
              <a:gd name="T34" fmla="*/ 2147483646 w 1518"/>
              <a:gd name="T35" fmla="*/ 2147483646 h 1847"/>
              <a:gd name="T36" fmla="*/ 2147483646 w 1518"/>
              <a:gd name="T37" fmla="*/ 2147483646 h 1847"/>
              <a:gd name="T38" fmla="*/ 2147483646 w 1518"/>
              <a:gd name="T39" fmla="*/ 2147483646 h 1847"/>
              <a:gd name="T40" fmla="*/ 2147483646 w 1518"/>
              <a:gd name="T41" fmla="*/ 2147483646 h 1847"/>
              <a:gd name="T42" fmla="*/ 2147483646 w 1518"/>
              <a:gd name="T43" fmla="*/ 2147483646 h 1847"/>
              <a:gd name="T44" fmla="*/ 2147483646 w 1518"/>
              <a:gd name="T45" fmla="*/ 2147483646 h 1847"/>
              <a:gd name="T46" fmla="*/ 2147483646 w 1518"/>
              <a:gd name="T47" fmla="*/ 2147483646 h 1847"/>
              <a:gd name="T48" fmla="*/ 2147483646 w 1518"/>
              <a:gd name="T49" fmla="*/ 2147483646 h 1847"/>
              <a:gd name="T50" fmla="*/ 2147483646 w 1518"/>
              <a:gd name="T51" fmla="*/ 2147483646 h 1847"/>
              <a:gd name="T52" fmla="*/ 2147483646 w 1518"/>
              <a:gd name="T53" fmla="*/ 2147483646 h 1847"/>
              <a:gd name="T54" fmla="*/ 2147483646 w 1518"/>
              <a:gd name="T55" fmla="*/ 2147483646 h 1847"/>
              <a:gd name="T56" fmla="*/ 2147483646 w 1518"/>
              <a:gd name="T57" fmla="*/ 2147483646 h 1847"/>
              <a:gd name="T58" fmla="*/ 2147483646 w 1518"/>
              <a:gd name="T59" fmla="*/ 2147483646 h 1847"/>
              <a:gd name="T60" fmla="*/ 2147483646 w 1518"/>
              <a:gd name="T61" fmla="*/ 2147483646 h 1847"/>
              <a:gd name="T62" fmla="*/ 2147483646 w 1518"/>
              <a:gd name="T63" fmla="*/ 2147483646 h 1847"/>
              <a:gd name="T64" fmla="*/ 2147483646 w 1518"/>
              <a:gd name="T65" fmla="*/ 2147483646 h 1847"/>
              <a:gd name="T66" fmla="*/ 2147483646 w 1518"/>
              <a:gd name="T67" fmla="*/ 2147483646 h 18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cs typeface="+mn-ea"/>
              <a:sym typeface="+mn-lt"/>
            </a:endParaRPr>
          </a:p>
        </p:txBody>
      </p:sp>
      <p:grpSp>
        <p:nvGrpSpPr>
          <p:cNvPr id="18" name="Group 5"/>
          <p:cNvGrpSpPr>
            <a:grpSpLocks noChangeAspect="1"/>
          </p:cNvGrpSpPr>
          <p:nvPr/>
        </p:nvGrpSpPr>
        <p:grpSpPr bwMode="auto">
          <a:xfrm>
            <a:off x="7006852" y="5123603"/>
            <a:ext cx="540000" cy="502711"/>
            <a:chOff x="1577" y="314"/>
            <a:chExt cx="782" cy="728"/>
          </a:xfrm>
          <a:solidFill>
            <a:schemeClr val="bg1"/>
          </a:solidFill>
        </p:grpSpPr>
        <p:sp>
          <p:nvSpPr>
            <p:cNvPr id="19"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0"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1"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2"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3"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4"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5"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6"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grpSp>
      <p:sp>
        <p:nvSpPr>
          <p:cNvPr id="27" name="Freeform 5"/>
          <p:cNvSpPr>
            <a:spLocks noChangeAspect="1" noEditPoints="1"/>
          </p:cNvSpPr>
          <p:nvPr/>
        </p:nvSpPr>
        <p:spPr bwMode="auto">
          <a:xfrm>
            <a:off x="9367838" y="5223781"/>
            <a:ext cx="541337" cy="400050"/>
          </a:xfrm>
          <a:custGeom>
            <a:avLst/>
            <a:gdLst>
              <a:gd name="T0" fmla="*/ 2147483646 w 263"/>
              <a:gd name="T1" fmla="*/ 2147483646 h 194"/>
              <a:gd name="T2" fmla="*/ 2147483646 w 263"/>
              <a:gd name="T3" fmla="*/ 2147483646 h 194"/>
              <a:gd name="T4" fmla="*/ 2147483646 w 263"/>
              <a:gd name="T5" fmla="*/ 2147483646 h 194"/>
              <a:gd name="T6" fmla="*/ 2147483646 w 263"/>
              <a:gd name="T7" fmla="*/ 2147483646 h 194"/>
              <a:gd name="T8" fmla="*/ 2147483646 w 263"/>
              <a:gd name="T9" fmla="*/ 2147483646 h 194"/>
              <a:gd name="T10" fmla="*/ 2147483646 w 263"/>
              <a:gd name="T11" fmla="*/ 2147483646 h 194"/>
              <a:gd name="T12" fmla="*/ 2147483646 w 263"/>
              <a:gd name="T13" fmla="*/ 2147483646 h 194"/>
              <a:gd name="T14" fmla="*/ 2147483646 w 263"/>
              <a:gd name="T15" fmla="*/ 2147483646 h 194"/>
              <a:gd name="T16" fmla="*/ 2147483646 w 263"/>
              <a:gd name="T17" fmla="*/ 2147483646 h 194"/>
              <a:gd name="T18" fmla="*/ 2147483646 w 263"/>
              <a:gd name="T19" fmla="*/ 2147483646 h 194"/>
              <a:gd name="T20" fmla="*/ 2147483646 w 263"/>
              <a:gd name="T21" fmla="*/ 2147483646 h 194"/>
              <a:gd name="T22" fmla="*/ 2147483646 w 263"/>
              <a:gd name="T23" fmla="*/ 2147483646 h 194"/>
              <a:gd name="T24" fmla="*/ 2147483646 w 263"/>
              <a:gd name="T25" fmla="*/ 2147483646 h 194"/>
              <a:gd name="T26" fmla="*/ 2147483646 w 263"/>
              <a:gd name="T27" fmla="*/ 2147483646 h 194"/>
              <a:gd name="T28" fmla="*/ 2147483646 w 263"/>
              <a:gd name="T29" fmla="*/ 2147483646 h 194"/>
              <a:gd name="T30" fmla="*/ 2147483646 w 263"/>
              <a:gd name="T31" fmla="*/ 2147483646 h 194"/>
              <a:gd name="T32" fmla="*/ 2147483646 w 263"/>
              <a:gd name="T33" fmla="*/ 2147483646 h 194"/>
              <a:gd name="T34" fmla="*/ 2147483646 w 263"/>
              <a:gd name="T35" fmla="*/ 2147483646 h 194"/>
              <a:gd name="T36" fmla="*/ 2147483646 w 263"/>
              <a:gd name="T37" fmla="*/ 2147483646 h 194"/>
              <a:gd name="T38" fmla="*/ 2147483646 w 263"/>
              <a:gd name="T39" fmla="*/ 2147483646 h 194"/>
              <a:gd name="T40" fmla="*/ 2147483646 w 263"/>
              <a:gd name="T41" fmla="*/ 2147483646 h 194"/>
              <a:gd name="T42" fmla="*/ 2147483646 w 263"/>
              <a:gd name="T43" fmla="*/ 2147483646 h 194"/>
              <a:gd name="T44" fmla="*/ 2147483646 w 263"/>
              <a:gd name="T45" fmla="*/ 2147483646 h 194"/>
              <a:gd name="T46" fmla="*/ 2147483646 w 263"/>
              <a:gd name="T47" fmla="*/ 2147483646 h 194"/>
              <a:gd name="T48" fmla="*/ 2147483646 w 263"/>
              <a:gd name="T49" fmla="*/ 2147483646 h 194"/>
              <a:gd name="T50" fmla="*/ 2147483646 w 263"/>
              <a:gd name="T51" fmla="*/ 2147483646 h 194"/>
              <a:gd name="T52" fmla="*/ 2147483646 w 263"/>
              <a:gd name="T53" fmla="*/ 2147483646 h 194"/>
              <a:gd name="T54" fmla="*/ 2147483646 w 263"/>
              <a:gd name="T55" fmla="*/ 2147483646 h 194"/>
              <a:gd name="T56" fmla="*/ 2147483646 w 263"/>
              <a:gd name="T57" fmla="*/ 2147483646 h 194"/>
              <a:gd name="T58" fmla="*/ 2147483646 w 263"/>
              <a:gd name="T59" fmla="*/ 2147483646 h 194"/>
              <a:gd name="T60" fmla="*/ 2147483646 w 263"/>
              <a:gd name="T61" fmla="*/ 2147483646 h 194"/>
              <a:gd name="T62" fmla="*/ 2147483646 w 263"/>
              <a:gd name="T63" fmla="*/ 2147483646 h 194"/>
              <a:gd name="T64" fmla="*/ 2147483646 w 263"/>
              <a:gd name="T65" fmla="*/ 2147483646 h 194"/>
              <a:gd name="T66" fmla="*/ 2147483646 w 263"/>
              <a:gd name="T67" fmla="*/ 2147483646 h 194"/>
              <a:gd name="T68" fmla="*/ 2147483646 w 263"/>
              <a:gd name="T69" fmla="*/ 2147483646 h 194"/>
              <a:gd name="T70" fmla="*/ 2147483646 w 263"/>
              <a:gd name="T71" fmla="*/ 2147483646 h 194"/>
              <a:gd name="T72" fmla="*/ 2147483646 w 263"/>
              <a:gd name="T73" fmla="*/ 2147483646 h 194"/>
              <a:gd name="T74" fmla="*/ 2147483646 w 263"/>
              <a:gd name="T75" fmla="*/ 2147483646 h 194"/>
              <a:gd name="T76" fmla="*/ 2147483646 w 263"/>
              <a:gd name="T77" fmla="*/ 2147483646 h 194"/>
              <a:gd name="T78" fmla="*/ 2147483646 w 263"/>
              <a:gd name="T79" fmla="*/ 2147483646 h 194"/>
              <a:gd name="T80" fmla="*/ 2147483646 w 263"/>
              <a:gd name="T81" fmla="*/ 2147483646 h 194"/>
              <a:gd name="T82" fmla="*/ 2147483646 w 263"/>
              <a:gd name="T83" fmla="*/ 2147483646 h 194"/>
              <a:gd name="T84" fmla="*/ 2147483646 w 263"/>
              <a:gd name="T85" fmla="*/ 2147483646 h 194"/>
              <a:gd name="T86" fmla="*/ 2147483646 w 263"/>
              <a:gd name="T87" fmla="*/ 2147483646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cs typeface="+mn-ea"/>
              <a:sym typeface="+mn-lt"/>
            </a:endParaRPr>
          </a:p>
        </p:txBody>
      </p:sp>
      <p:sp>
        <p:nvSpPr>
          <p:cNvPr id="32" name="文本框 37"/>
          <p:cNvSpPr txBox="1">
            <a:spLocks noChangeArrowheads="1"/>
          </p:cNvSpPr>
          <p:nvPr/>
        </p:nvSpPr>
        <p:spPr bwMode="auto">
          <a:xfrm>
            <a:off x="1839595" y="2187631"/>
            <a:ext cx="1428750" cy="189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The data can be improved by using AI technologies </a:t>
            </a:r>
            <a:r>
              <a:rPr lang="en-GB" altLang="zh-CN" sz="1400">
                <a:solidFill>
                  <a:schemeClr val="bg1"/>
                </a:solidFill>
                <a:latin typeface="+mn-lt"/>
                <a:ea typeface="+mn-ea"/>
                <a:cs typeface="+mn-ea"/>
                <a:sym typeface="+mn-lt"/>
              </a:rPr>
              <a:t>but need a regulathory work frame</a:t>
            </a:r>
            <a:endParaRPr lang="en-GB" altLang="zh-CN" sz="1400">
              <a:solidFill>
                <a:schemeClr val="bg1"/>
              </a:solidFill>
              <a:latin typeface="+mn-lt"/>
              <a:ea typeface="+mn-ea"/>
              <a:cs typeface="+mn-ea"/>
              <a:sym typeface="+mn-lt"/>
            </a:endParaRPr>
          </a:p>
        </p:txBody>
      </p:sp>
      <p:sp>
        <p:nvSpPr>
          <p:cNvPr id="39" name="文本框 37"/>
          <p:cNvSpPr txBox="1">
            <a:spLocks noChangeArrowheads="1"/>
          </p:cNvSpPr>
          <p:nvPr/>
        </p:nvSpPr>
        <p:spPr bwMode="auto">
          <a:xfrm>
            <a:off x="4174860" y="2152706"/>
            <a:ext cx="1428750" cy="215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There are specific AI technologies for improving </a:t>
            </a:r>
            <a:r>
              <a:rPr lang="en-GB" altLang="zh-CN" sz="1400">
                <a:solidFill>
                  <a:schemeClr val="bg1"/>
                </a:solidFill>
                <a:latin typeface="+mn-lt"/>
                <a:ea typeface="+mn-ea"/>
                <a:cs typeface="+mn-ea"/>
                <a:sym typeface="+mn-lt"/>
              </a:rPr>
              <a:t>the efficiency in different sectors of activities</a:t>
            </a:r>
            <a:endParaRPr lang="zh-CN" altLang="en-US" sz="1400">
              <a:solidFill>
                <a:schemeClr val="bg1"/>
              </a:solidFill>
              <a:latin typeface="+mn-lt"/>
              <a:ea typeface="+mn-ea"/>
              <a:cs typeface="+mn-ea"/>
              <a:sym typeface="+mn-lt"/>
            </a:endParaRPr>
          </a:p>
        </p:txBody>
      </p:sp>
      <p:sp>
        <p:nvSpPr>
          <p:cNvPr id="40" name="文本框 37"/>
          <p:cNvSpPr txBox="1">
            <a:spLocks noChangeArrowheads="1"/>
          </p:cNvSpPr>
          <p:nvPr/>
        </p:nvSpPr>
        <p:spPr bwMode="auto">
          <a:xfrm>
            <a:off x="6569180" y="2317171"/>
            <a:ext cx="14287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The AI technologies dedicated  need to be permanently updated</a:t>
            </a:r>
            <a:endParaRPr lang="zh-CN" altLang="en-US" sz="1400">
              <a:solidFill>
                <a:schemeClr val="bg1"/>
              </a:solidFill>
              <a:latin typeface="+mn-lt"/>
              <a:ea typeface="+mn-ea"/>
              <a:cs typeface="+mn-ea"/>
              <a:sym typeface="+mn-lt"/>
            </a:endParaRPr>
          </a:p>
        </p:txBody>
      </p:sp>
      <p:sp>
        <p:nvSpPr>
          <p:cNvPr id="41" name="文本框 37"/>
          <p:cNvSpPr txBox="1">
            <a:spLocks noChangeArrowheads="1"/>
          </p:cNvSpPr>
          <p:nvPr/>
        </p:nvSpPr>
        <p:spPr bwMode="auto">
          <a:xfrm>
            <a:off x="8924766" y="2404166"/>
            <a:ext cx="1428750" cy="112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algn="ctr" defTabSz="1216660">
              <a:lnSpc>
                <a:spcPct val="120000"/>
              </a:lnSpc>
              <a:spcBef>
                <a:spcPct val="0"/>
              </a:spcBef>
              <a:buNone/>
            </a:pPr>
            <a:r>
              <a:rPr lang="en-GB" sz="1400">
                <a:solidFill>
                  <a:schemeClr val="bg1"/>
                </a:solidFill>
                <a:latin typeface="+mn-lt"/>
                <a:ea typeface="+mn-ea"/>
                <a:cs typeface="+mn-ea"/>
                <a:sym typeface="+mn-lt"/>
              </a:rPr>
              <a:t>AI technology reshape the traditional ways of Intelligence?</a:t>
            </a:r>
            <a:endParaRPr lang="en-GB" sz="1400">
              <a:solidFill>
                <a:schemeClr val="bg1"/>
              </a:solidFill>
              <a:latin typeface="+mn-lt"/>
              <a:ea typeface="+mn-ea"/>
              <a:cs typeface="+mn-ea"/>
              <a:sym typeface="+mn-lt"/>
            </a:endParaRPr>
          </a:p>
        </p:txBody>
      </p:sp>
      <p:sp>
        <p:nvSpPr>
          <p:cNvPr id="206" name="文本框 212"/>
          <p:cNvSpPr txBox="1">
            <a:spLocks noChangeArrowheads="1"/>
          </p:cNvSpPr>
          <p:nvPr/>
        </p:nvSpPr>
        <p:spPr bwMode="auto">
          <a:xfrm>
            <a:off x="898642" y="632764"/>
            <a:ext cx="7180146"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indent="0">
              <a:lnSpc>
                <a:spcPct val="120000"/>
              </a:lnSpc>
              <a:buNone/>
            </a:pPr>
            <a:r>
              <a:rPr lang="en-GB" altLang="zh-CN" sz="1400" b="1">
                <a:solidFill>
                  <a:schemeClr val="bg1"/>
                </a:solidFill>
                <a:cs typeface="+mn-ea"/>
                <a:sym typeface="+mn-lt"/>
              </a:rPr>
              <a:t>Objective and Motivation, </a:t>
            </a:r>
            <a:r>
              <a:rPr lang="en-US" altLang="zh-CN" sz="1400" b="1">
                <a:solidFill>
                  <a:schemeClr val="bg1"/>
                </a:solidFill>
                <a:cs typeface="+mn-ea"/>
                <a:sym typeface="+mn-lt"/>
              </a:rPr>
              <a:t>Hypothesis</a:t>
            </a:r>
            <a:r>
              <a:rPr lang="en-GB" altLang="en-US" sz="1400" b="1">
                <a:solidFill>
                  <a:schemeClr val="bg1"/>
                </a:solidFill>
                <a:cs typeface="+mn-ea"/>
                <a:sym typeface="+mn-lt"/>
              </a:rPr>
              <a:t>, Methodology, Results</a:t>
            </a:r>
            <a:endParaRPr lang="en-GB" altLang="zh-CN" sz="1400" b="1">
              <a:solidFill>
                <a:schemeClr val="bg1"/>
              </a:solidFill>
              <a:cs typeface="+mn-ea"/>
              <a:sym typeface="+mn-lt"/>
            </a:endParaRPr>
          </a:p>
        </p:txBody>
      </p:sp>
      <p:sp>
        <p:nvSpPr>
          <p:cNvPr id="211" name="文本框 210"/>
          <p:cNvSpPr txBox="1"/>
          <p:nvPr/>
        </p:nvSpPr>
        <p:spPr>
          <a:xfrm>
            <a:off x="892175" y="200025"/>
            <a:ext cx="5471795" cy="534035"/>
          </a:xfrm>
          <a:prstGeom prst="rect">
            <a:avLst/>
          </a:prstGeom>
          <a:noFill/>
        </p:spPr>
        <p:txBody>
          <a:bodyPr wrap="square" rtlCol="0">
            <a:spAutoFit/>
          </a:bodyPr>
          <a:lstStyle/>
          <a:p>
            <a:pPr>
              <a:lnSpc>
                <a:spcPct val="120000"/>
              </a:lnSpc>
            </a:pPr>
            <a:r>
              <a:rPr lang="en-GB" b="1">
                <a:solidFill>
                  <a:schemeClr val="bg1"/>
                </a:solidFill>
                <a:cs typeface="+mn-ea"/>
                <a:sym typeface="+mn-lt"/>
              </a:rPr>
              <a:t>01 Introduction</a:t>
            </a:r>
            <a:endParaRPr lang="en-GB" b="1">
              <a:solidFill>
                <a:schemeClr val="bg1"/>
              </a:solidFill>
              <a:cs typeface="+mn-ea"/>
              <a:sym typeface="+mn-lt"/>
            </a:endParaRPr>
          </a:p>
        </p:txBody>
      </p:sp>
      <p:grpSp>
        <p:nvGrpSpPr>
          <p:cNvPr id="213" name="组合 212"/>
          <p:cNvGrpSpPr/>
          <p:nvPr>
            <p:custDataLst>
              <p:tags r:id="rId1"/>
            </p:custDataLst>
          </p:nvPr>
        </p:nvGrpSpPr>
        <p:grpSpPr>
          <a:xfrm>
            <a:off x="319026" y="372249"/>
            <a:ext cx="407472" cy="407472"/>
            <a:chOff x="-1828799" y="-88608"/>
            <a:chExt cx="754743" cy="754743"/>
          </a:xfrm>
        </p:grpSpPr>
        <p:sp>
          <p:nvSpPr>
            <p:cNvPr id="212" name="椭圆 21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7" name="椭圆 21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3" name="组合 1032"/>
          <p:cNvGrpSpPr/>
          <p:nvPr/>
        </p:nvGrpSpPr>
        <p:grpSpPr>
          <a:xfrm>
            <a:off x="7849733" y="2177588"/>
            <a:ext cx="3576637" cy="1484947"/>
            <a:chOff x="7849733" y="2190974"/>
            <a:chExt cx="3576637" cy="1484947"/>
          </a:xfrm>
        </p:grpSpPr>
        <p:sp>
          <p:nvSpPr>
            <p:cNvPr id="198" name="Freeform 24"/>
            <p:cNvSpPr>
              <a:spLocks noChangeAspect="1" noEditPoints="1"/>
            </p:cNvSpPr>
            <p:nvPr/>
          </p:nvSpPr>
          <p:spPr bwMode="auto">
            <a:xfrm>
              <a:off x="7849733" y="2190974"/>
              <a:ext cx="360362" cy="360362"/>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26 w 60"/>
                <a:gd name="T11" fmla="*/ 44 h 60"/>
                <a:gd name="T12" fmla="*/ 12 w 60"/>
                <a:gd name="T13" fmla="*/ 30 h 60"/>
                <a:gd name="T14" fmla="*/ 17 w 60"/>
                <a:gd name="T15" fmla="*/ 24 h 60"/>
                <a:gd name="T16" fmla="*/ 26 w 60"/>
                <a:gd name="T17" fmla="*/ 33 h 60"/>
                <a:gd name="T18" fmla="*/ 43 w 60"/>
                <a:gd name="T19" fmla="*/ 16 h 60"/>
                <a:gd name="T20" fmla="*/ 48 w 60"/>
                <a:gd name="T21" fmla="*/ 22 h 60"/>
                <a:gd name="T22" fmla="*/ 26 w 60"/>
                <a:gd name="T23"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0" name="文本框 206"/>
            <p:cNvSpPr txBox="1">
              <a:spLocks noChangeArrowheads="1"/>
            </p:cNvSpPr>
            <p:nvPr/>
          </p:nvSpPr>
          <p:spPr bwMode="auto">
            <a:xfrm>
              <a:off x="8319633" y="2551336"/>
              <a:ext cx="3106737" cy="112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defTabSz="1216660">
                <a:lnSpc>
                  <a:spcPct val="120000"/>
                </a:lnSpc>
                <a:spcBef>
                  <a:spcPct val="0"/>
                </a:spcBef>
                <a:buNone/>
              </a:pPr>
              <a:r>
                <a:rPr sz="1400" dirty="0">
                  <a:solidFill>
                    <a:schemeClr val="bg1"/>
                  </a:solidFill>
                  <a:latin typeface="+mn-lt"/>
                  <a:ea typeface="+mn-ea"/>
                  <a:cs typeface="+mn-ea"/>
                  <a:sym typeface="+mn-lt"/>
                </a:rPr>
                <a:t>AI technologies integrated </a:t>
              </a:r>
              <a:r>
                <a:rPr lang="en-GB" sz="1400" dirty="0">
                  <a:solidFill>
                    <a:schemeClr val="bg1"/>
                  </a:solidFill>
                  <a:latin typeface="+mn-lt"/>
                  <a:ea typeface="+mn-ea"/>
                  <a:cs typeface="+mn-ea"/>
                  <a:sym typeface="+mn-lt"/>
                </a:rPr>
                <a:t>IT&amp;C</a:t>
              </a:r>
              <a:r>
                <a:rPr sz="1400" dirty="0">
                  <a:solidFill>
                    <a:schemeClr val="bg1"/>
                  </a:solidFill>
                  <a:latin typeface="+mn-lt"/>
                  <a:ea typeface="+mn-ea"/>
                  <a:cs typeface="+mn-ea"/>
                  <a:sym typeface="+mn-lt"/>
                </a:rPr>
                <a:t> solutions are tools that can assure a safe environment for economic and social growth</a:t>
              </a:r>
              <a:endParaRPr sz="1400" dirty="0">
                <a:solidFill>
                  <a:schemeClr val="bg1"/>
                </a:solidFill>
                <a:latin typeface="+mn-lt"/>
                <a:ea typeface="+mn-ea"/>
                <a:cs typeface="+mn-ea"/>
                <a:sym typeface="+mn-lt"/>
              </a:endParaRPr>
            </a:p>
          </p:txBody>
        </p:sp>
      </p:grpSp>
      <p:grpSp>
        <p:nvGrpSpPr>
          <p:cNvPr id="1034" name="组合 1033"/>
          <p:cNvGrpSpPr/>
          <p:nvPr/>
        </p:nvGrpSpPr>
        <p:grpSpPr>
          <a:xfrm>
            <a:off x="7837033" y="4514283"/>
            <a:ext cx="3576637" cy="966470"/>
            <a:chOff x="7837033" y="3870549"/>
            <a:chExt cx="3576637" cy="966470"/>
          </a:xfrm>
        </p:grpSpPr>
        <p:sp>
          <p:nvSpPr>
            <p:cNvPr id="201" name="Freeform 24"/>
            <p:cNvSpPr>
              <a:spLocks noChangeAspect="1" noEditPoints="1"/>
            </p:cNvSpPr>
            <p:nvPr/>
          </p:nvSpPr>
          <p:spPr bwMode="auto">
            <a:xfrm>
              <a:off x="7837033" y="3870549"/>
              <a:ext cx="360362" cy="35877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26 w 60"/>
                <a:gd name="T11" fmla="*/ 44 h 60"/>
                <a:gd name="T12" fmla="*/ 12 w 60"/>
                <a:gd name="T13" fmla="*/ 30 h 60"/>
                <a:gd name="T14" fmla="*/ 17 w 60"/>
                <a:gd name="T15" fmla="*/ 24 h 60"/>
                <a:gd name="T16" fmla="*/ 26 w 60"/>
                <a:gd name="T17" fmla="*/ 33 h 60"/>
                <a:gd name="T18" fmla="*/ 43 w 60"/>
                <a:gd name="T19" fmla="*/ 16 h 60"/>
                <a:gd name="T20" fmla="*/ 48 w 60"/>
                <a:gd name="T21" fmla="*/ 22 h 60"/>
                <a:gd name="T22" fmla="*/ 26 w 60"/>
                <a:gd name="T23"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3" name="文本框 209"/>
            <p:cNvSpPr txBox="1">
              <a:spLocks noChangeArrowheads="1"/>
            </p:cNvSpPr>
            <p:nvPr/>
          </p:nvSpPr>
          <p:spPr bwMode="auto">
            <a:xfrm>
              <a:off x="8306933" y="4229324"/>
              <a:ext cx="3106737"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defTabSz="1216660">
                <a:lnSpc>
                  <a:spcPct val="120000"/>
                </a:lnSpc>
                <a:spcBef>
                  <a:spcPct val="0"/>
                </a:spcBef>
                <a:buNone/>
              </a:pPr>
              <a:r>
                <a:rPr lang="en-GB" sz="1400" dirty="0">
                  <a:solidFill>
                    <a:schemeClr val="bg1"/>
                  </a:solidFill>
                  <a:latin typeface="+mn-lt"/>
                  <a:ea typeface="+mn-ea"/>
                  <a:cs typeface="+mn-ea"/>
                  <a:sym typeface="+mn-lt"/>
                </a:rPr>
                <a:t>AI technology need constat update and supervision</a:t>
              </a:r>
              <a:endParaRPr lang="en-GB" sz="1400" dirty="0">
                <a:solidFill>
                  <a:schemeClr val="bg1"/>
                </a:solidFill>
                <a:latin typeface="+mn-lt"/>
                <a:ea typeface="+mn-ea"/>
                <a:cs typeface="+mn-ea"/>
                <a:sym typeface="+mn-lt"/>
              </a:endParaRPr>
            </a:p>
          </p:txBody>
        </p:sp>
      </p:grpSp>
      <p:grpSp>
        <p:nvGrpSpPr>
          <p:cNvPr id="1032" name="组合 1031"/>
          <p:cNvGrpSpPr/>
          <p:nvPr/>
        </p:nvGrpSpPr>
        <p:grpSpPr>
          <a:xfrm>
            <a:off x="1199243" y="4514283"/>
            <a:ext cx="3587433" cy="1224915"/>
            <a:chOff x="1199243" y="3870549"/>
            <a:chExt cx="3587433" cy="1224915"/>
          </a:xfrm>
        </p:grpSpPr>
        <p:sp>
          <p:nvSpPr>
            <p:cNvPr id="207" name="Freeform 24"/>
            <p:cNvSpPr>
              <a:spLocks noChangeAspect="1" noEditPoints="1"/>
            </p:cNvSpPr>
            <p:nvPr/>
          </p:nvSpPr>
          <p:spPr bwMode="auto">
            <a:xfrm>
              <a:off x="1199243" y="3870549"/>
              <a:ext cx="358775" cy="358775"/>
            </a:xfrm>
            <a:custGeom>
              <a:avLst/>
              <a:gdLst>
                <a:gd name="T0" fmla="*/ 2147483646 w 60"/>
                <a:gd name="T1" fmla="*/ 0 h 60"/>
                <a:gd name="T2" fmla="*/ 0 w 60"/>
                <a:gd name="T3" fmla="*/ 2147483646 h 60"/>
                <a:gd name="T4" fmla="*/ 2147483646 w 60"/>
                <a:gd name="T5" fmla="*/ 2147483646 h 60"/>
                <a:gd name="T6" fmla="*/ 2147483646 w 60"/>
                <a:gd name="T7" fmla="*/ 2147483646 h 60"/>
                <a:gd name="T8" fmla="*/ 2147483646 w 60"/>
                <a:gd name="T9" fmla="*/ 0 h 60"/>
                <a:gd name="T10" fmla="*/ 2147483646 w 60"/>
                <a:gd name="T11" fmla="*/ 2147483646 h 60"/>
                <a:gd name="T12" fmla="*/ 2147483646 w 60"/>
                <a:gd name="T13" fmla="*/ 2147483646 h 60"/>
                <a:gd name="T14" fmla="*/ 2147483646 w 60"/>
                <a:gd name="T15" fmla="*/ 2147483646 h 60"/>
                <a:gd name="T16" fmla="*/ 2147483646 w 60"/>
                <a:gd name="T17" fmla="*/ 2147483646 h 60"/>
                <a:gd name="T18" fmla="*/ 2147483646 w 60"/>
                <a:gd name="T19" fmla="*/ 2147483646 h 60"/>
                <a:gd name="T20" fmla="*/ 2147483646 w 60"/>
                <a:gd name="T21" fmla="*/ 2147483646 h 60"/>
                <a:gd name="T22" fmla="*/ 2147483646 w 60"/>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9" name="文本框 215"/>
            <p:cNvSpPr txBox="1">
              <a:spLocks noChangeArrowheads="1"/>
            </p:cNvSpPr>
            <p:nvPr/>
          </p:nvSpPr>
          <p:spPr bwMode="auto">
            <a:xfrm>
              <a:off x="1678351" y="4229324"/>
              <a:ext cx="3108325" cy="86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defTabSz="1216660">
                <a:lnSpc>
                  <a:spcPct val="120000"/>
                </a:lnSpc>
                <a:spcBef>
                  <a:spcPct val="0"/>
                </a:spcBef>
                <a:buNone/>
              </a:pPr>
              <a:r>
                <a:rPr sz="1400" dirty="0">
                  <a:solidFill>
                    <a:schemeClr val="bg1"/>
                  </a:solidFill>
                  <a:latin typeface="+mn-lt"/>
                  <a:ea typeface="+mn-ea"/>
                  <a:cs typeface="+mn-ea"/>
                  <a:sym typeface="+mn-lt"/>
                </a:rPr>
                <a:t>Using AI can significantly reduce the economic losses of government and private sector</a:t>
              </a:r>
              <a:endParaRPr sz="1400" dirty="0">
                <a:solidFill>
                  <a:schemeClr val="bg1"/>
                </a:solidFill>
                <a:latin typeface="+mn-lt"/>
                <a:ea typeface="+mn-ea"/>
                <a:cs typeface="+mn-ea"/>
                <a:sym typeface="+mn-lt"/>
              </a:endParaRPr>
            </a:p>
          </p:txBody>
        </p:sp>
      </p:grpSp>
      <p:grpSp>
        <p:nvGrpSpPr>
          <p:cNvPr id="1031" name="组合 1030"/>
          <p:cNvGrpSpPr/>
          <p:nvPr/>
        </p:nvGrpSpPr>
        <p:grpSpPr>
          <a:xfrm>
            <a:off x="1211943" y="2177588"/>
            <a:ext cx="3572782" cy="1226502"/>
            <a:chOff x="1211943" y="2190974"/>
            <a:chExt cx="3572782" cy="1226502"/>
          </a:xfrm>
        </p:grpSpPr>
        <p:sp>
          <p:nvSpPr>
            <p:cNvPr id="204" name="Freeform 24"/>
            <p:cNvSpPr>
              <a:spLocks noChangeAspect="1" noEditPoints="1"/>
            </p:cNvSpPr>
            <p:nvPr/>
          </p:nvSpPr>
          <p:spPr bwMode="auto">
            <a:xfrm>
              <a:off x="1211943" y="2190974"/>
              <a:ext cx="358775" cy="360362"/>
            </a:xfrm>
            <a:custGeom>
              <a:avLst/>
              <a:gdLst>
                <a:gd name="T0" fmla="*/ 2147483646 w 60"/>
                <a:gd name="T1" fmla="*/ 0 h 60"/>
                <a:gd name="T2" fmla="*/ 0 w 60"/>
                <a:gd name="T3" fmla="*/ 2147483646 h 60"/>
                <a:gd name="T4" fmla="*/ 2147483646 w 60"/>
                <a:gd name="T5" fmla="*/ 2147483646 h 60"/>
                <a:gd name="T6" fmla="*/ 2147483646 w 60"/>
                <a:gd name="T7" fmla="*/ 2147483646 h 60"/>
                <a:gd name="T8" fmla="*/ 2147483646 w 60"/>
                <a:gd name="T9" fmla="*/ 0 h 60"/>
                <a:gd name="T10" fmla="*/ 2147483646 w 60"/>
                <a:gd name="T11" fmla="*/ 2147483646 h 60"/>
                <a:gd name="T12" fmla="*/ 2147483646 w 60"/>
                <a:gd name="T13" fmla="*/ 2147483646 h 60"/>
                <a:gd name="T14" fmla="*/ 2147483646 w 60"/>
                <a:gd name="T15" fmla="*/ 2147483646 h 60"/>
                <a:gd name="T16" fmla="*/ 2147483646 w 60"/>
                <a:gd name="T17" fmla="*/ 2147483646 h 60"/>
                <a:gd name="T18" fmla="*/ 2147483646 w 60"/>
                <a:gd name="T19" fmla="*/ 2147483646 h 60"/>
                <a:gd name="T20" fmla="*/ 2147483646 w 60"/>
                <a:gd name="T21" fmla="*/ 2147483646 h 60"/>
                <a:gd name="T22" fmla="*/ 2147483646 w 60"/>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20" name="文本框 206"/>
            <p:cNvSpPr txBox="1">
              <a:spLocks noChangeArrowheads="1"/>
            </p:cNvSpPr>
            <p:nvPr/>
          </p:nvSpPr>
          <p:spPr bwMode="auto">
            <a:xfrm>
              <a:off x="1677988" y="2551336"/>
              <a:ext cx="3106737" cy="86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defTabSz="1216660">
                <a:lnSpc>
                  <a:spcPct val="120000"/>
                </a:lnSpc>
                <a:spcBef>
                  <a:spcPct val="0"/>
                </a:spcBef>
                <a:buNone/>
              </a:pPr>
              <a:r>
                <a:rPr lang="en-GB" sz="1400" dirty="0">
                  <a:solidFill>
                    <a:schemeClr val="bg1"/>
                  </a:solidFill>
                  <a:latin typeface="+mn-lt"/>
                  <a:ea typeface="+mn-ea"/>
                  <a:cs typeface="+mn-ea"/>
                  <a:sym typeface="+mn-lt"/>
                </a:rPr>
                <a:t>The time allocated for different tasks</a:t>
              </a:r>
              <a:r>
                <a:rPr sz="1400" dirty="0">
                  <a:solidFill>
                    <a:schemeClr val="bg1"/>
                  </a:solidFill>
                  <a:latin typeface="+mn-lt"/>
                  <a:ea typeface="+mn-ea"/>
                  <a:cs typeface="+mn-ea"/>
                  <a:sym typeface="+mn-lt"/>
                </a:rPr>
                <a:t> can be reduced by implementing AI technologies</a:t>
              </a:r>
              <a:endParaRPr sz="1400" dirty="0">
                <a:solidFill>
                  <a:schemeClr val="bg1"/>
                </a:solidFill>
                <a:latin typeface="+mn-lt"/>
                <a:ea typeface="+mn-ea"/>
                <a:cs typeface="+mn-ea"/>
                <a:sym typeface="+mn-lt"/>
              </a:endParaRPr>
            </a:p>
          </p:txBody>
        </p:sp>
      </p:grpSp>
      <p:sp>
        <p:nvSpPr>
          <p:cNvPr id="1029" name="Freeform 8"/>
          <p:cNvSpPr>
            <a:spLocks noEditPoints="1"/>
          </p:cNvSpPr>
          <p:nvPr/>
        </p:nvSpPr>
        <p:spPr bwMode="auto">
          <a:xfrm>
            <a:off x="4962677" y="2753925"/>
            <a:ext cx="2266646" cy="2264550"/>
          </a:xfrm>
          <a:custGeom>
            <a:avLst/>
            <a:gdLst>
              <a:gd name="T0" fmla="*/ 3681 w 4322"/>
              <a:gd name="T1" fmla="*/ 3676 h 4318"/>
              <a:gd name="T2" fmla="*/ 643 w 4322"/>
              <a:gd name="T3" fmla="*/ 642 h 4318"/>
              <a:gd name="T4" fmla="*/ 3681 w 4322"/>
              <a:gd name="T5" fmla="*/ 642 h 4318"/>
              <a:gd name="T6" fmla="*/ 450 w 4322"/>
              <a:gd name="T7" fmla="*/ 449 h 4318"/>
              <a:gd name="T8" fmla="*/ 3873 w 4322"/>
              <a:gd name="T9" fmla="*/ 3868 h 4318"/>
              <a:gd name="T10" fmla="*/ 2114 w 4322"/>
              <a:gd name="T11" fmla="*/ 1295 h 4318"/>
              <a:gd name="T12" fmla="*/ 1149 w 4322"/>
              <a:gd name="T13" fmla="*/ 3023 h 4318"/>
              <a:gd name="T14" fmla="*/ 2114 w 4322"/>
              <a:gd name="T15" fmla="*/ 1295 h 4318"/>
              <a:gd name="T16" fmla="*/ 2306 w 4322"/>
              <a:gd name="T17" fmla="*/ 1103 h 4318"/>
              <a:gd name="T18" fmla="*/ 956 w 4322"/>
              <a:gd name="T19" fmla="*/ 3215 h 4318"/>
              <a:gd name="T20" fmla="*/ 2306 w 4322"/>
              <a:gd name="T21" fmla="*/ 1103 h 4318"/>
              <a:gd name="T22" fmla="*/ 3173 w 4322"/>
              <a:gd name="T23" fmla="*/ 1825 h 4318"/>
              <a:gd name="T24" fmla="*/ 2787 w 4322"/>
              <a:gd name="T25" fmla="*/ 1295 h 4318"/>
              <a:gd name="T26" fmla="*/ 3173 w 4322"/>
              <a:gd name="T27" fmla="*/ 1295 h 4318"/>
              <a:gd name="T28" fmla="*/ 2594 w 4322"/>
              <a:gd name="T29" fmla="*/ 1103 h 4318"/>
              <a:gd name="T30" fmla="*/ 3366 w 4322"/>
              <a:gd name="T31" fmla="*/ 2017 h 4318"/>
              <a:gd name="T32" fmla="*/ 3173 w 4322"/>
              <a:gd name="T33" fmla="*/ 2499 h 4318"/>
              <a:gd name="T34" fmla="*/ 2787 w 4322"/>
              <a:gd name="T35" fmla="*/ 3023 h 4318"/>
              <a:gd name="T36" fmla="*/ 3173 w 4322"/>
              <a:gd name="T37" fmla="*/ 2499 h 4318"/>
              <a:gd name="T38" fmla="*/ 3366 w 4322"/>
              <a:gd name="T39" fmla="*/ 2306 h 4318"/>
              <a:gd name="T40" fmla="*/ 2594 w 4322"/>
              <a:gd name="T41" fmla="*/ 3215 h 4318"/>
              <a:gd name="T42" fmla="*/ 3366 w 4322"/>
              <a:gd name="T43" fmla="*/ 2306 h 4318"/>
              <a:gd name="T44" fmla="*/ 1207 w 4322"/>
              <a:gd name="T45" fmla="*/ 0 h 4318"/>
              <a:gd name="T46" fmla="*/ 1399 w 4322"/>
              <a:gd name="T47" fmla="*/ 481 h 4318"/>
              <a:gd name="T48" fmla="*/ 1970 w 4322"/>
              <a:gd name="T49" fmla="*/ 0 h 4318"/>
              <a:gd name="T50" fmla="*/ 1778 w 4322"/>
              <a:gd name="T51" fmla="*/ 481 h 4318"/>
              <a:gd name="T52" fmla="*/ 1970 w 4322"/>
              <a:gd name="T53" fmla="*/ 0 h 4318"/>
              <a:gd name="T54" fmla="*/ 2352 w 4322"/>
              <a:gd name="T55" fmla="*/ 0 h 4318"/>
              <a:gd name="T56" fmla="*/ 2545 w 4322"/>
              <a:gd name="T57" fmla="*/ 481 h 4318"/>
              <a:gd name="T58" fmla="*/ 3116 w 4322"/>
              <a:gd name="T59" fmla="*/ 0 h 4318"/>
              <a:gd name="T60" fmla="*/ 2923 w 4322"/>
              <a:gd name="T61" fmla="*/ 481 h 4318"/>
              <a:gd name="T62" fmla="*/ 3116 w 4322"/>
              <a:gd name="T63" fmla="*/ 0 h 4318"/>
              <a:gd name="T64" fmla="*/ 1207 w 4322"/>
              <a:gd name="T65" fmla="*/ 3837 h 4318"/>
              <a:gd name="T66" fmla="*/ 1399 w 4322"/>
              <a:gd name="T67" fmla="*/ 4318 h 4318"/>
              <a:gd name="T68" fmla="*/ 1970 w 4322"/>
              <a:gd name="T69" fmla="*/ 3837 h 4318"/>
              <a:gd name="T70" fmla="*/ 1778 w 4322"/>
              <a:gd name="T71" fmla="*/ 4318 h 4318"/>
              <a:gd name="T72" fmla="*/ 1970 w 4322"/>
              <a:gd name="T73" fmla="*/ 3837 h 4318"/>
              <a:gd name="T74" fmla="*/ 2352 w 4322"/>
              <a:gd name="T75" fmla="*/ 3837 h 4318"/>
              <a:gd name="T76" fmla="*/ 2545 w 4322"/>
              <a:gd name="T77" fmla="*/ 4318 h 4318"/>
              <a:gd name="T78" fmla="*/ 3116 w 4322"/>
              <a:gd name="T79" fmla="*/ 3837 h 4318"/>
              <a:gd name="T80" fmla="*/ 2923 w 4322"/>
              <a:gd name="T81" fmla="*/ 4318 h 4318"/>
              <a:gd name="T82" fmla="*/ 3116 w 4322"/>
              <a:gd name="T83" fmla="*/ 3837 h 4318"/>
              <a:gd name="T84" fmla="*/ 0 w 4322"/>
              <a:gd name="T85" fmla="*/ 2920 h 4318"/>
              <a:gd name="T86" fmla="*/ 482 w 4322"/>
              <a:gd name="T87" fmla="*/ 3113 h 4318"/>
              <a:gd name="T88" fmla="*/ 482 w 4322"/>
              <a:gd name="T89" fmla="*/ 2348 h 4318"/>
              <a:gd name="T90" fmla="*/ 0 w 4322"/>
              <a:gd name="T91" fmla="*/ 2541 h 4318"/>
              <a:gd name="T92" fmla="*/ 482 w 4322"/>
              <a:gd name="T93" fmla="*/ 2348 h 4318"/>
              <a:gd name="T94" fmla="*/ 0 w 4322"/>
              <a:gd name="T95" fmla="*/ 1777 h 4318"/>
              <a:gd name="T96" fmla="*/ 482 w 4322"/>
              <a:gd name="T97" fmla="*/ 1969 h 4318"/>
              <a:gd name="T98" fmla="*/ 482 w 4322"/>
              <a:gd name="T99" fmla="*/ 1205 h 4318"/>
              <a:gd name="T100" fmla="*/ 0 w 4322"/>
              <a:gd name="T101" fmla="*/ 1397 h 4318"/>
              <a:gd name="T102" fmla="*/ 482 w 4322"/>
              <a:gd name="T103" fmla="*/ 1205 h 4318"/>
              <a:gd name="T104" fmla="*/ 3840 w 4322"/>
              <a:gd name="T105" fmla="*/ 2920 h 4318"/>
              <a:gd name="T106" fmla="*/ 4322 w 4322"/>
              <a:gd name="T107" fmla="*/ 3113 h 4318"/>
              <a:gd name="T108" fmla="*/ 4322 w 4322"/>
              <a:gd name="T109" fmla="*/ 2348 h 4318"/>
              <a:gd name="T110" fmla="*/ 3840 w 4322"/>
              <a:gd name="T111" fmla="*/ 2541 h 4318"/>
              <a:gd name="T112" fmla="*/ 4322 w 4322"/>
              <a:gd name="T113" fmla="*/ 2348 h 4318"/>
              <a:gd name="T114" fmla="*/ 3840 w 4322"/>
              <a:gd name="T115" fmla="*/ 1777 h 4318"/>
              <a:gd name="T116" fmla="*/ 4322 w 4322"/>
              <a:gd name="T117" fmla="*/ 1969 h 4318"/>
              <a:gd name="T118" fmla="*/ 4322 w 4322"/>
              <a:gd name="T119" fmla="*/ 1205 h 4318"/>
              <a:gd name="T120" fmla="*/ 3840 w 4322"/>
              <a:gd name="T121" fmla="*/ 1397 h 4318"/>
              <a:gd name="T122" fmla="*/ 4322 w 4322"/>
              <a:gd name="T123" fmla="*/ 1205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2" h="4318">
                <a:moveTo>
                  <a:pt x="3681" y="642"/>
                </a:moveTo>
                <a:lnTo>
                  <a:pt x="3681" y="3676"/>
                </a:lnTo>
                <a:lnTo>
                  <a:pt x="643" y="3676"/>
                </a:lnTo>
                <a:lnTo>
                  <a:pt x="643" y="642"/>
                </a:lnTo>
                <a:lnTo>
                  <a:pt x="3681" y="642"/>
                </a:lnTo>
                <a:lnTo>
                  <a:pt x="3681" y="642"/>
                </a:lnTo>
                <a:close/>
                <a:moveTo>
                  <a:pt x="3873" y="449"/>
                </a:moveTo>
                <a:lnTo>
                  <a:pt x="450" y="449"/>
                </a:lnTo>
                <a:lnTo>
                  <a:pt x="450" y="3868"/>
                </a:lnTo>
                <a:lnTo>
                  <a:pt x="3873" y="3868"/>
                </a:lnTo>
                <a:lnTo>
                  <a:pt x="3873" y="449"/>
                </a:lnTo>
                <a:close/>
                <a:moveTo>
                  <a:pt x="2114" y="1295"/>
                </a:moveTo>
                <a:lnTo>
                  <a:pt x="2114" y="3023"/>
                </a:lnTo>
                <a:lnTo>
                  <a:pt x="1149" y="3023"/>
                </a:lnTo>
                <a:lnTo>
                  <a:pt x="1149" y="1295"/>
                </a:lnTo>
                <a:lnTo>
                  <a:pt x="2114" y="1295"/>
                </a:lnTo>
                <a:lnTo>
                  <a:pt x="2114" y="1295"/>
                </a:lnTo>
                <a:close/>
                <a:moveTo>
                  <a:pt x="2306" y="1103"/>
                </a:moveTo>
                <a:lnTo>
                  <a:pt x="956" y="1103"/>
                </a:lnTo>
                <a:lnTo>
                  <a:pt x="956" y="3215"/>
                </a:lnTo>
                <a:lnTo>
                  <a:pt x="2306" y="3215"/>
                </a:lnTo>
                <a:lnTo>
                  <a:pt x="2306" y="1103"/>
                </a:lnTo>
                <a:close/>
                <a:moveTo>
                  <a:pt x="3173" y="1295"/>
                </a:moveTo>
                <a:lnTo>
                  <a:pt x="3173" y="1825"/>
                </a:lnTo>
                <a:lnTo>
                  <a:pt x="2787" y="1825"/>
                </a:lnTo>
                <a:lnTo>
                  <a:pt x="2787" y="1295"/>
                </a:lnTo>
                <a:lnTo>
                  <a:pt x="3173" y="1295"/>
                </a:lnTo>
                <a:lnTo>
                  <a:pt x="3173" y="1295"/>
                </a:lnTo>
                <a:close/>
                <a:moveTo>
                  <a:pt x="3366" y="1103"/>
                </a:moveTo>
                <a:lnTo>
                  <a:pt x="2594" y="1103"/>
                </a:lnTo>
                <a:lnTo>
                  <a:pt x="2594" y="2017"/>
                </a:lnTo>
                <a:lnTo>
                  <a:pt x="3366" y="2017"/>
                </a:lnTo>
                <a:lnTo>
                  <a:pt x="3366" y="1103"/>
                </a:lnTo>
                <a:close/>
                <a:moveTo>
                  <a:pt x="3173" y="2499"/>
                </a:moveTo>
                <a:lnTo>
                  <a:pt x="3173" y="3023"/>
                </a:lnTo>
                <a:lnTo>
                  <a:pt x="2787" y="3023"/>
                </a:lnTo>
                <a:lnTo>
                  <a:pt x="2787" y="2499"/>
                </a:lnTo>
                <a:lnTo>
                  <a:pt x="3173" y="2499"/>
                </a:lnTo>
                <a:lnTo>
                  <a:pt x="3173" y="2499"/>
                </a:lnTo>
                <a:close/>
                <a:moveTo>
                  <a:pt x="3366" y="2306"/>
                </a:moveTo>
                <a:lnTo>
                  <a:pt x="2594" y="2306"/>
                </a:lnTo>
                <a:lnTo>
                  <a:pt x="2594" y="3215"/>
                </a:lnTo>
                <a:lnTo>
                  <a:pt x="3366" y="3215"/>
                </a:lnTo>
                <a:lnTo>
                  <a:pt x="3366" y="2306"/>
                </a:lnTo>
                <a:close/>
                <a:moveTo>
                  <a:pt x="1399" y="0"/>
                </a:moveTo>
                <a:lnTo>
                  <a:pt x="1207" y="0"/>
                </a:lnTo>
                <a:lnTo>
                  <a:pt x="1207" y="481"/>
                </a:lnTo>
                <a:lnTo>
                  <a:pt x="1399" y="481"/>
                </a:lnTo>
                <a:lnTo>
                  <a:pt x="1399" y="0"/>
                </a:lnTo>
                <a:close/>
                <a:moveTo>
                  <a:pt x="1970" y="0"/>
                </a:moveTo>
                <a:lnTo>
                  <a:pt x="1778" y="0"/>
                </a:lnTo>
                <a:lnTo>
                  <a:pt x="1778" y="481"/>
                </a:lnTo>
                <a:lnTo>
                  <a:pt x="1970" y="481"/>
                </a:lnTo>
                <a:lnTo>
                  <a:pt x="1970" y="0"/>
                </a:lnTo>
                <a:close/>
                <a:moveTo>
                  <a:pt x="2545" y="0"/>
                </a:moveTo>
                <a:lnTo>
                  <a:pt x="2352" y="0"/>
                </a:lnTo>
                <a:lnTo>
                  <a:pt x="2352" y="481"/>
                </a:lnTo>
                <a:lnTo>
                  <a:pt x="2545" y="481"/>
                </a:lnTo>
                <a:lnTo>
                  <a:pt x="2545" y="0"/>
                </a:lnTo>
                <a:close/>
                <a:moveTo>
                  <a:pt x="3116" y="0"/>
                </a:moveTo>
                <a:lnTo>
                  <a:pt x="2923" y="0"/>
                </a:lnTo>
                <a:lnTo>
                  <a:pt x="2923" y="481"/>
                </a:lnTo>
                <a:lnTo>
                  <a:pt x="3116" y="481"/>
                </a:lnTo>
                <a:lnTo>
                  <a:pt x="3116" y="0"/>
                </a:lnTo>
                <a:close/>
                <a:moveTo>
                  <a:pt x="1399" y="3837"/>
                </a:moveTo>
                <a:lnTo>
                  <a:pt x="1207" y="3837"/>
                </a:lnTo>
                <a:lnTo>
                  <a:pt x="1207" y="4318"/>
                </a:lnTo>
                <a:lnTo>
                  <a:pt x="1399" y="4318"/>
                </a:lnTo>
                <a:lnTo>
                  <a:pt x="1399" y="3837"/>
                </a:lnTo>
                <a:close/>
                <a:moveTo>
                  <a:pt x="1970" y="3837"/>
                </a:moveTo>
                <a:lnTo>
                  <a:pt x="1778" y="3837"/>
                </a:lnTo>
                <a:lnTo>
                  <a:pt x="1778" y="4318"/>
                </a:lnTo>
                <a:lnTo>
                  <a:pt x="1970" y="4318"/>
                </a:lnTo>
                <a:lnTo>
                  <a:pt x="1970" y="3837"/>
                </a:lnTo>
                <a:close/>
                <a:moveTo>
                  <a:pt x="2545" y="3837"/>
                </a:moveTo>
                <a:lnTo>
                  <a:pt x="2352" y="3837"/>
                </a:lnTo>
                <a:lnTo>
                  <a:pt x="2352" y="4318"/>
                </a:lnTo>
                <a:lnTo>
                  <a:pt x="2545" y="4318"/>
                </a:lnTo>
                <a:lnTo>
                  <a:pt x="2545" y="3837"/>
                </a:lnTo>
                <a:close/>
                <a:moveTo>
                  <a:pt x="3116" y="3837"/>
                </a:moveTo>
                <a:lnTo>
                  <a:pt x="2923" y="3837"/>
                </a:lnTo>
                <a:lnTo>
                  <a:pt x="2923" y="4318"/>
                </a:lnTo>
                <a:lnTo>
                  <a:pt x="3116" y="4318"/>
                </a:lnTo>
                <a:lnTo>
                  <a:pt x="3116" y="3837"/>
                </a:lnTo>
                <a:close/>
                <a:moveTo>
                  <a:pt x="482" y="2920"/>
                </a:moveTo>
                <a:lnTo>
                  <a:pt x="0" y="2920"/>
                </a:lnTo>
                <a:lnTo>
                  <a:pt x="0" y="3113"/>
                </a:lnTo>
                <a:lnTo>
                  <a:pt x="482" y="3113"/>
                </a:lnTo>
                <a:lnTo>
                  <a:pt x="482" y="2920"/>
                </a:lnTo>
                <a:close/>
                <a:moveTo>
                  <a:pt x="482" y="2348"/>
                </a:moveTo>
                <a:lnTo>
                  <a:pt x="0" y="2348"/>
                </a:lnTo>
                <a:lnTo>
                  <a:pt x="0" y="2541"/>
                </a:lnTo>
                <a:lnTo>
                  <a:pt x="482" y="2541"/>
                </a:lnTo>
                <a:lnTo>
                  <a:pt x="482" y="2348"/>
                </a:lnTo>
                <a:close/>
                <a:moveTo>
                  <a:pt x="482" y="1777"/>
                </a:moveTo>
                <a:lnTo>
                  <a:pt x="0" y="1777"/>
                </a:lnTo>
                <a:lnTo>
                  <a:pt x="0" y="1969"/>
                </a:lnTo>
                <a:lnTo>
                  <a:pt x="482" y="1969"/>
                </a:lnTo>
                <a:lnTo>
                  <a:pt x="482" y="1777"/>
                </a:lnTo>
                <a:close/>
                <a:moveTo>
                  <a:pt x="482" y="1205"/>
                </a:moveTo>
                <a:lnTo>
                  <a:pt x="0" y="1205"/>
                </a:lnTo>
                <a:lnTo>
                  <a:pt x="0" y="1397"/>
                </a:lnTo>
                <a:lnTo>
                  <a:pt x="482" y="1397"/>
                </a:lnTo>
                <a:lnTo>
                  <a:pt x="482" y="1205"/>
                </a:lnTo>
                <a:close/>
                <a:moveTo>
                  <a:pt x="4322" y="2920"/>
                </a:moveTo>
                <a:lnTo>
                  <a:pt x="3840" y="2920"/>
                </a:lnTo>
                <a:lnTo>
                  <a:pt x="3840" y="3113"/>
                </a:lnTo>
                <a:lnTo>
                  <a:pt x="4322" y="3113"/>
                </a:lnTo>
                <a:lnTo>
                  <a:pt x="4322" y="2920"/>
                </a:lnTo>
                <a:close/>
                <a:moveTo>
                  <a:pt x="4322" y="2348"/>
                </a:moveTo>
                <a:lnTo>
                  <a:pt x="3840" y="2348"/>
                </a:lnTo>
                <a:lnTo>
                  <a:pt x="3840" y="2541"/>
                </a:lnTo>
                <a:lnTo>
                  <a:pt x="4322" y="2541"/>
                </a:lnTo>
                <a:lnTo>
                  <a:pt x="4322" y="2348"/>
                </a:lnTo>
                <a:close/>
                <a:moveTo>
                  <a:pt x="4322" y="1777"/>
                </a:moveTo>
                <a:lnTo>
                  <a:pt x="3840" y="1777"/>
                </a:lnTo>
                <a:lnTo>
                  <a:pt x="3840" y="1969"/>
                </a:lnTo>
                <a:lnTo>
                  <a:pt x="4322" y="1969"/>
                </a:lnTo>
                <a:lnTo>
                  <a:pt x="4322" y="1777"/>
                </a:lnTo>
                <a:close/>
                <a:moveTo>
                  <a:pt x="4322" y="1205"/>
                </a:moveTo>
                <a:lnTo>
                  <a:pt x="3840" y="1205"/>
                </a:lnTo>
                <a:lnTo>
                  <a:pt x="3840" y="1397"/>
                </a:lnTo>
                <a:lnTo>
                  <a:pt x="4322" y="1397"/>
                </a:lnTo>
                <a:lnTo>
                  <a:pt x="4322" y="1205"/>
                </a:lnTo>
                <a:close/>
              </a:path>
            </a:pathLst>
          </a:custGeom>
          <a:solidFill>
            <a:schemeClr val="accent1"/>
          </a:solidFill>
          <a:ln>
            <a:noFill/>
          </a:ln>
          <a:effectLst>
            <a:glow rad="228600">
              <a:schemeClr val="accent1">
                <a:satMod val="175000"/>
                <a:alpha val="40000"/>
              </a:schemeClr>
            </a:glow>
          </a:effectLst>
        </p:spPr>
        <p:txBody>
          <a:bodyPr vert="horz" wrap="square" lIns="91440" tIns="45720" rIns="91440" bIns="45720" numCol="1" anchor="t" anchorCtr="0" compatLnSpc="1"/>
          <a:lstStyle/>
          <a:p>
            <a:endParaRPr lang="zh-CN" altLang="en-US"/>
          </a:p>
        </p:txBody>
      </p:sp>
      <p:sp>
        <p:nvSpPr>
          <p:cNvPr id="2" name="文本框 212"/>
          <p:cNvSpPr txBox="1">
            <a:spLocks noChangeArrowheads="1"/>
          </p:cNvSpPr>
          <p:nvPr/>
        </p:nvSpPr>
        <p:spPr bwMode="auto">
          <a:xfrm>
            <a:off x="898642" y="632764"/>
            <a:ext cx="7180146"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indent="0">
              <a:lnSpc>
                <a:spcPct val="120000"/>
              </a:lnSpc>
              <a:buNone/>
            </a:pPr>
            <a:r>
              <a:rPr lang="en-GB" altLang="zh-CN" sz="1400" b="1">
                <a:solidFill>
                  <a:schemeClr val="bg1"/>
                </a:solidFill>
                <a:cs typeface="+mn-ea"/>
                <a:sym typeface="+mn-lt"/>
              </a:rPr>
              <a:t>Objective and Motivation, </a:t>
            </a:r>
            <a:r>
              <a:rPr lang="en-US" altLang="zh-CN" sz="1400" b="1">
                <a:solidFill>
                  <a:schemeClr val="bg1"/>
                </a:solidFill>
                <a:cs typeface="+mn-ea"/>
                <a:sym typeface="+mn-lt"/>
              </a:rPr>
              <a:t>Hypothesis</a:t>
            </a:r>
            <a:r>
              <a:rPr lang="en-GB" altLang="en-US" sz="1400" b="1">
                <a:solidFill>
                  <a:schemeClr val="bg1"/>
                </a:solidFill>
                <a:cs typeface="+mn-ea"/>
                <a:sym typeface="+mn-lt"/>
              </a:rPr>
              <a:t>, Methodology, Results</a:t>
            </a:r>
            <a:endParaRPr lang="en-GB" altLang="zh-CN" sz="1400" b="1">
              <a:solidFill>
                <a:schemeClr val="bg1"/>
              </a:solidFill>
              <a:cs typeface="+mn-ea"/>
              <a:sym typeface="+mn-lt"/>
            </a:endParaRPr>
          </a:p>
        </p:txBody>
      </p:sp>
      <p:sp>
        <p:nvSpPr>
          <p:cNvPr id="3" name="文本框 210"/>
          <p:cNvSpPr txBox="1"/>
          <p:nvPr/>
        </p:nvSpPr>
        <p:spPr>
          <a:xfrm>
            <a:off x="892175" y="200025"/>
            <a:ext cx="5471795" cy="534035"/>
          </a:xfrm>
          <a:prstGeom prst="rect">
            <a:avLst/>
          </a:prstGeom>
          <a:noFill/>
        </p:spPr>
        <p:txBody>
          <a:bodyPr wrap="square" rtlCol="0">
            <a:spAutoFit/>
          </a:bodyPr>
          <a:lstStyle/>
          <a:p>
            <a:pPr>
              <a:lnSpc>
                <a:spcPct val="120000"/>
              </a:lnSpc>
            </a:pPr>
            <a:r>
              <a:rPr lang="en-GB" b="1">
                <a:solidFill>
                  <a:schemeClr val="bg1"/>
                </a:solidFill>
                <a:cs typeface="+mn-ea"/>
                <a:sym typeface="+mn-lt"/>
              </a:rPr>
              <a:t>01 Introduction</a:t>
            </a:r>
            <a:endParaRPr lang="en-GB" b="1">
              <a:solidFill>
                <a:schemeClr val="bg1"/>
              </a:solidFill>
              <a:cs typeface="+mn-ea"/>
              <a:sym typeface="+mn-lt"/>
            </a:endParaRPr>
          </a:p>
        </p:txBody>
      </p:sp>
      <p:grpSp>
        <p:nvGrpSpPr>
          <p:cNvPr id="4" name="组合 212"/>
          <p:cNvGrpSpPr/>
          <p:nvPr>
            <p:custDataLst>
              <p:tags r:id="rId1"/>
            </p:custDataLst>
          </p:nvPr>
        </p:nvGrpSpPr>
        <p:grpSpPr>
          <a:xfrm>
            <a:off x="319026" y="372249"/>
            <a:ext cx="407472" cy="407472"/>
            <a:chOff x="-1828799" y="-88608"/>
            <a:chExt cx="754743" cy="754743"/>
          </a:xfrm>
        </p:grpSpPr>
        <p:sp>
          <p:nvSpPr>
            <p:cNvPr id="5" name="椭圆 21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椭圆 21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212"/>
          <p:cNvSpPr txBox="1">
            <a:spLocks noChangeArrowheads="1"/>
          </p:cNvSpPr>
          <p:nvPr/>
        </p:nvSpPr>
        <p:spPr bwMode="auto">
          <a:xfrm>
            <a:off x="6729756" y="721255"/>
            <a:ext cx="456870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indent="0">
              <a:lnSpc>
                <a:spcPct val="120000"/>
              </a:lnSpc>
              <a:buNone/>
            </a:pPr>
            <a:r>
              <a:rPr lang="en-GB" altLang="en-US" sz="1400" b="1">
                <a:solidFill>
                  <a:schemeClr val="bg1"/>
                </a:solidFill>
                <a:cs typeface="+mn-ea"/>
                <a:sym typeface="+mn-lt"/>
              </a:rPr>
              <a:t>Artificial Intelligence, Digital twin</a:t>
            </a:r>
            <a:endParaRPr lang="zh-CN" altLang="en-US" sz="1400" b="1">
              <a:solidFill>
                <a:schemeClr val="bg1"/>
              </a:solidFill>
              <a:latin typeface="Arial" panose="020B0604020202020204" pitchFamily="34" charset="0"/>
              <a:ea typeface="Arial" panose="020B0604020202020204" pitchFamily="34" charset="0"/>
              <a:cs typeface="+mn-ea"/>
              <a:sym typeface="+mn-lt"/>
            </a:endParaRPr>
          </a:p>
        </p:txBody>
      </p:sp>
      <p:sp>
        <p:nvSpPr>
          <p:cNvPr id="36" name="文本框 35"/>
          <p:cNvSpPr txBox="1"/>
          <p:nvPr/>
        </p:nvSpPr>
        <p:spPr>
          <a:xfrm>
            <a:off x="6723380" y="288290"/>
            <a:ext cx="3496310" cy="534035"/>
          </a:xfrm>
          <a:prstGeom prst="rect">
            <a:avLst/>
          </a:prstGeom>
          <a:noFill/>
        </p:spPr>
        <p:txBody>
          <a:bodyPr wrap="square" rtlCol="0">
            <a:spAutoFit/>
          </a:bodyPr>
          <a:lstStyle/>
          <a:p>
            <a:pPr>
              <a:lnSpc>
                <a:spcPct val="120000"/>
              </a:lnSpc>
            </a:pPr>
            <a:r>
              <a:rPr lang="en-GB" altLang="zh-CN" b="1">
                <a:solidFill>
                  <a:schemeClr val="bg1"/>
                </a:solidFill>
                <a:cs typeface="+mn-ea"/>
                <a:sym typeface="+mn-lt"/>
              </a:rPr>
              <a:t>02 Definitions</a:t>
            </a:r>
            <a:endParaRPr lang="en-GB" altLang="zh-CN" b="1">
              <a:solidFill>
                <a:schemeClr val="bg1"/>
              </a:solidFill>
              <a:cs typeface="+mn-ea"/>
              <a:sym typeface="+mn-lt"/>
            </a:endParaRPr>
          </a:p>
        </p:txBody>
      </p:sp>
      <p:sp>
        <p:nvSpPr>
          <p:cNvPr id="37" name="矩形 36"/>
          <p:cNvSpPr/>
          <p:nvPr/>
        </p:nvSpPr>
        <p:spPr>
          <a:xfrm>
            <a:off x="6550927" y="2110860"/>
            <a:ext cx="3669175" cy="300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cs typeface="+mn-ea"/>
              <a:sym typeface="Arial" panose="020B0604020202020204" pitchFamily="34" charset="0"/>
            </a:endParaRPr>
          </a:p>
        </p:txBody>
      </p:sp>
      <p:sp>
        <p:nvSpPr>
          <p:cNvPr id="38" name="椭圆 37"/>
          <p:cNvSpPr/>
          <p:nvPr/>
        </p:nvSpPr>
        <p:spPr>
          <a:xfrm>
            <a:off x="6157074" y="1952739"/>
            <a:ext cx="588022" cy="588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cs typeface="+mn-ea"/>
              <a:sym typeface="Arial" panose="020B0604020202020204" pitchFamily="34" charset="0"/>
            </a:endParaRPr>
          </a:p>
        </p:txBody>
      </p:sp>
      <p:sp>
        <p:nvSpPr>
          <p:cNvPr id="39" name="矩形 38"/>
          <p:cNvSpPr/>
          <p:nvPr/>
        </p:nvSpPr>
        <p:spPr>
          <a:xfrm>
            <a:off x="6550927" y="3988148"/>
            <a:ext cx="3669175" cy="300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cs typeface="+mn-ea"/>
              <a:sym typeface="Arial" panose="020B0604020202020204" pitchFamily="34" charset="0"/>
            </a:endParaRPr>
          </a:p>
        </p:txBody>
      </p:sp>
      <p:sp>
        <p:nvSpPr>
          <p:cNvPr id="40" name="椭圆 39"/>
          <p:cNvSpPr/>
          <p:nvPr/>
        </p:nvSpPr>
        <p:spPr>
          <a:xfrm>
            <a:off x="6150140" y="3844609"/>
            <a:ext cx="588022" cy="588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cs typeface="+mn-ea"/>
              <a:sym typeface="Arial" panose="020B0604020202020204" pitchFamily="34" charset="0"/>
            </a:endParaRPr>
          </a:p>
        </p:txBody>
      </p:sp>
      <p:sp>
        <p:nvSpPr>
          <p:cNvPr id="46" name="矩形 45"/>
          <p:cNvSpPr/>
          <p:nvPr/>
        </p:nvSpPr>
        <p:spPr>
          <a:xfrm>
            <a:off x="6202529" y="2618745"/>
            <a:ext cx="5465189" cy="521970"/>
          </a:xfrm>
          <a:prstGeom prst="rect">
            <a:avLst/>
          </a:prstGeom>
        </p:spPr>
        <p:txBody>
          <a:bodyPr wrap="square">
            <a:spAutoFit/>
          </a:bodyPr>
          <a:lstStyle/>
          <a:p>
            <a:r>
              <a:rPr lang="en-US" altLang="zh-CN" sz="1400" dirty="0">
                <a:solidFill>
                  <a:schemeClr val="bg1"/>
                </a:solidFill>
                <a:latin typeface="Arial" panose="020B0604020202020204" pitchFamily="34" charset="0"/>
                <a:ea typeface="Arial" panose="020B0604020202020204" pitchFamily="34" charset="0"/>
                <a:cs typeface="+mn-ea"/>
                <a:sym typeface="Arial" panose="020B0604020202020204" pitchFamily="34" charset="0"/>
              </a:rPr>
              <a:t>Artificial Intelligence is a computer programme that is capable to simulate human mind way of thinking in taking decisions</a:t>
            </a:r>
            <a:endParaRPr lang="en-US" altLang="zh-CN" sz="1400" dirty="0">
              <a:solidFill>
                <a:schemeClr val="bg1"/>
              </a:solidFill>
              <a:latin typeface="Arial" panose="020B0604020202020204" pitchFamily="34" charset="0"/>
              <a:ea typeface="Arial" panose="020B0604020202020204" pitchFamily="34" charset="0"/>
              <a:cs typeface="+mn-ea"/>
              <a:sym typeface="Arial" panose="020B0604020202020204" pitchFamily="34" charset="0"/>
            </a:endParaRPr>
          </a:p>
        </p:txBody>
      </p:sp>
      <p:sp>
        <p:nvSpPr>
          <p:cNvPr id="47" name="矩形 46"/>
          <p:cNvSpPr/>
          <p:nvPr/>
        </p:nvSpPr>
        <p:spPr>
          <a:xfrm>
            <a:off x="6202529" y="4532355"/>
            <a:ext cx="5465189" cy="737235"/>
          </a:xfrm>
          <a:prstGeom prst="rect">
            <a:avLst/>
          </a:prstGeom>
        </p:spPr>
        <p:txBody>
          <a:bodyPr wrap="square">
            <a:spAutoFit/>
          </a:bodyPr>
          <a:lstStyle/>
          <a:p>
            <a:r>
              <a:rPr lang="en-GB" altLang="en-US" sz="1400" dirty="0">
                <a:solidFill>
                  <a:schemeClr val="bg1"/>
                </a:solidFill>
                <a:latin typeface="Arial" panose="020B0604020202020204" pitchFamily="34" charset="0"/>
                <a:ea typeface="Arial" panose="020B0604020202020204" pitchFamily="34" charset="0"/>
                <a:cs typeface="+mn-ea"/>
                <a:sym typeface="Arial" panose="020B0604020202020204" pitchFamily="34" charset="0"/>
              </a:rPr>
              <a:t>D</a:t>
            </a:r>
            <a:r>
              <a:rPr lang="en-US" altLang="zh-CN" sz="1400" dirty="0">
                <a:solidFill>
                  <a:schemeClr val="bg1"/>
                </a:solidFill>
                <a:latin typeface="Arial" panose="020B0604020202020204" pitchFamily="34" charset="0"/>
                <a:ea typeface="Arial" panose="020B0604020202020204" pitchFamily="34" charset="0"/>
                <a:cs typeface="+mn-ea"/>
                <a:sym typeface="Arial" panose="020B0604020202020204" pitchFamily="34" charset="0"/>
              </a:rPr>
              <a:t>igital twin can be described as a digital version of a specific individual, object, or process created with the scope of improving decisions and simulating real situation</a:t>
            </a:r>
            <a:endParaRPr lang="en-US" altLang="zh-CN" sz="1400" dirty="0">
              <a:solidFill>
                <a:schemeClr val="bg1"/>
              </a:solidFill>
              <a:latin typeface="Arial" panose="020B0604020202020204" pitchFamily="34" charset="0"/>
              <a:ea typeface="Arial" panose="020B0604020202020204" pitchFamily="34" charset="0"/>
              <a:cs typeface="+mn-ea"/>
              <a:sym typeface="Arial" panose="020B0604020202020204" pitchFamily="34" charset="0"/>
            </a:endParaRPr>
          </a:p>
        </p:txBody>
      </p:sp>
      <p:sp>
        <p:nvSpPr>
          <p:cNvPr id="49" name="Freeform 5"/>
          <p:cNvSpPr>
            <a:spLocks noEditPoints="1"/>
          </p:cNvSpPr>
          <p:nvPr/>
        </p:nvSpPr>
        <p:spPr bwMode="auto">
          <a:xfrm>
            <a:off x="6271406" y="2080060"/>
            <a:ext cx="345487" cy="346951"/>
          </a:xfrm>
          <a:custGeom>
            <a:avLst/>
            <a:gdLst>
              <a:gd name="T0" fmla="*/ 168 w 197"/>
              <a:gd name="T1" fmla="*/ 99 h 198"/>
              <a:gd name="T2" fmla="*/ 197 w 197"/>
              <a:gd name="T3" fmla="*/ 99 h 198"/>
              <a:gd name="T4" fmla="*/ 175 w 197"/>
              <a:gd name="T5" fmla="*/ 64 h 198"/>
              <a:gd name="T6" fmla="*/ 167 w 197"/>
              <a:gd name="T7" fmla="*/ 50 h 198"/>
              <a:gd name="T8" fmla="*/ 175 w 197"/>
              <a:gd name="T9" fmla="*/ 64 h 198"/>
              <a:gd name="T10" fmla="*/ 134 w 197"/>
              <a:gd name="T11" fmla="*/ 22 h 198"/>
              <a:gd name="T12" fmla="*/ 147 w 197"/>
              <a:gd name="T13" fmla="*/ 30 h 198"/>
              <a:gd name="T14" fmla="*/ 99 w 197"/>
              <a:gd name="T15" fmla="*/ 30 h 198"/>
              <a:gd name="T16" fmla="*/ 99 w 197"/>
              <a:gd name="T17" fmla="*/ 0 h 198"/>
              <a:gd name="T18" fmla="*/ 99 w 197"/>
              <a:gd name="T19" fmla="*/ 30 h 198"/>
              <a:gd name="T20" fmla="*/ 50 w 197"/>
              <a:gd name="T21" fmla="*/ 30 h 198"/>
              <a:gd name="T22" fmla="*/ 63 w 197"/>
              <a:gd name="T23" fmla="*/ 22 h 198"/>
              <a:gd name="T24" fmla="*/ 101 w 197"/>
              <a:gd name="T25" fmla="*/ 39 h 198"/>
              <a:gd name="T26" fmla="*/ 101 w 197"/>
              <a:gd name="T27" fmla="*/ 160 h 198"/>
              <a:gd name="T28" fmla="*/ 101 w 197"/>
              <a:gd name="T29" fmla="*/ 39 h 198"/>
              <a:gd name="T30" fmla="*/ 13 w 197"/>
              <a:gd name="T31" fmla="*/ 149 h 198"/>
              <a:gd name="T32" fmla="*/ 39 w 197"/>
              <a:gd name="T33" fmla="*/ 134 h 198"/>
              <a:gd name="T34" fmla="*/ 22 w 197"/>
              <a:gd name="T35" fmla="*/ 64 h 198"/>
              <a:gd name="T36" fmla="*/ 30 w 197"/>
              <a:gd name="T37" fmla="*/ 50 h 198"/>
              <a:gd name="T38" fmla="*/ 22 w 197"/>
              <a:gd name="T39" fmla="*/ 64 h 198"/>
              <a:gd name="T40" fmla="*/ 15 w 197"/>
              <a:gd name="T41" fmla="*/ 107 h 198"/>
              <a:gd name="T42" fmla="*/ 15 w 197"/>
              <a:gd name="T43" fmla="*/ 91 h 198"/>
              <a:gd name="T44" fmla="*/ 64 w 197"/>
              <a:gd name="T45" fmla="*/ 159 h 198"/>
              <a:gd name="T46" fmla="*/ 49 w 197"/>
              <a:gd name="T47" fmla="*/ 185 h 198"/>
              <a:gd name="T48" fmla="*/ 64 w 197"/>
              <a:gd name="T49" fmla="*/ 159 h 198"/>
              <a:gd name="T50" fmla="*/ 106 w 197"/>
              <a:gd name="T51" fmla="*/ 183 h 198"/>
              <a:gd name="T52" fmla="*/ 91 w 197"/>
              <a:gd name="T53" fmla="*/ 183 h 198"/>
              <a:gd name="T54" fmla="*/ 133 w 197"/>
              <a:gd name="T55" fmla="*/ 159 h 198"/>
              <a:gd name="T56" fmla="*/ 148 w 197"/>
              <a:gd name="T57" fmla="*/ 185 h 198"/>
              <a:gd name="T58" fmla="*/ 133 w 197"/>
              <a:gd name="T59" fmla="*/ 159 h 198"/>
              <a:gd name="T60" fmla="*/ 184 w 197"/>
              <a:gd name="T61" fmla="*/ 149 h 198"/>
              <a:gd name="T62" fmla="*/ 158 w 197"/>
              <a:gd name="T63" fmla="*/ 13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198">
                <a:moveTo>
                  <a:pt x="183" y="107"/>
                </a:moveTo>
                <a:cubicBezTo>
                  <a:pt x="174" y="107"/>
                  <a:pt x="168" y="103"/>
                  <a:pt x="168" y="99"/>
                </a:cubicBezTo>
                <a:cubicBezTo>
                  <a:pt x="168" y="95"/>
                  <a:pt x="174" y="91"/>
                  <a:pt x="183" y="91"/>
                </a:cubicBezTo>
                <a:cubicBezTo>
                  <a:pt x="191" y="91"/>
                  <a:pt x="197" y="95"/>
                  <a:pt x="197" y="99"/>
                </a:cubicBezTo>
                <a:cubicBezTo>
                  <a:pt x="197" y="103"/>
                  <a:pt x="191" y="107"/>
                  <a:pt x="183" y="107"/>
                </a:cubicBezTo>
                <a:close/>
                <a:moveTo>
                  <a:pt x="175" y="64"/>
                </a:moveTo>
                <a:cubicBezTo>
                  <a:pt x="168" y="68"/>
                  <a:pt x="161" y="68"/>
                  <a:pt x="158" y="65"/>
                </a:cubicBezTo>
                <a:cubicBezTo>
                  <a:pt x="156" y="61"/>
                  <a:pt x="160" y="55"/>
                  <a:pt x="167" y="50"/>
                </a:cubicBezTo>
                <a:cubicBezTo>
                  <a:pt x="175" y="46"/>
                  <a:pt x="182" y="46"/>
                  <a:pt x="184" y="50"/>
                </a:cubicBezTo>
                <a:cubicBezTo>
                  <a:pt x="186" y="53"/>
                  <a:pt x="182" y="60"/>
                  <a:pt x="175" y="64"/>
                </a:cubicBezTo>
                <a:close/>
                <a:moveTo>
                  <a:pt x="133" y="39"/>
                </a:moveTo>
                <a:cubicBezTo>
                  <a:pt x="129" y="37"/>
                  <a:pt x="130" y="30"/>
                  <a:pt x="134" y="22"/>
                </a:cubicBezTo>
                <a:cubicBezTo>
                  <a:pt x="138" y="15"/>
                  <a:pt x="144" y="11"/>
                  <a:pt x="148" y="13"/>
                </a:cubicBezTo>
                <a:cubicBezTo>
                  <a:pt x="152" y="16"/>
                  <a:pt x="151" y="23"/>
                  <a:pt x="147" y="30"/>
                </a:cubicBezTo>
                <a:cubicBezTo>
                  <a:pt x="143" y="37"/>
                  <a:pt x="137" y="41"/>
                  <a:pt x="133" y="39"/>
                </a:cubicBezTo>
                <a:close/>
                <a:moveTo>
                  <a:pt x="99" y="30"/>
                </a:moveTo>
                <a:cubicBezTo>
                  <a:pt x="94" y="30"/>
                  <a:pt x="91" y="23"/>
                  <a:pt x="91" y="15"/>
                </a:cubicBezTo>
                <a:cubicBezTo>
                  <a:pt x="91" y="7"/>
                  <a:pt x="94" y="0"/>
                  <a:pt x="99" y="0"/>
                </a:cubicBezTo>
                <a:cubicBezTo>
                  <a:pt x="103" y="0"/>
                  <a:pt x="106" y="7"/>
                  <a:pt x="106" y="15"/>
                </a:cubicBezTo>
                <a:cubicBezTo>
                  <a:pt x="106" y="23"/>
                  <a:pt x="103" y="30"/>
                  <a:pt x="99" y="30"/>
                </a:cubicBezTo>
                <a:close/>
                <a:moveTo>
                  <a:pt x="64" y="39"/>
                </a:moveTo>
                <a:cubicBezTo>
                  <a:pt x="60" y="41"/>
                  <a:pt x="54" y="37"/>
                  <a:pt x="50" y="30"/>
                </a:cubicBezTo>
                <a:cubicBezTo>
                  <a:pt x="46" y="23"/>
                  <a:pt x="45" y="16"/>
                  <a:pt x="49" y="13"/>
                </a:cubicBezTo>
                <a:cubicBezTo>
                  <a:pt x="53" y="11"/>
                  <a:pt x="59" y="15"/>
                  <a:pt x="63" y="22"/>
                </a:cubicBezTo>
                <a:cubicBezTo>
                  <a:pt x="67" y="30"/>
                  <a:pt x="68" y="37"/>
                  <a:pt x="64" y="39"/>
                </a:cubicBezTo>
                <a:close/>
                <a:moveTo>
                  <a:pt x="101" y="39"/>
                </a:moveTo>
                <a:cubicBezTo>
                  <a:pt x="134" y="39"/>
                  <a:pt x="161" y="66"/>
                  <a:pt x="161" y="100"/>
                </a:cubicBezTo>
                <a:cubicBezTo>
                  <a:pt x="161" y="133"/>
                  <a:pt x="134" y="160"/>
                  <a:pt x="101" y="160"/>
                </a:cubicBezTo>
                <a:cubicBezTo>
                  <a:pt x="67" y="160"/>
                  <a:pt x="40" y="133"/>
                  <a:pt x="40" y="100"/>
                </a:cubicBezTo>
                <a:cubicBezTo>
                  <a:pt x="40" y="66"/>
                  <a:pt x="67" y="39"/>
                  <a:pt x="101" y="39"/>
                </a:cubicBezTo>
                <a:close/>
                <a:moveTo>
                  <a:pt x="30" y="148"/>
                </a:moveTo>
                <a:cubicBezTo>
                  <a:pt x="23" y="152"/>
                  <a:pt x="15" y="152"/>
                  <a:pt x="13" y="149"/>
                </a:cubicBezTo>
                <a:cubicBezTo>
                  <a:pt x="11" y="145"/>
                  <a:pt x="15" y="139"/>
                  <a:pt x="22" y="134"/>
                </a:cubicBezTo>
                <a:cubicBezTo>
                  <a:pt x="29" y="130"/>
                  <a:pt x="37" y="130"/>
                  <a:pt x="39" y="134"/>
                </a:cubicBezTo>
                <a:cubicBezTo>
                  <a:pt x="41" y="137"/>
                  <a:pt x="37" y="144"/>
                  <a:pt x="30" y="148"/>
                </a:cubicBezTo>
                <a:close/>
                <a:moveTo>
                  <a:pt x="22" y="64"/>
                </a:moveTo>
                <a:cubicBezTo>
                  <a:pt x="15" y="60"/>
                  <a:pt x="11" y="53"/>
                  <a:pt x="13" y="50"/>
                </a:cubicBezTo>
                <a:cubicBezTo>
                  <a:pt x="15" y="46"/>
                  <a:pt x="23" y="46"/>
                  <a:pt x="30" y="50"/>
                </a:cubicBezTo>
                <a:cubicBezTo>
                  <a:pt x="37" y="55"/>
                  <a:pt x="41" y="61"/>
                  <a:pt x="39" y="65"/>
                </a:cubicBezTo>
                <a:cubicBezTo>
                  <a:pt x="37" y="68"/>
                  <a:pt x="29" y="68"/>
                  <a:pt x="22" y="64"/>
                </a:cubicBezTo>
                <a:close/>
                <a:moveTo>
                  <a:pt x="29" y="99"/>
                </a:moveTo>
                <a:cubicBezTo>
                  <a:pt x="29" y="103"/>
                  <a:pt x="23" y="107"/>
                  <a:pt x="15" y="107"/>
                </a:cubicBezTo>
                <a:cubicBezTo>
                  <a:pt x="6" y="107"/>
                  <a:pt x="0" y="103"/>
                  <a:pt x="0" y="99"/>
                </a:cubicBezTo>
                <a:cubicBezTo>
                  <a:pt x="0" y="95"/>
                  <a:pt x="6" y="91"/>
                  <a:pt x="15" y="91"/>
                </a:cubicBezTo>
                <a:cubicBezTo>
                  <a:pt x="23" y="91"/>
                  <a:pt x="29" y="95"/>
                  <a:pt x="29" y="99"/>
                </a:cubicBezTo>
                <a:close/>
                <a:moveTo>
                  <a:pt x="64" y="159"/>
                </a:moveTo>
                <a:cubicBezTo>
                  <a:pt x="68" y="161"/>
                  <a:pt x="67" y="169"/>
                  <a:pt x="63" y="176"/>
                </a:cubicBezTo>
                <a:cubicBezTo>
                  <a:pt x="59" y="183"/>
                  <a:pt x="53" y="187"/>
                  <a:pt x="49" y="185"/>
                </a:cubicBezTo>
                <a:cubicBezTo>
                  <a:pt x="45" y="183"/>
                  <a:pt x="46" y="175"/>
                  <a:pt x="50" y="168"/>
                </a:cubicBezTo>
                <a:cubicBezTo>
                  <a:pt x="54" y="161"/>
                  <a:pt x="60" y="157"/>
                  <a:pt x="64" y="159"/>
                </a:cubicBezTo>
                <a:close/>
                <a:moveTo>
                  <a:pt x="99" y="168"/>
                </a:moveTo>
                <a:cubicBezTo>
                  <a:pt x="103" y="168"/>
                  <a:pt x="106" y="175"/>
                  <a:pt x="106" y="183"/>
                </a:cubicBezTo>
                <a:cubicBezTo>
                  <a:pt x="106" y="191"/>
                  <a:pt x="103" y="198"/>
                  <a:pt x="99" y="198"/>
                </a:cubicBezTo>
                <a:cubicBezTo>
                  <a:pt x="94" y="198"/>
                  <a:pt x="91" y="191"/>
                  <a:pt x="91" y="183"/>
                </a:cubicBezTo>
                <a:cubicBezTo>
                  <a:pt x="91" y="175"/>
                  <a:pt x="94" y="168"/>
                  <a:pt x="99" y="168"/>
                </a:cubicBezTo>
                <a:close/>
                <a:moveTo>
                  <a:pt x="133" y="159"/>
                </a:moveTo>
                <a:cubicBezTo>
                  <a:pt x="137" y="157"/>
                  <a:pt x="143" y="161"/>
                  <a:pt x="147" y="168"/>
                </a:cubicBezTo>
                <a:cubicBezTo>
                  <a:pt x="151" y="175"/>
                  <a:pt x="152" y="183"/>
                  <a:pt x="148" y="185"/>
                </a:cubicBezTo>
                <a:cubicBezTo>
                  <a:pt x="144" y="187"/>
                  <a:pt x="138" y="183"/>
                  <a:pt x="134" y="176"/>
                </a:cubicBezTo>
                <a:cubicBezTo>
                  <a:pt x="130" y="169"/>
                  <a:pt x="129" y="161"/>
                  <a:pt x="133" y="159"/>
                </a:cubicBezTo>
                <a:close/>
                <a:moveTo>
                  <a:pt x="175" y="134"/>
                </a:moveTo>
                <a:cubicBezTo>
                  <a:pt x="182" y="139"/>
                  <a:pt x="186" y="145"/>
                  <a:pt x="184" y="149"/>
                </a:cubicBezTo>
                <a:cubicBezTo>
                  <a:pt x="182" y="152"/>
                  <a:pt x="175" y="152"/>
                  <a:pt x="167" y="148"/>
                </a:cubicBezTo>
                <a:cubicBezTo>
                  <a:pt x="160" y="144"/>
                  <a:pt x="156" y="137"/>
                  <a:pt x="158" y="134"/>
                </a:cubicBezTo>
                <a:cubicBezTo>
                  <a:pt x="161" y="130"/>
                  <a:pt x="168" y="130"/>
                  <a:pt x="175" y="13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Arial" panose="020B0604020202020204" pitchFamily="34" charset="0"/>
              <a:cs typeface="+mn-ea"/>
              <a:sym typeface="Arial" panose="020B0604020202020204" pitchFamily="34" charset="0"/>
            </a:endParaRPr>
          </a:p>
        </p:txBody>
      </p:sp>
      <p:sp>
        <p:nvSpPr>
          <p:cNvPr id="50" name="Freeform 9"/>
          <p:cNvSpPr>
            <a:spLocks noEditPoints="1"/>
          </p:cNvSpPr>
          <p:nvPr/>
        </p:nvSpPr>
        <p:spPr bwMode="auto">
          <a:xfrm>
            <a:off x="6285897" y="3973504"/>
            <a:ext cx="316504" cy="304611"/>
          </a:xfrm>
          <a:custGeom>
            <a:avLst/>
            <a:gdLst>
              <a:gd name="T0" fmla="*/ 186 w 200"/>
              <a:gd name="T1" fmla="*/ 114 h 192"/>
              <a:gd name="T2" fmla="*/ 182 w 200"/>
              <a:gd name="T3" fmla="*/ 154 h 192"/>
              <a:gd name="T4" fmla="*/ 149 w 200"/>
              <a:gd name="T5" fmla="*/ 191 h 192"/>
              <a:gd name="T6" fmla="*/ 68 w 200"/>
              <a:gd name="T7" fmla="*/ 172 h 192"/>
              <a:gd name="T8" fmla="*/ 68 w 200"/>
              <a:gd name="T9" fmla="*/ 171 h 192"/>
              <a:gd name="T10" fmla="*/ 68 w 200"/>
              <a:gd name="T11" fmla="*/ 191 h 192"/>
              <a:gd name="T12" fmla="*/ 48 w 200"/>
              <a:gd name="T13" fmla="*/ 191 h 192"/>
              <a:gd name="T14" fmla="*/ 28 w 200"/>
              <a:gd name="T15" fmla="*/ 191 h 192"/>
              <a:gd name="T16" fmla="*/ 20 w 200"/>
              <a:gd name="T17" fmla="*/ 191 h 192"/>
              <a:gd name="T18" fmla="*/ 0 w 200"/>
              <a:gd name="T19" fmla="*/ 171 h 192"/>
              <a:gd name="T20" fmla="*/ 0 w 200"/>
              <a:gd name="T21" fmla="*/ 79 h 192"/>
              <a:gd name="T22" fmla="*/ 20 w 200"/>
              <a:gd name="T23" fmla="*/ 59 h 192"/>
              <a:gd name="T24" fmla="*/ 28 w 200"/>
              <a:gd name="T25" fmla="*/ 59 h 192"/>
              <a:gd name="T26" fmla="*/ 48 w 200"/>
              <a:gd name="T27" fmla="*/ 59 h 192"/>
              <a:gd name="T28" fmla="*/ 68 w 200"/>
              <a:gd name="T29" fmla="*/ 59 h 192"/>
              <a:gd name="T30" fmla="*/ 68 w 200"/>
              <a:gd name="T31" fmla="*/ 79 h 192"/>
              <a:gd name="T32" fmla="*/ 68 w 200"/>
              <a:gd name="T33" fmla="*/ 79 h 192"/>
              <a:gd name="T34" fmla="*/ 125 w 200"/>
              <a:gd name="T35" fmla="*/ 1 h 192"/>
              <a:gd name="T36" fmla="*/ 153 w 200"/>
              <a:gd name="T37" fmla="*/ 67 h 192"/>
              <a:gd name="T38" fmla="*/ 197 w 200"/>
              <a:gd name="T39" fmla="*/ 89 h 192"/>
              <a:gd name="T40" fmla="*/ 186 w 200"/>
              <a:gd name="T41" fmla="*/ 114 h 192"/>
              <a:gd name="T42" fmla="*/ 138 w 200"/>
              <a:gd name="T43" fmla="*/ 78 h 192"/>
              <a:gd name="T44" fmla="*/ 132 w 200"/>
              <a:gd name="T45" fmla="*/ 13 h 192"/>
              <a:gd name="T46" fmla="*/ 68 w 200"/>
              <a:gd name="T47" fmla="*/ 94 h 192"/>
              <a:gd name="T48" fmla="*/ 68 w 200"/>
              <a:gd name="T49" fmla="*/ 101 h 192"/>
              <a:gd name="T50" fmla="*/ 68 w 200"/>
              <a:gd name="T51" fmla="*/ 157 h 192"/>
              <a:gd name="T52" fmla="*/ 148 w 200"/>
              <a:gd name="T53" fmla="*/ 179 h 192"/>
              <a:gd name="T54" fmla="*/ 165 w 200"/>
              <a:gd name="T55" fmla="*/ 150 h 192"/>
              <a:gd name="T56" fmla="*/ 170 w 200"/>
              <a:gd name="T57" fmla="*/ 113 h 192"/>
              <a:gd name="T58" fmla="*/ 182 w 200"/>
              <a:gd name="T59" fmla="*/ 92 h 192"/>
              <a:gd name="T60" fmla="*/ 138 w 200"/>
              <a:gd name="T61" fmla="*/ 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92">
                <a:moveTo>
                  <a:pt x="186" y="114"/>
                </a:moveTo>
                <a:cubicBezTo>
                  <a:pt x="200" y="118"/>
                  <a:pt x="196" y="152"/>
                  <a:pt x="182" y="154"/>
                </a:cubicBezTo>
                <a:cubicBezTo>
                  <a:pt x="185" y="163"/>
                  <a:pt x="186" y="192"/>
                  <a:pt x="149" y="191"/>
                </a:cubicBezTo>
                <a:cubicBezTo>
                  <a:pt x="105" y="191"/>
                  <a:pt x="97" y="172"/>
                  <a:pt x="68" y="172"/>
                </a:cubicBezTo>
                <a:cubicBezTo>
                  <a:pt x="68" y="171"/>
                  <a:pt x="68" y="171"/>
                  <a:pt x="68" y="171"/>
                </a:cubicBezTo>
                <a:cubicBezTo>
                  <a:pt x="68" y="191"/>
                  <a:pt x="68" y="191"/>
                  <a:pt x="68" y="191"/>
                </a:cubicBezTo>
                <a:cubicBezTo>
                  <a:pt x="48" y="191"/>
                  <a:pt x="48" y="191"/>
                  <a:pt x="48" y="191"/>
                </a:cubicBezTo>
                <a:cubicBezTo>
                  <a:pt x="28" y="191"/>
                  <a:pt x="28" y="191"/>
                  <a:pt x="28" y="191"/>
                </a:cubicBezTo>
                <a:cubicBezTo>
                  <a:pt x="20" y="191"/>
                  <a:pt x="20" y="191"/>
                  <a:pt x="20" y="191"/>
                </a:cubicBezTo>
                <a:cubicBezTo>
                  <a:pt x="9" y="191"/>
                  <a:pt x="0" y="182"/>
                  <a:pt x="0" y="171"/>
                </a:cubicBezTo>
                <a:cubicBezTo>
                  <a:pt x="0" y="79"/>
                  <a:pt x="0" y="79"/>
                  <a:pt x="0" y="79"/>
                </a:cubicBezTo>
                <a:cubicBezTo>
                  <a:pt x="0" y="68"/>
                  <a:pt x="9" y="59"/>
                  <a:pt x="20" y="59"/>
                </a:cubicBezTo>
                <a:cubicBezTo>
                  <a:pt x="28" y="59"/>
                  <a:pt x="28" y="59"/>
                  <a:pt x="28" y="59"/>
                </a:cubicBezTo>
                <a:cubicBezTo>
                  <a:pt x="48" y="59"/>
                  <a:pt x="48" y="59"/>
                  <a:pt x="48" y="59"/>
                </a:cubicBezTo>
                <a:cubicBezTo>
                  <a:pt x="68" y="59"/>
                  <a:pt x="68" y="59"/>
                  <a:pt x="68" y="59"/>
                </a:cubicBezTo>
                <a:cubicBezTo>
                  <a:pt x="68" y="79"/>
                  <a:pt x="68" y="79"/>
                  <a:pt x="68" y="79"/>
                </a:cubicBezTo>
                <a:cubicBezTo>
                  <a:pt x="68" y="79"/>
                  <a:pt x="68" y="79"/>
                  <a:pt x="68" y="79"/>
                </a:cubicBezTo>
                <a:cubicBezTo>
                  <a:pt x="115" y="60"/>
                  <a:pt x="113" y="2"/>
                  <a:pt x="125" y="1"/>
                </a:cubicBezTo>
                <a:cubicBezTo>
                  <a:pt x="196" y="0"/>
                  <a:pt x="153" y="67"/>
                  <a:pt x="153" y="67"/>
                </a:cubicBezTo>
                <a:cubicBezTo>
                  <a:pt x="153" y="67"/>
                  <a:pt x="193" y="54"/>
                  <a:pt x="197" y="89"/>
                </a:cubicBezTo>
                <a:cubicBezTo>
                  <a:pt x="196" y="99"/>
                  <a:pt x="197" y="105"/>
                  <a:pt x="186" y="114"/>
                </a:cubicBezTo>
                <a:close/>
                <a:moveTo>
                  <a:pt x="138" y="78"/>
                </a:moveTo>
                <a:cubicBezTo>
                  <a:pt x="138" y="78"/>
                  <a:pt x="171" y="12"/>
                  <a:pt x="132" y="13"/>
                </a:cubicBezTo>
                <a:cubicBezTo>
                  <a:pt x="125" y="13"/>
                  <a:pt x="128" y="74"/>
                  <a:pt x="68" y="94"/>
                </a:cubicBezTo>
                <a:cubicBezTo>
                  <a:pt x="68" y="93"/>
                  <a:pt x="68" y="96"/>
                  <a:pt x="68" y="101"/>
                </a:cubicBezTo>
                <a:cubicBezTo>
                  <a:pt x="68" y="157"/>
                  <a:pt x="68" y="157"/>
                  <a:pt x="68" y="157"/>
                </a:cubicBezTo>
                <a:cubicBezTo>
                  <a:pt x="91" y="157"/>
                  <a:pt x="118" y="179"/>
                  <a:pt x="148" y="179"/>
                </a:cubicBezTo>
                <a:cubicBezTo>
                  <a:pt x="173" y="179"/>
                  <a:pt x="170" y="158"/>
                  <a:pt x="165" y="150"/>
                </a:cubicBezTo>
                <a:cubicBezTo>
                  <a:pt x="185" y="144"/>
                  <a:pt x="180" y="116"/>
                  <a:pt x="170" y="113"/>
                </a:cubicBezTo>
                <a:cubicBezTo>
                  <a:pt x="179" y="102"/>
                  <a:pt x="181" y="99"/>
                  <a:pt x="182" y="92"/>
                </a:cubicBezTo>
                <a:cubicBezTo>
                  <a:pt x="179" y="68"/>
                  <a:pt x="138" y="78"/>
                  <a:pt x="138" y="7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Arial" panose="020B0604020202020204" pitchFamily="34" charset="0"/>
              <a:cs typeface="+mn-ea"/>
              <a:sym typeface="Arial" panose="020B0604020202020204" pitchFamily="34" charset="0"/>
            </a:endParaRPr>
          </a:p>
        </p:txBody>
      </p:sp>
      <p:sp>
        <p:nvSpPr>
          <p:cNvPr id="52" name="文本框 51"/>
          <p:cNvSpPr txBox="1"/>
          <p:nvPr/>
        </p:nvSpPr>
        <p:spPr>
          <a:xfrm>
            <a:off x="7029838" y="2088457"/>
            <a:ext cx="2467440" cy="337185"/>
          </a:xfrm>
          <a:prstGeom prst="rect">
            <a:avLst/>
          </a:prstGeom>
          <a:noFill/>
        </p:spPr>
        <p:txBody>
          <a:bodyPr wrap="square" rtlCol="0">
            <a:spAutoFit/>
          </a:bodyPr>
          <a:lstStyle/>
          <a:p>
            <a:r>
              <a:rPr lang="en-GB" sz="1600" b="1" dirty="0">
                <a:latin typeface="Arial" panose="020B0604020202020204" pitchFamily="34" charset="0"/>
                <a:ea typeface="Arial" panose="020B0604020202020204" pitchFamily="34" charset="0"/>
                <a:cs typeface="+mn-ea"/>
                <a:sym typeface="Arial" panose="020B0604020202020204" pitchFamily="34" charset="0"/>
              </a:rPr>
              <a:t>Artificial Intelligence</a:t>
            </a:r>
            <a:endParaRPr lang="en-GB" sz="1600" b="1" dirty="0">
              <a:latin typeface="Arial" panose="020B0604020202020204" pitchFamily="34" charset="0"/>
              <a:ea typeface="Arial" panose="020B0604020202020204" pitchFamily="34" charset="0"/>
              <a:cs typeface="+mn-ea"/>
              <a:sym typeface="Arial" panose="020B0604020202020204" pitchFamily="34" charset="0"/>
            </a:endParaRPr>
          </a:p>
        </p:txBody>
      </p:sp>
      <p:sp>
        <p:nvSpPr>
          <p:cNvPr id="53" name="文本框 52"/>
          <p:cNvSpPr txBox="1"/>
          <p:nvPr/>
        </p:nvSpPr>
        <p:spPr>
          <a:xfrm>
            <a:off x="7029838" y="3955785"/>
            <a:ext cx="2467440" cy="337185"/>
          </a:xfrm>
          <a:prstGeom prst="rect">
            <a:avLst/>
          </a:prstGeom>
          <a:noFill/>
        </p:spPr>
        <p:txBody>
          <a:bodyPr wrap="square" rtlCol="0">
            <a:spAutoFit/>
          </a:bodyPr>
          <a:lstStyle/>
          <a:p>
            <a:r>
              <a:rPr lang="en-GB" sz="1600" b="1" dirty="0">
                <a:latin typeface="Arial" panose="020B0604020202020204" pitchFamily="34" charset="0"/>
                <a:ea typeface="Arial" panose="020B0604020202020204" pitchFamily="34" charset="0"/>
                <a:cs typeface="+mn-ea"/>
                <a:sym typeface="Arial" panose="020B0604020202020204" pitchFamily="34" charset="0"/>
              </a:rPr>
              <a:t>Digital Twin</a:t>
            </a:r>
            <a:endParaRPr lang="en-GB" sz="1600" b="1" dirty="0">
              <a:latin typeface="Arial" panose="020B0604020202020204" pitchFamily="34" charset="0"/>
              <a:ea typeface="Arial" panose="020B0604020202020204" pitchFamily="34" charset="0"/>
              <a:cs typeface="+mn-ea"/>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25126" y="3159956"/>
            <a:ext cx="3087960" cy="2568330"/>
            <a:chOff x="4525126" y="2944964"/>
            <a:chExt cx="3087960" cy="2568330"/>
          </a:xfrm>
        </p:grpSpPr>
        <p:sp>
          <p:nvSpPr>
            <p:cNvPr id="3" name="Rectangle 5"/>
            <p:cNvSpPr>
              <a:spLocks noChangeArrowheads="1"/>
            </p:cNvSpPr>
            <p:nvPr/>
          </p:nvSpPr>
          <p:spPr bwMode="auto">
            <a:xfrm>
              <a:off x="5434477" y="2944964"/>
              <a:ext cx="1269258" cy="187407"/>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 name="Freeform 16"/>
            <p:cNvSpPr/>
            <p:nvPr/>
          </p:nvSpPr>
          <p:spPr bwMode="auto">
            <a:xfrm>
              <a:off x="4525126" y="5159776"/>
              <a:ext cx="3087960" cy="353518"/>
            </a:xfrm>
            <a:custGeom>
              <a:avLst/>
              <a:gdLst>
                <a:gd name="T0" fmla="*/ 1348 w 1450"/>
                <a:gd name="T1" fmla="*/ 64 h 166"/>
                <a:gd name="T2" fmla="*/ 1348 w 1450"/>
                <a:gd name="T3" fmla="*/ 0 h 166"/>
                <a:gd name="T4" fmla="*/ 102 w 1450"/>
                <a:gd name="T5" fmla="*/ 0 h 166"/>
                <a:gd name="T6" fmla="*/ 102 w 1450"/>
                <a:gd name="T7" fmla="*/ 64 h 166"/>
                <a:gd name="T8" fmla="*/ 0 w 1450"/>
                <a:gd name="T9" fmla="*/ 64 h 166"/>
                <a:gd name="T10" fmla="*/ 0 w 1450"/>
                <a:gd name="T11" fmla="*/ 166 h 166"/>
                <a:gd name="T12" fmla="*/ 1450 w 1450"/>
                <a:gd name="T13" fmla="*/ 166 h 166"/>
                <a:gd name="T14" fmla="*/ 1450 w 1450"/>
                <a:gd name="T15" fmla="*/ 64 h 166"/>
                <a:gd name="T16" fmla="*/ 1348 w 1450"/>
                <a:gd name="T17" fmla="*/ 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0" h="166">
                  <a:moveTo>
                    <a:pt x="1348" y="64"/>
                  </a:moveTo>
                  <a:lnTo>
                    <a:pt x="1348" y="0"/>
                  </a:lnTo>
                  <a:lnTo>
                    <a:pt x="102" y="0"/>
                  </a:lnTo>
                  <a:lnTo>
                    <a:pt x="102" y="64"/>
                  </a:lnTo>
                  <a:lnTo>
                    <a:pt x="0" y="64"/>
                  </a:lnTo>
                  <a:lnTo>
                    <a:pt x="0" y="166"/>
                  </a:lnTo>
                  <a:lnTo>
                    <a:pt x="1450" y="166"/>
                  </a:lnTo>
                  <a:lnTo>
                    <a:pt x="1450" y="64"/>
                  </a:lnTo>
                  <a:lnTo>
                    <a:pt x="1348" y="64"/>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 name="Rectangle 17"/>
            <p:cNvSpPr>
              <a:spLocks noChangeArrowheads="1"/>
            </p:cNvSpPr>
            <p:nvPr/>
          </p:nvSpPr>
          <p:spPr bwMode="auto">
            <a:xfrm>
              <a:off x="6015865" y="3051445"/>
              <a:ext cx="187407" cy="2248886"/>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 name="Rectangle 18"/>
            <p:cNvSpPr>
              <a:spLocks noChangeArrowheads="1"/>
            </p:cNvSpPr>
            <p:nvPr/>
          </p:nvSpPr>
          <p:spPr bwMode="auto">
            <a:xfrm>
              <a:off x="5934939" y="3128112"/>
              <a:ext cx="349259" cy="257685"/>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7" name="Group 6"/>
          <p:cNvGrpSpPr/>
          <p:nvPr/>
        </p:nvGrpSpPr>
        <p:grpSpPr>
          <a:xfrm>
            <a:off x="6567439" y="2039772"/>
            <a:ext cx="1005184" cy="2757867"/>
            <a:chOff x="6567439" y="1824780"/>
            <a:chExt cx="1005184" cy="2757867"/>
          </a:xfrm>
        </p:grpSpPr>
        <p:sp>
          <p:nvSpPr>
            <p:cNvPr id="8" name="Freeform 6"/>
            <p:cNvSpPr>
              <a:spLocks noEditPoints="1"/>
            </p:cNvSpPr>
            <p:nvPr/>
          </p:nvSpPr>
          <p:spPr bwMode="auto">
            <a:xfrm>
              <a:off x="6567439" y="2602094"/>
              <a:ext cx="1005184" cy="1980553"/>
            </a:xfrm>
            <a:custGeom>
              <a:avLst/>
              <a:gdLst>
                <a:gd name="T0" fmla="*/ 173 w 199"/>
                <a:gd name="T1" fmla="*/ 95 h 392"/>
                <a:gd name="T2" fmla="*/ 173 w 199"/>
                <a:gd name="T3" fmla="*/ 51 h 392"/>
                <a:gd name="T4" fmla="*/ 199 w 199"/>
                <a:gd name="T5" fmla="*/ 51 h 392"/>
                <a:gd name="T6" fmla="*/ 199 w 199"/>
                <a:gd name="T7" fmla="*/ 0 h 392"/>
                <a:gd name="T8" fmla="*/ 0 w 199"/>
                <a:gd name="T9" fmla="*/ 0 h 392"/>
                <a:gd name="T10" fmla="*/ 0 w 199"/>
                <a:gd name="T11" fmla="*/ 51 h 392"/>
                <a:gd name="T12" fmla="*/ 27 w 199"/>
                <a:gd name="T13" fmla="*/ 51 h 392"/>
                <a:gd name="T14" fmla="*/ 27 w 199"/>
                <a:gd name="T15" fmla="*/ 322 h 392"/>
                <a:gd name="T16" fmla="*/ 104 w 199"/>
                <a:gd name="T17" fmla="*/ 392 h 392"/>
                <a:gd name="T18" fmla="*/ 154 w 199"/>
                <a:gd name="T19" fmla="*/ 373 h 392"/>
                <a:gd name="T20" fmla="*/ 173 w 199"/>
                <a:gd name="T21" fmla="*/ 322 h 392"/>
                <a:gd name="T22" fmla="*/ 173 w 199"/>
                <a:gd name="T23" fmla="*/ 143 h 392"/>
                <a:gd name="T24" fmla="*/ 173 w 199"/>
                <a:gd name="T25" fmla="*/ 143 h 392"/>
                <a:gd name="T26" fmla="*/ 173 w 199"/>
                <a:gd name="T27" fmla="*/ 95 h 392"/>
                <a:gd name="T28" fmla="*/ 148 w 199"/>
                <a:gd name="T29" fmla="*/ 322 h 392"/>
                <a:gd name="T30" fmla="*/ 136 w 199"/>
                <a:gd name="T31" fmla="*/ 356 h 392"/>
                <a:gd name="T32" fmla="*/ 104 w 199"/>
                <a:gd name="T33" fmla="*/ 367 h 392"/>
                <a:gd name="T34" fmla="*/ 52 w 199"/>
                <a:gd name="T35" fmla="*/ 322 h 392"/>
                <a:gd name="T36" fmla="*/ 52 w 199"/>
                <a:gd name="T37" fmla="*/ 51 h 392"/>
                <a:gd name="T38" fmla="*/ 148 w 199"/>
                <a:gd name="T39" fmla="*/ 51 h 392"/>
                <a:gd name="T40" fmla="*/ 148 w 199"/>
                <a:gd name="T41" fmla="*/ 32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9" h="392">
                  <a:moveTo>
                    <a:pt x="173" y="95"/>
                  </a:moveTo>
                  <a:cubicBezTo>
                    <a:pt x="173" y="51"/>
                    <a:pt x="173" y="51"/>
                    <a:pt x="173" y="51"/>
                  </a:cubicBezTo>
                  <a:cubicBezTo>
                    <a:pt x="199" y="51"/>
                    <a:pt x="199" y="51"/>
                    <a:pt x="199" y="51"/>
                  </a:cubicBezTo>
                  <a:cubicBezTo>
                    <a:pt x="199" y="0"/>
                    <a:pt x="199" y="0"/>
                    <a:pt x="199" y="0"/>
                  </a:cubicBezTo>
                  <a:cubicBezTo>
                    <a:pt x="0" y="0"/>
                    <a:pt x="0" y="0"/>
                    <a:pt x="0" y="0"/>
                  </a:cubicBezTo>
                  <a:cubicBezTo>
                    <a:pt x="0" y="51"/>
                    <a:pt x="0" y="51"/>
                    <a:pt x="0" y="51"/>
                  </a:cubicBezTo>
                  <a:cubicBezTo>
                    <a:pt x="27" y="51"/>
                    <a:pt x="27" y="51"/>
                    <a:pt x="27" y="51"/>
                  </a:cubicBezTo>
                  <a:cubicBezTo>
                    <a:pt x="27" y="322"/>
                    <a:pt x="27" y="322"/>
                    <a:pt x="27" y="322"/>
                  </a:cubicBezTo>
                  <a:cubicBezTo>
                    <a:pt x="27" y="340"/>
                    <a:pt x="41" y="392"/>
                    <a:pt x="104" y="392"/>
                  </a:cubicBezTo>
                  <a:cubicBezTo>
                    <a:pt x="125" y="392"/>
                    <a:pt x="142" y="386"/>
                    <a:pt x="154" y="373"/>
                  </a:cubicBezTo>
                  <a:cubicBezTo>
                    <a:pt x="166" y="361"/>
                    <a:pt x="173" y="343"/>
                    <a:pt x="173" y="322"/>
                  </a:cubicBezTo>
                  <a:cubicBezTo>
                    <a:pt x="173" y="143"/>
                    <a:pt x="173" y="143"/>
                    <a:pt x="173" y="143"/>
                  </a:cubicBezTo>
                  <a:cubicBezTo>
                    <a:pt x="173" y="143"/>
                    <a:pt x="173" y="143"/>
                    <a:pt x="173" y="143"/>
                  </a:cubicBezTo>
                  <a:cubicBezTo>
                    <a:pt x="173" y="95"/>
                    <a:pt x="173" y="95"/>
                    <a:pt x="173" y="95"/>
                  </a:cubicBezTo>
                  <a:close/>
                  <a:moveTo>
                    <a:pt x="148" y="322"/>
                  </a:moveTo>
                  <a:cubicBezTo>
                    <a:pt x="148" y="336"/>
                    <a:pt x="144" y="348"/>
                    <a:pt x="136" y="356"/>
                  </a:cubicBezTo>
                  <a:cubicBezTo>
                    <a:pt x="129" y="363"/>
                    <a:pt x="118" y="367"/>
                    <a:pt x="104" y="367"/>
                  </a:cubicBezTo>
                  <a:cubicBezTo>
                    <a:pt x="53" y="367"/>
                    <a:pt x="52" y="322"/>
                    <a:pt x="52" y="322"/>
                  </a:cubicBezTo>
                  <a:cubicBezTo>
                    <a:pt x="52" y="51"/>
                    <a:pt x="52" y="51"/>
                    <a:pt x="52" y="51"/>
                  </a:cubicBezTo>
                  <a:cubicBezTo>
                    <a:pt x="148" y="51"/>
                    <a:pt x="148" y="51"/>
                    <a:pt x="148" y="51"/>
                  </a:cubicBezTo>
                  <a:lnTo>
                    <a:pt x="148" y="322"/>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 name="Freeform 40"/>
            <p:cNvSpPr/>
            <p:nvPr/>
          </p:nvSpPr>
          <p:spPr bwMode="auto">
            <a:xfrm>
              <a:off x="6931605" y="3315518"/>
              <a:ext cx="276852" cy="1049907"/>
            </a:xfrm>
            <a:custGeom>
              <a:avLst/>
              <a:gdLst>
                <a:gd name="connsiteX0" fmla="*/ 0 w 276852"/>
                <a:gd name="connsiteY0" fmla="*/ 0 h 1049907"/>
                <a:gd name="connsiteX1" fmla="*/ 276852 w 276852"/>
                <a:gd name="connsiteY1" fmla="*/ 0 h 1049907"/>
                <a:gd name="connsiteX2" fmla="*/ 276852 w 276852"/>
                <a:gd name="connsiteY2" fmla="*/ 554493 h 1049907"/>
                <a:gd name="connsiteX3" fmla="*/ 276091 w 276852"/>
                <a:gd name="connsiteY3" fmla="*/ 554493 h 1049907"/>
                <a:gd name="connsiteX4" fmla="*/ 276091 w 276852"/>
                <a:gd name="connsiteY4" fmla="*/ 562282 h 1049907"/>
                <a:gd name="connsiteX5" fmla="*/ 276091 w 276852"/>
                <a:gd name="connsiteY5" fmla="*/ 918696 h 1049907"/>
                <a:gd name="connsiteX6" fmla="*/ 150595 w 276852"/>
                <a:gd name="connsiteY6" fmla="*/ 1049907 h 1049907"/>
                <a:gd name="connsiteX7" fmla="*/ 0 w 276852"/>
                <a:gd name="connsiteY7" fmla="*/ 918696 h 1049907"/>
                <a:gd name="connsiteX8" fmla="*/ 0 w 276852"/>
                <a:gd name="connsiteY8" fmla="*/ 560390 h 1049907"/>
                <a:gd name="connsiteX9" fmla="*/ 0 w 276852"/>
                <a:gd name="connsiteY9" fmla="*/ 554493 h 1049907"/>
                <a:gd name="connsiteX10" fmla="*/ 0 w 276852"/>
                <a:gd name="connsiteY10" fmla="*/ 433851 h 1049907"/>
                <a:gd name="connsiteX11" fmla="*/ 0 w 276852"/>
                <a:gd name="connsiteY11" fmla="*/ 217223 h 104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852" h="1049907">
                  <a:moveTo>
                    <a:pt x="0" y="0"/>
                  </a:moveTo>
                  <a:lnTo>
                    <a:pt x="276852" y="0"/>
                  </a:lnTo>
                  <a:lnTo>
                    <a:pt x="276852" y="554493"/>
                  </a:lnTo>
                  <a:lnTo>
                    <a:pt x="276091" y="554493"/>
                  </a:lnTo>
                  <a:lnTo>
                    <a:pt x="276091" y="562282"/>
                  </a:lnTo>
                  <a:cubicBezTo>
                    <a:pt x="276091" y="735758"/>
                    <a:pt x="276091" y="911126"/>
                    <a:pt x="276091" y="918696"/>
                  </a:cubicBezTo>
                  <a:cubicBezTo>
                    <a:pt x="276091" y="933836"/>
                    <a:pt x="281111" y="1049907"/>
                    <a:pt x="150595" y="1049907"/>
                  </a:cubicBezTo>
                  <a:cubicBezTo>
                    <a:pt x="20080" y="1049907"/>
                    <a:pt x="0" y="943929"/>
                    <a:pt x="0" y="918696"/>
                  </a:cubicBezTo>
                  <a:cubicBezTo>
                    <a:pt x="0" y="908603"/>
                    <a:pt x="0" y="733235"/>
                    <a:pt x="0" y="560390"/>
                  </a:cubicBezTo>
                  <a:lnTo>
                    <a:pt x="0" y="554493"/>
                  </a:lnTo>
                  <a:lnTo>
                    <a:pt x="0" y="433851"/>
                  </a:lnTo>
                  <a:cubicBezTo>
                    <a:pt x="0" y="313029"/>
                    <a:pt x="0" y="217223"/>
                    <a:pt x="0" y="217223"/>
                  </a:cubicBezTo>
                  <a:close/>
                </a:path>
              </a:pathLst>
            </a:custGeom>
            <a:solidFill>
              <a:schemeClr val="accent4"/>
            </a:solidFill>
            <a:ln>
              <a:noFill/>
            </a:ln>
          </p:spPr>
          <p:txBody>
            <a:bodyPr vert="horz" wrap="square" lIns="91440" tIns="45720" rIns="91440" bIns="45720" numCol="1" anchor="t" anchorCtr="0" compatLnSpc="1">
              <a:noAutofit/>
            </a:bodyPr>
            <a:lstStyle/>
            <a:p>
              <a:pPr>
                <a:lnSpc>
                  <a:spcPct val="120000"/>
                </a:lnSpc>
              </a:pPr>
              <a:endParaRPr lang="en-US">
                <a:cs typeface="+mn-ea"/>
                <a:sym typeface="+mn-lt"/>
              </a:endParaRPr>
            </a:p>
          </p:txBody>
        </p:sp>
        <p:sp>
          <p:nvSpPr>
            <p:cNvPr id="10" name="Freeform 8"/>
            <p:cNvSpPr>
              <a:spLocks noEditPoints="1"/>
            </p:cNvSpPr>
            <p:nvPr/>
          </p:nvSpPr>
          <p:spPr bwMode="auto">
            <a:xfrm>
              <a:off x="7148827" y="2252835"/>
              <a:ext cx="313055" cy="313055"/>
            </a:xfrm>
            <a:custGeom>
              <a:avLst/>
              <a:gdLst>
                <a:gd name="T0" fmla="*/ 0 w 62"/>
                <a:gd name="T1" fmla="*/ 31 h 62"/>
                <a:gd name="T2" fmla="*/ 31 w 62"/>
                <a:gd name="T3" fmla="*/ 62 h 62"/>
                <a:gd name="T4" fmla="*/ 62 w 62"/>
                <a:gd name="T5" fmla="*/ 31 h 62"/>
                <a:gd name="T6" fmla="*/ 31 w 62"/>
                <a:gd name="T7" fmla="*/ 0 h 62"/>
                <a:gd name="T8" fmla="*/ 0 w 62"/>
                <a:gd name="T9" fmla="*/ 31 h 62"/>
                <a:gd name="T10" fmla="*/ 31 w 62"/>
                <a:gd name="T11" fmla="*/ 25 h 62"/>
                <a:gd name="T12" fmla="*/ 37 w 62"/>
                <a:gd name="T13" fmla="*/ 31 h 62"/>
                <a:gd name="T14" fmla="*/ 31 w 62"/>
                <a:gd name="T15" fmla="*/ 37 h 62"/>
                <a:gd name="T16" fmla="*/ 25 w 62"/>
                <a:gd name="T17" fmla="*/ 31 h 62"/>
                <a:gd name="T18" fmla="*/ 31 w 62"/>
                <a:gd name="T1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0" y="31"/>
                  </a:moveTo>
                  <a:cubicBezTo>
                    <a:pt x="0" y="48"/>
                    <a:pt x="14" y="62"/>
                    <a:pt x="31" y="62"/>
                  </a:cubicBezTo>
                  <a:cubicBezTo>
                    <a:pt x="48" y="62"/>
                    <a:pt x="62" y="48"/>
                    <a:pt x="62" y="31"/>
                  </a:cubicBezTo>
                  <a:cubicBezTo>
                    <a:pt x="62" y="14"/>
                    <a:pt x="48" y="0"/>
                    <a:pt x="31" y="0"/>
                  </a:cubicBezTo>
                  <a:cubicBezTo>
                    <a:pt x="14" y="0"/>
                    <a:pt x="0" y="14"/>
                    <a:pt x="0" y="31"/>
                  </a:cubicBezTo>
                  <a:close/>
                  <a:moveTo>
                    <a:pt x="31" y="25"/>
                  </a:moveTo>
                  <a:cubicBezTo>
                    <a:pt x="35" y="25"/>
                    <a:pt x="37" y="27"/>
                    <a:pt x="37" y="31"/>
                  </a:cubicBezTo>
                  <a:cubicBezTo>
                    <a:pt x="37" y="34"/>
                    <a:pt x="35" y="37"/>
                    <a:pt x="31" y="37"/>
                  </a:cubicBezTo>
                  <a:cubicBezTo>
                    <a:pt x="28" y="37"/>
                    <a:pt x="25" y="34"/>
                    <a:pt x="25" y="31"/>
                  </a:cubicBezTo>
                  <a:cubicBezTo>
                    <a:pt x="25" y="27"/>
                    <a:pt x="28" y="25"/>
                    <a:pt x="31" y="25"/>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 name="Freeform 9"/>
            <p:cNvSpPr>
              <a:spLocks noEditPoints="1"/>
            </p:cNvSpPr>
            <p:nvPr/>
          </p:nvSpPr>
          <p:spPr bwMode="auto">
            <a:xfrm>
              <a:off x="6693087" y="2137835"/>
              <a:ext cx="408888" cy="393981"/>
            </a:xfrm>
            <a:custGeom>
              <a:avLst/>
              <a:gdLst>
                <a:gd name="T0" fmla="*/ 41 w 81"/>
                <a:gd name="T1" fmla="*/ 78 h 78"/>
                <a:gd name="T2" fmla="*/ 53 w 81"/>
                <a:gd name="T3" fmla="*/ 76 h 78"/>
                <a:gd name="T4" fmla="*/ 75 w 81"/>
                <a:gd name="T5" fmla="*/ 56 h 78"/>
                <a:gd name="T6" fmla="*/ 77 w 81"/>
                <a:gd name="T7" fmla="*/ 27 h 78"/>
                <a:gd name="T8" fmla="*/ 41 w 81"/>
                <a:gd name="T9" fmla="*/ 0 h 78"/>
                <a:gd name="T10" fmla="*/ 28 w 81"/>
                <a:gd name="T11" fmla="*/ 2 h 78"/>
                <a:gd name="T12" fmla="*/ 6 w 81"/>
                <a:gd name="T13" fmla="*/ 22 h 78"/>
                <a:gd name="T14" fmla="*/ 4 w 81"/>
                <a:gd name="T15" fmla="*/ 52 h 78"/>
                <a:gd name="T16" fmla="*/ 41 w 81"/>
                <a:gd name="T17" fmla="*/ 78 h 78"/>
                <a:gd name="T18" fmla="*/ 28 w 81"/>
                <a:gd name="T19" fmla="*/ 33 h 78"/>
                <a:gd name="T20" fmla="*/ 36 w 81"/>
                <a:gd name="T21" fmla="*/ 26 h 78"/>
                <a:gd name="T22" fmla="*/ 41 w 81"/>
                <a:gd name="T23" fmla="*/ 25 h 78"/>
                <a:gd name="T24" fmla="*/ 54 w 81"/>
                <a:gd name="T25" fmla="*/ 35 h 78"/>
                <a:gd name="T26" fmla="*/ 53 w 81"/>
                <a:gd name="T27" fmla="*/ 45 h 78"/>
                <a:gd name="T28" fmla="*/ 45 w 81"/>
                <a:gd name="T29" fmla="*/ 52 h 78"/>
                <a:gd name="T30" fmla="*/ 27 w 81"/>
                <a:gd name="T31" fmla="*/ 44 h 78"/>
                <a:gd name="T32" fmla="*/ 28 w 81"/>
                <a:gd name="T33"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8">
                  <a:moveTo>
                    <a:pt x="41" y="78"/>
                  </a:moveTo>
                  <a:cubicBezTo>
                    <a:pt x="45" y="78"/>
                    <a:pt x="49" y="77"/>
                    <a:pt x="53" y="76"/>
                  </a:cubicBezTo>
                  <a:cubicBezTo>
                    <a:pt x="63" y="73"/>
                    <a:pt x="71" y="66"/>
                    <a:pt x="75" y="56"/>
                  </a:cubicBezTo>
                  <a:cubicBezTo>
                    <a:pt x="80" y="47"/>
                    <a:pt x="81" y="37"/>
                    <a:pt x="77" y="27"/>
                  </a:cubicBezTo>
                  <a:cubicBezTo>
                    <a:pt x="72" y="11"/>
                    <a:pt x="57" y="0"/>
                    <a:pt x="41" y="0"/>
                  </a:cubicBezTo>
                  <a:cubicBezTo>
                    <a:pt x="36" y="0"/>
                    <a:pt x="32" y="1"/>
                    <a:pt x="28" y="2"/>
                  </a:cubicBezTo>
                  <a:cubicBezTo>
                    <a:pt x="18" y="6"/>
                    <a:pt x="10" y="13"/>
                    <a:pt x="6" y="22"/>
                  </a:cubicBezTo>
                  <a:cubicBezTo>
                    <a:pt x="1" y="31"/>
                    <a:pt x="0" y="42"/>
                    <a:pt x="4" y="52"/>
                  </a:cubicBezTo>
                  <a:cubicBezTo>
                    <a:pt x="9" y="67"/>
                    <a:pt x="24" y="78"/>
                    <a:pt x="41" y="78"/>
                  </a:cubicBezTo>
                  <a:close/>
                  <a:moveTo>
                    <a:pt x="28" y="33"/>
                  </a:moveTo>
                  <a:cubicBezTo>
                    <a:pt x="30" y="30"/>
                    <a:pt x="33" y="27"/>
                    <a:pt x="36" y="26"/>
                  </a:cubicBezTo>
                  <a:cubicBezTo>
                    <a:pt x="38" y="25"/>
                    <a:pt x="39" y="25"/>
                    <a:pt x="41" y="25"/>
                  </a:cubicBezTo>
                  <a:cubicBezTo>
                    <a:pt x="47" y="25"/>
                    <a:pt x="52" y="29"/>
                    <a:pt x="54" y="35"/>
                  </a:cubicBezTo>
                  <a:cubicBezTo>
                    <a:pt x="55" y="38"/>
                    <a:pt x="55" y="42"/>
                    <a:pt x="53" y="45"/>
                  </a:cubicBezTo>
                  <a:cubicBezTo>
                    <a:pt x="51" y="49"/>
                    <a:pt x="49" y="51"/>
                    <a:pt x="45" y="52"/>
                  </a:cubicBezTo>
                  <a:cubicBezTo>
                    <a:pt x="38" y="55"/>
                    <a:pt x="30" y="51"/>
                    <a:pt x="27" y="44"/>
                  </a:cubicBezTo>
                  <a:cubicBezTo>
                    <a:pt x="26" y="40"/>
                    <a:pt x="26" y="36"/>
                    <a:pt x="28" y="33"/>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2" name="Freeform 10"/>
            <p:cNvSpPr>
              <a:spLocks noEditPoints="1"/>
            </p:cNvSpPr>
            <p:nvPr/>
          </p:nvSpPr>
          <p:spPr bwMode="auto">
            <a:xfrm>
              <a:off x="7067901" y="1824780"/>
              <a:ext cx="236389" cy="232129"/>
            </a:xfrm>
            <a:custGeom>
              <a:avLst/>
              <a:gdLst>
                <a:gd name="T0" fmla="*/ 22 w 47"/>
                <a:gd name="T1" fmla="*/ 46 h 46"/>
                <a:gd name="T2" fmla="*/ 29 w 47"/>
                <a:gd name="T3" fmla="*/ 44 h 46"/>
                <a:gd name="T4" fmla="*/ 43 w 47"/>
                <a:gd name="T5" fmla="*/ 17 h 46"/>
                <a:gd name="T6" fmla="*/ 15 w 47"/>
                <a:gd name="T7" fmla="*/ 3 h 46"/>
                <a:gd name="T8" fmla="*/ 3 w 47"/>
                <a:gd name="T9" fmla="*/ 14 h 46"/>
                <a:gd name="T10" fmla="*/ 2 w 47"/>
                <a:gd name="T11" fmla="*/ 31 h 46"/>
                <a:gd name="T12" fmla="*/ 22 w 47"/>
                <a:gd name="T13" fmla="*/ 46 h 46"/>
                <a:gd name="T14" fmla="*/ 21 w 47"/>
                <a:gd name="T15" fmla="*/ 21 h 46"/>
                <a:gd name="T16" fmla="*/ 22 w 47"/>
                <a:gd name="T17" fmla="*/ 21 h 46"/>
                <a:gd name="T18" fmla="*/ 25 w 47"/>
                <a:gd name="T19" fmla="*/ 23 h 46"/>
                <a:gd name="T20" fmla="*/ 25 w 47"/>
                <a:gd name="T21" fmla="*/ 25 h 46"/>
                <a:gd name="T22" fmla="*/ 22 w 47"/>
                <a:gd name="T23" fmla="*/ 27 h 46"/>
                <a:gd name="T24" fmla="*/ 19 w 47"/>
                <a:gd name="T25" fmla="*/ 25 h 46"/>
                <a:gd name="T26" fmla="*/ 21 w 47"/>
                <a:gd name="T2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6">
                  <a:moveTo>
                    <a:pt x="22" y="46"/>
                  </a:moveTo>
                  <a:cubicBezTo>
                    <a:pt x="25" y="46"/>
                    <a:pt x="27" y="45"/>
                    <a:pt x="29" y="44"/>
                  </a:cubicBezTo>
                  <a:cubicBezTo>
                    <a:pt x="41" y="41"/>
                    <a:pt x="47" y="28"/>
                    <a:pt x="43" y="17"/>
                  </a:cubicBezTo>
                  <a:cubicBezTo>
                    <a:pt x="39" y="6"/>
                    <a:pt x="26" y="0"/>
                    <a:pt x="15" y="3"/>
                  </a:cubicBezTo>
                  <a:cubicBezTo>
                    <a:pt x="10" y="5"/>
                    <a:pt x="6" y="9"/>
                    <a:pt x="3" y="14"/>
                  </a:cubicBezTo>
                  <a:cubicBezTo>
                    <a:pt x="0" y="19"/>
                    <a:pt x="0" y="25"/>
                    <a:pt x="2" y="31"/>
                  </a:cubicBezTo>
                  <a:cubicBezTo>
                    <a:pt x="5" y="40"/>
                    <a:pt x="13" y="46"/>
                    <a:pt x="22" y="46"/>
                  </a:cubicBezTo>
                  <a:close/>
                  <a:moveTo>
                    <a:pt x="21" y="21"/>
                  </a:moveTo>
                  <a:cubicBezTo>
                    <a:pt x="22" y="21"/>
                    <a:pt x="22" y="21"/>
                    <a:pt x="22" y="21"/>
                  </a:cubicBezTo>
                  <a:cubicBezTo>
                    <a:pt x="24" y="21"/>
                    <a:pt x="25" y="22"/>
                    <a:pt x="25" y="23"/>
                  </a:cubicBezTo>
                  <a:cubicBezTo>
                    <a:pt x="26" y="24"/>
                    <a:pt x="26" y="25"/>
                    <a:pt x="25" y="25"/>
                  </a:cubicBezTo>
                  <a:cubicBezTo>
                    <a:pt x="25" y="26"/>
                    <a:pt x="24" y="27"/>
                    <a:pt x="22" y="27"/>
                  </a:cubicBezTo>
                  <a:cubicBezTo>
                    <a:pt x="21" y="27"/>
                    <a:pt x="20" y="26"/>
                    <a:pt x="19" y="25"/>
                  </a:cubicBezTo>
                  <a:cubicBezTo>
                    <a:pt x="19" y="23"/>
                    <a:pt x="20" y="21"/>
                    <a:pt x="21" y="21"/>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13" name="Group 3"/>
          <p:cNvGrpSpPr/>
          <p:nvPr/>
        </p:nvGrpSpPr>
        <p:grpSpPr>
          <a:xfrm>
            <a:off x="4595404" y="2039772"/>
            <a:ext cx="1007314" cy="2757867"/>
            <a:chOff x="4595404" y="1824780"/>
            <a:chExt cx="1007314" cy="2757867"/>
          </a:xfrm>
        </p:grpSpPr>
        <p:sp>
          <p:nvSpPr>
            <p:cNvPr id="14" name="Freeform 11"/>
            <p:cNvSpPr>
              <a:spLocks noEditPoints="1"/>
            </p:cNvSpPr>
            <p:nvPr/>
          </p:nvSpPr>
          <p:spPr bwMode="auto">
            <a:xfrm>
              <a:off x="4595404" y="2602094"/>
              <a:ext cx="1007314" cy="1980553"/>
            </a:xfrm>
            <a:custGeom>
              <a:avLst/>
              <a:gdLst>
                <a:gd name="T0" fmla="*/ 173 w 199"/>
                <a:gd name="T1" fmla="*/ 95 h 392"/>
                <a:gd name="T2" fmla="*/ 173 w 199"/>
                <a:gd name="T3" fmla="*/ 51 h 392"/>
                <a:gd name="T4" fmla="*/ 199 w 199"/>
                <a:gd name="T5" fmla="*/ 51 h 392"/>
                <a:gd name="T6" fmla="*/ 199 w 199"/>
                <a:gd name="T7" fmla="*/ 0 h 392"/>
                <a:gd name="T8" fmla="*/ 0 w 199"/>
                <a:gd name="T9" fmla="*/ 0 h 392"/>
                <a:gd name="T10" fmla="*/ 0 w 199"/>
                <a:gd name="T11" fmla="*/ 51 h 392"/>
                <a:gd name="T12" fmla="*/ 27 w 199"/>
                <a:gd name="T13" fmla="*/ 51 h 392"/>
                <a:gd name="T14" fmla="*/ 27 w 199"/>
                <a:gd name="T15" fmla="*/ 322 h 392"/>
                <a:gd name="T16" fmla="*/ 104 w 199"/>
                <a:gd name="T17" fmla="*/ 392 h 392"/>
                <a:gd name="T18" fmla="*/ 154 w 199"/>
                <a:gd name="T19" fmla="*/ 373 h 392"/>
                <a:gd name="T20" fmla="*/ 173 w 199"/>
                <a:gd name="T21" fmla="*/ 322 h 392"/>
                <a:gd name="T22" fmla="*/ 173 w 199"/>
                <a:gd name="T23" fmla="*/ 143 h 392"/>
                <a:gd name="T24" fmla="*/ 173 w 199"/>
                <a:gd name="T25" fmla="*/ 143 h 392"/>
                <a:gd name="T26" fmla="*/ 173 w 199"/>
                <a:gd name="T27" fmla="*/ 95 h 392"/>
                <a:gd name="T28" fmla="*/ 148 w 199"/>
                <a:gd name="T29" fmla="*/ 322 h 392"/>
                <a:gd name="T30" fmla="*/ 136 w 199"/>
                <a:gd name="T31" fmla="*/ 356 h 392"/>
                <a:gd name="T32" fmla="*/ 104 w 199"/>
                <a:gd name="T33" fmla="*/ 367 h 392"/>
                <a:gd name="T34" fmla="*/ 52 w 199"/>
                <a:gd name="T35" fmla="*/ 322 h 392"/>
                <a:gd name="T36" fmla="*/ 52 w 199"/>
                <a:gd name="T37" fmla="*/ 51 h 392"/>
                <a:gd name="T38" fmla="*/ 148 w 199"/>
                <a:gd name="T39" fmla="*/ 51 h 392"/>
                <a:gd name="T40" fmla="*/ 148 w 199"/>
                <a:gd name="T41" fmla="*/ 32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9" h="392">
                  <a:moveTo>
                    <a:pt x="173" y="95"/>
                  </a:moveTo>
                  <a:cubicBezTo>
                    <a:pt x="173" y="51"/>
                    <a:pt x="173" y="51"/>
                    <a:pt x="173" y="51"/>
                  </a:cubicBezTo>
                  <a:cubicBezTo>
                    <a:pt x="199" y="51"/>
                    <a:pt x="199" y="51"/>
                    <a:pt x="199" y="51"/>
                  </a:cubicBezTo>
                  <a:cubicBezTo>
                    <a:pt x="199" y="0"/>
                    <a:pt x="199" y="0"/>
                    <a:pt x="199" y="0"/>
                  </a:cubicBezTo>
                  <a:cubicBezTo>
                    <a:pt x="0" y="0"/>
                    <a:pt x="0" y="0"/>
                    <a:pt x="0" y="0"/>
                  </a:cubicBezTo>
                  <a:cubicBezTo>
                    <a:pt x="0" y="51"/>
                    <a:pt x="0" y="51"/>
                    <a:pt x="0" y="51"/>
                  </a:cubicBezTo>
                  <a:cubicBezTo>
                    <a:pt x="27" y="51"/>
                    <a:pt x="27" y="51"/>
                    <a:pt x="27" y="51"/>
                  </a:cubicBezTo>
                  <a:cubicBezTo>
                    <a:pt x="27" y="322"/>
                    <a:pt x="27" y="322"/>
                    <a:pt x="27" y="322"/>
                  </a:cubicBezTo>
                  <a:cubicBezTo>
                    <a:pt x="27" y="340"/>
                    <a:pt x="41" y="392"/>
                    <a:pt x="104" y="392"/>
                  </a:cubicBezTo>
                  <a:cubicBezTo>
                    <a:pt x="125" y="392"/>
                    <a:pt x="142" y="386"/>
                    <a:pt x="154" y="373"/>
                  </a:cubicBezTo>
                  <a:cubicBezTo>
                    <a:pt x="166" y="361"/>
                    <a:pt x="173" y="343"/>
                    <a:pt x="173" y="322"/>
                  </a:cubicBezTo>
                  <a:cubicBezTo>
                    <a:pt x="173" y="143"/>
                    <a:pt x="173" y="143"/>
                    <a:pt x="173" y="143"/>
                  </a:cubicBezTo>
                  <a:cubicBezTo>
                    <a:pt x="173" y="143"/>
                    <a:pt x="173" y="143"/>
                    <a:pt x="173" y="143"/>
                  </a:cubicBezTo>
                  <a:cubicBezTo>
                    <a:pt x="173" y="95"/>
                    <a:pt x="173" y="95"/>
                    <a:pt x="173" y="95"/>
                  </a:cubicBezTo>
                  <a:close/>
                  <a:moveTo>
                    <a:pt x="148" y="322"/>
                  </a:moveTo>
                  <a:cubicBezTo>
                    <a:pt x="148" y="336"/>
                    <a:pt x="144" y="348"/>
                    <a:pt x="136" y="356"/>
                  </a:cubicBezTo>
                  <a:cubicBezTo>
                    <a:pt x="129" y="363"/>
                    <a:pt x="118" y="367"/>
                    <a:pt x="104" y="367"/>
                  </a:cubicBezTo>
                  <a:cubicBezTo>
                    <a:pt x="53" y="367"/>
                    <a:pt x="52" y="322"/>
                    <a:pt x="52" y="322"/>
                  </a:cubicBezTo>
                  <a:cubicBezTo>
                    <a:pt x="52" y="51"/>
                    <a:pt x="52" y="51"/>
                    <a:pt x="52" y="51"/>
                  </a:cubicBezTo>
                  <a:cubicBezTo>
                    <a:pt x="148" y="51"/>
                    <a:pt x="148" y="51"/>
                    <a:pt x="148" y="51"/>
                  </a:cubicBezTo>
                  <a:lnTo>
                    <a:pt x="148" y="322"/>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 name="Freeform 42"/>
            <p:cNvSpPr/>
            <p:nvPr/>
          </p:nvSpPr>
          <p:spPr bwMode="auto">
            <a:xfrm>
              <a:off x="4959569" y="3459762"/>
              <a:ext cx="278208" cy="905663"/>
            </a:xfrm>
            <a:custGeom>
              <a:avLst/>
              <a:gdLst>
                <a:gd name="connsiteX0" fmla="*/ 0 w 278208"/>
                <a:gd name="connsiteY0" fmla="*/ 0 h 905663"/>
                <a:gd name="connsiteX1" fmla="*/ 278207 w 278208"/>
                <a:gd name="connsiteY1" fmla="*/ 0 h 905663"/>
                <a:gd name="connsiteX2" fmla="*/ 278207 w 278208"/>
                <a:gd name="connsiteY2" fmla="*/ 624551 h 905663"/>
                <a:gd name="connsiteX3" fmla="*/ 278183 w 278208"/>
                <a:gd name="connsiteY3" fmla="*/ 624551 h 905663"/>
                <a:gd name="connsiteX4" fmla="*/ 278183 w 278208"/>
                <a:gd name="connsiteY4" fmla="*/ 714055 h 905663"/>
                <a:gd name="connsiteX5" fmla="*/ 278183 w 278208"/>
                <a:gd name="connsiteY5" fmla="*/ 774452 h 905663"/>
                <a:gd name="connsiteX6" fmla="*/ 151737 w 278208"/>
                <a:gd name="connsiteY6" fmla="*/ 905663 h 905663"/>
                <a:gd name="connsiteX7" fmla="*/ 1 w 278208"/>
                <a:gd name="connsiteY7" fmla="*/ 774452 h 905663"/>
                <a:gd name="connsiteX8" fmla="*/ 1 w 278208"/>
                <a:gd name="connsiteY8" fmla="*/ 712271 h 905663"/>
                <a:gd name="connsiteX9" fmla="*/ 1 w 278208"/>
                <a:gd name="connsiteY9" fmla="*/ 624551 h 905663"/>
                <a:gd name="connsiteX10" fmla="*/ 0 w 278208"/>
                <a:gd name="connsiteY10" fmla="*/ 624551 h 9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208" h="905663">
                  <a:moveTo>
                    <a:pt x="0" y="0"/>
                  </a:moveTo>
                  <a:lnTo>
                    <a:pt x="278207" y="0"/>
                  </a:lnTo>
                  <a:lnTo>
                    <a:pt x="278207" y="624551"/>
                  </a:lnTo>
                  <a:lnTo>
                    <a:pt x="278183" y="624551"/>
                  </a:lnTo>
                  <a:lnTo>
                    <a:pt x="278183" y="714055"/>
                  </a:lnTo>
                  <a:cubicBezTo>
                    <a:pt x="278183" y="749420"/>
                    <a:pt x="278183" y="771850"/>
                    <a:pt x="278183" y="774452"/>
                  </a:cubicBezTo>
                  <a:cubicBezTo>
                    <a:pt x="278183" y="789592"/>
                    <a:pt x="283241" y="905663"/>
                    <a:pt x="151737" y="905663"/>
                  </a:cubicBezTo>
                  <a:cubicBezTo>
                    <a:pt x="20233" y="905663"/>
                    <a:pt x="1" y="799685"/>
                    <a:pt x="1" y="774452"/>
                  </a:cubicBezTo>
                  <a:cubicBezTo>
                    <a:pt x="1" y="770983"/>
                    <a:pt x="1" y="747984"/>
                    <a:pt x="1" y="712271"/>
                  </a:cubicBezTo>
                  <a:lnTo>
                    <a:pt x="1" y="624551"/>
                  </a:lnTo>
                  <a:lnTo>
                    <a:pt x="0" y="624551"/>
                  </a:lnTo>
                  <a:close/>
                </a:path>
              </a:pathLst>
            </a:custGeom>
            <a:solidFill>
              <a:schemeClr val="accent3"/>
            </a:solidFill>
            <a:ln>
              <a:noFill/>
            </a:ln>
          </p:spPr>
          <p:txBody>
            <a:bodyPr vert="horz" wrap="square" lIns="91440" tIns="45720" rIns="91440" bIns="45720" numCol="1" anchor="t" anchorCtr="0" compatLnSpc="1">
              <a:noAutofit/>
            </a:bodyPr>
            <a:lstStyle/>
            <a:p>
              <a:pPr>
                <a:lnSpc>
                  <a:spcPct val="120000"/>
                </a:lnSpc>
              </a:pPr>
              <a:endParaRPr lang="en-US">
                <a:cs typeface="+mn-ea"/>
                <a:sym typeface="+mn-lt"/>
              </a:endParaRPr>
            </a:p>
          </p:txBody>
        </p:sp>
        <p:sp>
          <p:nvSpPr>
            <p:cNvPr id="16" name="Freeform 13"/>
            <p:cNvSpPr>
              <a:spLocks noEditPoints="1"/>
            </p:cNvSpPr>
            <p:nvPr/>
          </p:nvSpPr>
          <p:spPr bwMode="auto">
            <a:xfrm>
              <a:off x="5176792" y="2252835"/>
              <a:ext cx="313055" cy="313055"/>
            </a:xfrm>
            <a:custGeom>
              <a:avLst/>
              <a:gdLst>
                <a:gd name="T0" fmla="*/ 0 w 62"/>
                <a:gd name="T1" fmla="*/ 31 h 62"/>
                <a:gd name="T2" fmla="*/ 31 w 62"/>
                <a:gd name="T3" fmla="*/ 62 h 62"/>
                <a:gd name="T4" fmla="*/ 62 w 62"/>
                <a:gd name="T5" fmla="*/ 31 h 62"/>
                <a:gd name="T6" fmla="*/ 31 w 62"/>
                <a:gd name="T7" fmla="*/ 0 h 62"/>
                <a:gd name="T8" fmla="*/ 0 w 62"/>
                <a:gd name="T9" fmla="*/ 31 h 62"/>
                <a:gd name="T10" fmla="*/ 31 w 62"/>
                <a:gd name="T11" fmla="*/ 25 h 62"/>
                <a:gd name="T12" fmla="*/ 37 w 62"/>
                <a:gd name="T13" fmla="*/ 31 h 62"/>
                <a:gd name="T14" fmla="*/ 31 w 62"/>
                <a:gd name="T15" fmla="*/ 37 h 62"/>
                <a:gd name="T16" fmla="*/ 25 w 62"/>
                <a:gd name="T17" fmla="*/ 31 h 62"/>
                <a:gd name="T18" fmla="*/ 31 w 62"/>
                <a:gd name="T1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0" y="31"/>
                  </a:moveTo>
                  <a:cubicBezTo>
                    <a:pt x="0" y="48"/>
                    <a:pt x="14" y="62"/>
                    <a:pt x="31" y="62"/>
                  </a:cubicBezTo>
                  <a:cubicBezTo>
                    <a:pt x="48" y="62"/>
                    <a:pt x="62" y="48"/>
                    <a:pt x="62" y="31"/>
                  </a:cubicBezTo>
                  <a:cubicBezTo>
                    <a:pt x="62" y="14"/>
                    <a:pt x="48" y="0"/>
                    <a:pt x="31" y="0"/>
                  </a:cubicBezTo>
                  <a:cubicBezTo>
                    <a:pt x="14" y="0"/>
                    <a:pt x="0" y="14"/>
                    <a:pt x="0" y="31"/>
                  </a:cubicBezTo>
                  <a:close/>
                  <a:moveTo>
                    <a:pt x="31" y="25"/>
                  </a:moveTo>
                  <a:cubicBezTo>
                    <a:pt x="35" y="25"/>
                    <a:pt x="37" y="27"/>
                    <a:pt x="37" y="31"/>
                  </a:cubicBezTo>
                  <a:cubicBezTo>
                    <a:pt x="37" y="34"/>
                    <a:pt x="35" y="37"/>
                    <a:pt x="31" y="37"/>
                  </a:cubicBezTo>
                  <a:cubicBezTo>
                    <a:pt x="28" y="37"/>
                    <a:pt x="25" y="34"/>
                    <a:pt x="25" y="31"/>
                  </a:cubicBezTo>
                  <a:cubicBezTo>
                    <a:pt x="25" y="27"/>
                    <a:pt x="28" y="25"/>
                    <a:pt x="31" y="25"/>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7" name="Freeform 14"/>
            <p:cNvSpPr>
              <a:spLocks noEditPoints="1"/>
            </p:cNvSpPr>
            <p:nvPr/>
          </p:nvSpPr>
          <p:spPr bwMode="auto">
            <a:xfrm>
              <a:off x="4727441" y="2137835"/>
              <a:ext cx="404629" cy="393981"/>
            </a:xfrm>
            <a:custGeom>
              <a:avLst/>
              <a:gdLst>
                <a:gd name="T0" fmla="*/ 40 w 80"/>
                <a:gd name="T1" fmla="*/ 78 h 78"/>
                <a:gd name="T2" fmla="*/ 52 w 80"/>
                <a:gd name="T3" fmla="*/ 76 h 78"/>
                <a:gd name="T4" fmla="*/ 74 w 80"/>
                <a:gd name="T5" fmla="*/ 56 h 78"/>
                <a:gd name="T6" fmla="*/ 76 w 80"/>
                <a:gd name="T7" fmla="*/ 27 h 78"/>
                <a:gd name="T8" fmla="*/ 40 w 80"/>
                <a:gd name="T9" fmla="*/ 0 h 78"/>
                <a:gd name="T10" fmla="*/ 27 w 80"/>
                <a:gd name="T11" fmla="*/ 2 h 78"/>
                <a:gd name="T12" fmla="*/ 5 w 80"/>
                <a:gd name="T13" fmla="*/ 22 h 78"/>
                <a:gd name="T14" fmla="*/ 3 w 80"/>
                <a:gd name="T15" fmla="*/ 52 h 78"/>
                <a:gd name="T16" fmla="*/ 40 w 80"/>
                <a:gd name="T17" fmla="*/ 78 h 78"/>
                <a:gd name="T18" fmla="*/ 27 w 80"/>
                <a:gd name="T19" fmla="*/ 33 h 78"/>
                <a:gd name="T20" fmla="*/ 35 w 80"/>
                <a:gd name="T21" fmla="*/ 26 h 78"/>
                <a:gd name="T22" fmla="*/ 40 w 80"/>
                <a:gd name="T23" fmla="*/ 25 h 78"/>
                <a:gd name="T24" fmla="*/ 53 w 80"/>
                <a:gd name="T25" fmla="*/ 35 h 78"/>
                <a:gd name="T26" fmla="*/ 52 w 80"/>
                <a:gd name="T27" fmla="*/ 45 h 78"/>
                <a:gd name="T28" fmla="*/ 44 w 80"/>
                <a:gd name="T29" fmla="*/ 52 h 78"/>
                <a:gd name="T30" fmla="*/ 26 w 80"/>
                <a:gd name="T31" fmla="*/ 44 h 78"/>
                <a:gd name="T32" fmla="*/ 27 w 80"/>
                <a:gd name="T33"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78">
                  <a:moveTo>
                    <a:pt x="40" y="78"/>
                  </a:moveTo>
                  <a:cubicBezTo>
                    <a:pt x="44" y="78"/>
                    <a:pt x="48" y="77"/>
                    <a:pt x="52" y="76"/>
                  </a:cubicBezTo>
                  <a:cubicBezTo>
                    <a:pt x="62" y="73"/>
                    <a:pt x="70" y="66"/>
                    <a:pt x="74" y="56"/>
                  </a:cubicBezTo>
                  <a:cubicBezTo>
                    <a:pt x="79" y="47"/>
                    <a:pt x="80" y="37"/>
                    <a:pt x="76" y="27"/>
                  </a:cubicBezTo>
                  <a:cubicBezTo>
                    <a:pt x="71" y="11"/>
                    <a:pt x="56" y="0"/>
                    <a:pt x="40" y="0"/>
                  </a:cubicBezTo>
                  <a:cubicBezTo>
                    <a:pt x="35" y="0"/>
                    <a:pt x="31" y="1"/>
                    <a:pt x="27" y="2"/>
                  </a:cubicBezTo>
                  <a:cubicBezTo>
                    <a:pt x="17" y="6"/>
                    <a:pt x="9" y="13"/>
                    <a:pt x="5" y="22"/>
                  </a:cubicBezTo>
                  <a:cubicBezTo>
                    <a:pt x="0" y="31"/>
                    <a:pt x="0" y="42"/>
                    <a:pt x="3" y="52"/>
                  </a:cubicBezTo>
                  <a:cubicBezTo>
                    <a:pt x="8" y="67"/>
                    <a:pt x="23" y="78"/>
                    <a:pt x="40" y="78"/>
                  </a:cubicBezTo>
                  <a:close/>
                  <a:moveTo>
                    <a:pt x="27" y="33"/>
                  </a:moveTo>
                  <a:cubicBezTo>
                    <a:pt x="29" y="30"/>
                    <a:pt x="32" y="27"/>
                    <a:pt x="35" y="26"/>
                  </a:cubicBezTo>
                  <a:cubicBezTo>
                    <a:pt x="37" y="25"/>
                    <a:pt x="38" y="25"/>
                    <a:pt x="40" y="25"/>
                  </a:cubicBezTo>
                  <a:cubicBezTo>
                    <a:pt x="46" y="25"/>
                    <a:pt x="51" y="29"/>
                    <a:pt x="53" y="35"/>
                  </a:cubicBezTo>
                  <a:cubicBezTo>
                    <a:pt x="54" y="38"/>
                    <a:pt x="54" y="42"/>
                    <a:pt x="52" y="45"/>
                  </a:cubicBezTo>
                  <a:cubicBezTo>
                    <a:pt x="50" y="49"/>
                    <a:pt x="48" y="51"/>
                    <a:pt x="44" y="52"/>
                  </a:cubicBezTo>
                  <a:cubicBezTo>
                    <a:pt x="37" y="55"/>
                    <a:pt x="29" y="51"/>
                    <a:pt x="26" y="44"/>
                  </a:cubicBezTo>
                  <a:cubicBezTo>
                    <a:pt x="25" y="40"/>
                    <a:pt x="26" y="36"/>
                    <a:pt x="27" y="33"/>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8" name="Freeform 15"/>
            <p:cNvSpPr>
              <a:spLocks noEditPoints="1"/>
            </p:cNvSpPr>
            <p:nvPr/>
          </p:nvSpPr>
          <p:spPr bwMode="auto">
            <a:xfrm>
              <a:off x="5095866" y="1824780"/>
              <a:ext cx="238518" cy="232129"/>
            </a:xfrm>
            <a:custGeom>
              <a:avLst/>
              <a:gdLst>
                <a:gd name="T0" fmla="*/ 22 w 47"/>
                <a:gd name="T1" fmla="*/ 46 h 46"/>
                <a:gd name="T2" fmla="*/ 29 w 47"/>
                <a:gd name="T3" fmla="*/ 44 h 46"/>
                <a:gd name="T4" fmla="*/ 43 w 47"/>
                <a:gd name="T5" fmla="*/ 17 h 46"/>
                <a:gd name="T6" fmla="*/ 16 w 47"/>
                <a:gd name="T7" fmla="*/ 3 h 46"/>
                <a:gd name="T8" fmla="*/ 3 w 47"/>
                <a:gd name="T9" fmla="*/ 14 h 46"/>
                <a:gd name="T10" fmla="*/ 2 w 47"/>
                <a:gd name="T11" fmla="*/ 31 h 46"/>
                <a:gd name="T12" fmla="*/ 22 w 47"/>
                <a:gd name="T13" fmla="*/ 46 h 46"/>
                <a:gd name="T14" fmla="*/ 21 w 47"/>
                <a:gd name="T15" fmla="*/ 21 h 46"/>
                <a:gd name="T16" fmla="*/ 22 w 47"/>
                <a:gd name="T17" fmla="*/ 21 h 46"/>
                <a:gd name="T18" fmla="*/ 26 w 47"/>
                <a:gd name="T19" fmla="*/ 23 h 46"/>
                <a:gd name="T20" fmla="*/ 25 w 47"/>
                <a:gd name="T21" fmla="*/ 25 h 46"/>
                <a:gd name="T22" fmla="*/ 22 w 47"/>
                <a:gd name="T23" fmla="*/ 27 h 46"/>
                <a:gd name="T24" fmla="*/ 19 w 47"/>
                <a:gd name="T25" fmla="*/ 25 h 46"/>
                <a:gd name="T26" fmla="*/ 21 w 47"/>
                <a:gd name="T2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6">
                  <a:moveTo>
                    <a:pt x="22" y="46"/>
                  </a:moveTo>
                  <a:cubicBezTo>
                    <a:pt x="25" y="46"/>
                    <a:pt x="27" y="45"/>
                    <a:pt x="29" y="44"/>
                  </a:cubicBezTo>
                  <a:cubicBezTo>
                    <a:pt x="41" y="41"/>
                    <a:pt x="47" y="28"/>
                    <a:pt x="43" y="17"/>
                  </a:cubicBezTo>
                  <a:cubicBezTo>
                    <a:pt x="39" y="6"/>
                    <a:pt x="27" y="0"/>
                    <a:pt x="16" y="3"/>
                  </a:cubicBezTo>
                  <a:cubicBezTo>
                    <a:pt x="10" y="5"/>
                    <a:pt x="6" y="9"/>
                    <a:pt x="3" y="14"/>
                  </a:cubicBezTo>
                  <a:cubicBezTo>
                    <a:pt x="1" y="19"/>
                    <a:pt x="0" y="25"/>
                    <a:pt x="2" y="31"/>
                  </a:cubicBezTo>
                  <a:cubicBezTo>
                    <a:pt x="5" y="40"/>
                    <a:pt x="13" y="46"/>
                    <a:pt x="22" y="46"/>
                  </a:cubicBezTo>
                  <a:close/>
                  <a:moveTo>
                    <a:pt x="21" y="21"/>
                  </a:moveTo>
                  <a:cubicBezTo>
                    <a:pt x="22" y="21"/>
                    <a:pt x="22" y="21"/>
                    <a:pt x="22" y="21"/>
                  </a:cubicBezTo>
                  <a:cubicBezTo>
                    <a:pt x="24" y="21"/>
                    <a:pt x="25" y="22"/>
                    <a:pt x="26" y="23"/>
                  </a:cubicBezTo>
                  <a:cubicBezTo>
                    <a:pt x="26" y="24"/>
                    <a:pt x="26" y="25"/>
                    <a:pt x="25" y="25"/>
                  </a:cubicBezTo>
                  <a:cubicBezTo>
                    <a:pt x="25" y="26"/>
                    <a:pt x="24" y="27"/>
                    <a:pt x="22" y="27"/>
                  </a:cubicBezTo>
                  <a:cubicBezTo>
                    <a:pt x="21" y="27"/>
                    <a:pt x="20" y="26"/>
                    <a:pt x="19" y="25"/>
                  </a:cubicBezTo>
                  <a:cubicBezTo>
                    <a:pt x="19" y="23"/>
                    <a:pt x="20" y="21"/>
                    <a:pt x="21" y="21"/>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21" name="Group 31"/>
          <p:cNvGrpSpPr/>
          <p:nvPr/>
        </p:nvGrpSpPr>
        <p:grpSpPr>
          <a:xfrm flipH="1">
            <a:off x="1074779" y="3364370"/>
            <a:ext cx="2444312" cy="680720"/>
            <a:chOff x="12544870" y="5067281"/>
            <a:chExt cx="4888624" cy="1361440"/>
          </a:xfrm>
        </p:grpSpPr>
        <p:sp>
          <p:nvSpPr>
            <p:cNvPr id="23" name="TextBox 32"/>
            <p:cNvSpPr txBox="1"/>
            <p:nvPr/>
          </p:nvSpPr>
          <p:spPr>
            <a:xfrm>
              <a:off x="13964000" y="5159583"/>
              <a:ext cx="3469494" cy="1064260"/>
            </a:xfrm>
            <a:prstGeom prst="rect">
              <a:avLst/>
            </a:prstGeom>
            <a:noFill/>
          </p:spPr>
          <p:txBody>
            <a:bodyPr wrap="square" lIns="91422" tIns="45711" rIns="91422" bIns="45711" rtlCol="0">
              <a:spAutoFit/>
            </a:bodyPr>
            <a:lstStyle/>
            <a:p>
              <a:pPr algn="r">
                <a:lnSpc>
                  <a:spcPct val="120000"/>
                </a:lnSpc>
              </a:pPr>
              <a:r>
                <a:rPr lang="en-US" sz="1200">
                  <a:solidFill>
                    <a:schemeClr val="bg1"/>
                  </a:solidFill>
                  <a:cs typeface="+mn-ea"/>
                  <a:sym typeface="+mn-lt"/>
                </a:rPr>
                <a:t>EU enterprises </a:t>
              </a:r>
              <a:r>
                <a:rPr lang="en-GB" altLang="en-US" sz="1200">
                  <a:solidFill>
                    <a:schemeClr val="bg1"/>
                  </a:solidFill>
                  <a:cs typeface="+mn-ea"/>
                  <a:sym typeface="+mn-lt"/>
                </a:rPr>
                <a:t>using AI technology</a:t>
              </a:r>
              <a:endParaRPr lang="en-GB" altLang="en-US" sz="1200">
                <a:solidFill>
                  <a:schemeClr val="bg1"/>
                </a:solidFill>
                <a:cs typeface="+mn-ea"/>
                <a:sym typeface="+mn-lt"/>
              </a:endParaRPr>
            </a:p>
          </p:txBody>
        </p:sp>
        <p:sp>
          <p:nvSpPr>
            <p:cNvPr id="24" name="TextBox 33"/>
            <p:cNvSpPr txBox="1"/>
            <p:nvPr/>
          </p:nvSpPr>
          <p:spPr>
            <a:xfrm>
              <a:off x="12544870" y="5067281"/>
              <a:ext cx="1537970" cy="1361440"/>
            </a:xfrm>
            <a:prstGeom prst="rect">
              <a:avLst/>
            </a:prstGeom>
            <a:noFill/>
          </p:spPr>
          <p:txBody>
            <a:bodyPr wrap="none" lIns="91422" tIns="45711" rIns="91422" bIns="45711" rtlCol="0">
              <a:spAutoFit/>
            </a:bodyPr>
            <a:lstStyle/>
            <a:p>
              <a:pPr algn="r">
                <a:lnSpc>
                  <a:spcPct val="120000"/>
                </a:lnSpc>
              </a:pPr>
              <a:r>
                <a:rPr lang="en-GB" altLang="en-US" sz="3200" b="1" dirty="0">
                  <a:solidFill>
                    <a:schemeClr val="accent3"/>
                  </a:solidFill>
                  <a:cs typeface="+mn-ea"/>
                  <a:sym typeface="+mn-lt"/>
                </a:rPr>
                <a:t>8%</a:t>
              </a:r>
              <a:endParaRPr lang="en-GB" altLang="en-US" sz="3200" b="1" dirty="0">
                <a:solidFill>
                  <a:schemeClr val="accent3"/>
                </a:solidFill>
                <a:cs typeface="+mn-ea"/>
                <a:sym typeface="+mn-lt"/>
              </a:endParaRPr>
            </a:p>
          </p:txBody>
        </p:sp>
      </p:grpSp>
      <p:sp>
        <p:nvSpPr>
          <p:cNvPr id="22" name="TextBox 34"/>
          <p:cNvSpPr txBox="1"/>
          <p:nvPr/>
        </p:nvSpPr>
        <p:spPr>
          <a:xfrm flipH="1">
            <a:off x="179705" y="4044950"/>
            <a:ext cx="2570480" cy="311150"/>
          </a:xfrm>
          <a:prstGeom prst="rect">
            <a:avLst/>
          </a:prstGeom>
          <a:noFill/>
        </p:spPr>
        <p:txBody>
          <a:bodyPr wrap="square" lIns="91422" tIns="45711" rIns="91422" bIns="45711" rtlCol="0">
            <a:spAutoFit/>
          </a:bodyPr>
          <a:lstStyle/>
          <a:p>
            <a:pPr algn="r">
              <a:lnSpc>
                <a:spcPct val="120000"/>
              </a:lnSpc>
            </a:pPr>
            <a:r>
              <a:rPr lang="en-GB" altLang="en-US" sz="1200" dirty="0">
                <a:solidFill>
                  <a:schemeClr val="bg1"/>
                </a:solidFill>
                <a:cs typeface="+mn-ea"/>
                <a:sym typeface="+mn-lt"/>
              </a:rPr>
              <a:t>Eurostat, data for 2023</a:t>
            </a:r>
            <a:r>
              <a:rPr lang="en-US" sz="1200" dirty="0">
                <a:solidFill>
                  <a:schemeClr val="bg1"/>
                </a:solidFill>
                <a:cs typeface="+mn-ea"/>
                <a:sym typeface="+mn-lt"/>
              </a:rPr>
              <a:t> </a:t>
            </a:r>
            <a:endParaRPr lang="en-US" sz="1200" dirty="0">
              <a:solidFill>
                <a:schemeClr val="bg1"/>
              </a:solidFill>
              <a:cs typeface="+mn-ea"/>
              <a:sym typeface="+mn-lt"/>
            </a:endParaRPr>
          </a:p>
        </p:txBody>
      </p:sp>
      <p:grpSp>
        <p:nvGrpSpPr>
          <p:cNvPr id="27" name="Group 26"/>
          <p:cNvGrpSpPr/>
          <p:nvPr/>
        </p:nvGrpSpPr>
        <p:grpSpPr>
          <a:xfrm>
            <a:off x="8537345" y="3364370"/>
            <a:ext cx="2957383" cy="680720"/>
            <a:chOff x="12238818" y="5067281"/>
            <a:chExt cx="5914766" cy="1361440"/>
          </a:xfrm>
        </p:grpSpPr>
        <p:sp>
          <p:nvSpPr>
            <p:cNvPr id="29" name="TextBox 27"/>
            <p:cNvSpPr txBox="1"/>
            <p:nvPr/>
          </p:nvSpPr>
          <p:spPr>
            <a:xfrm>
              <a:off x="14684090" y="5212923"/>
              <a:ext cx="3469494" cy="1064260"/>
            </a:xfrm>
            <a:prstGeom prst="rect">
              <a:avLst/>
            </a:prstGeom>
            <a:noFill/>
          </p:spPr>
          <p:txBody>
            <a:bodyPr wrap="square" lIns="91422" tIns="45711" rIns="91422" bIns="45711" rtlCol="0">
              <a:spAutoFit/>
            </a:bodyPr>
            <a:lstStyle/>
            <a:p>
              <a:pPr>
                <a:lnSpc>
                  <a:spcPct val="120000"/>
                </a:lnSpc>
              </a:pPr>
              <a:r>
                <a:rPr lang="en-GB" altLang="en-US" sz="1200">
                  <a:solidFill>
                    <a:schemeClr val="bg1"/>
                  </a:solidFill>
                  <a:cs typeface="+mn-ea"/>
                  <a:sym typeface="+mn-lt"/>
                </a:rPr>
                <a:t>L</a:t>
              </a:r>
              <a:r>
                <a:rPr lang="en-US" sz="1200">
                  <a:solidFill>
                    <a:schemeClr val="bg1"/>
                  </a:solidFill>
                  <a:cs typeface="+mn-ea"/>
                  <a:sym typeface="+mn-lt"/>
                </a:rPr>
                <a:t>arge EU enterprises us</a:t>
              </a:r>
              <a:r>
                <a:rPr lang="en-GB" altLang="en-US" sz="1200">
                  <a:solidFill>
                    <a:schemeClr val="bg1"/>
                  </a:solidFill>
                  <a:cs typeface="+mn-ea"/>
                  <a:sym typeface="+mn-lt"/>
                </a:rPr>
                <a:t>ing</a:t>
              </a:r>
              <a:r>
                <a:rPr lang="en-US" sz="1200">
                  <a:solidFill>
                    <a:schemeClr val="bg1"/>
                  </a:solidFill>
                  <a:cs typeface="+mn-ea"/>
                  <a:sym typeface="+mn-lt"/>
                </a:rPr>
                <a:t> </a:t>
              </a:r>
              <a:r>
                <a:rPr lang="en-GB" altLang="en-US" sz="1200">
                  <a:solidFill>
                    <a:schemeClr val="bg1"/>
                  </a:solidFill>
                  <a:cs typeface="+mn-ea"/>
                  <a:sym typeface="+mn-lt"/>
                </a:rPr>
                <a:t>AI</a:t>
              </a:r>
              <a:r>
                <a:rPr lang="en-US" sz="1200">
                  <a:solidFill>
                    <a:schemeClr val="bg1"/>
                  </a:solidFill>
                  <a:cs typeface="+mn-ea"/>
                  <a:sym typeface="+mn-lt"/>
                </a:rPr>
                <a:t> technolog</a:t>
              </a:r>
              <a:r>
                <a:rPr lang="en-GB" altLang="en-US" sz="1200">
                  <a:solidFill>
                    <a:schemeClr val="bg1"/>
                  </a:solidFill>
                  <a:cs typeface="+mn-ea"/>
                  <a:sym typeface="+mn-lt"/>
                </a:rPr>
                <a:t>y</a:t>
              </a:r>
              <a:endParaRPr lang="en-GB" altLang="en-US" sz="1200">
                <a:solidFill>
                  <a:schemeClr val="bg1"/>
                </a:solidFill>
                <a:cs typeface="+mn-ea"/>
                <a:sym typeface="+mn-lt"/>
              </a:endParaRPr>
            </a:p>
          </p:txBody>
        </p:sp>
        <p:sp>
          <p:nvSpPr>
            <p:cNvPr id="30" name="TextBox 28"/>
            <p:cNvSpPr txBox="1"/>
            <p:nvPr/>
          </p:nvSpPr>
          <p:spPr>
            <a:xfrm>
              <a:off x="12238818" y="5067281"/>
              <a:ext cx="2668270" cy="1361440"/>
            </a:xfrm>
            <a:prstGeom prst="rect">
              <a:avLst/>
            </a:prstGeom>
            <a:noFill/>
          </p:spPr>
          <p:txBody>
            <a:bodyPr wrap="none" lIns="91422" tIns="45711" rIns="91422" bIns="45711" rtlCol="0">
              <a:spAutoFit/>
            </a:bodyPr>
            <a:lstStyle/>
            <a:p>
              <a:pPr>
                <a:lnSpc>
                  <a:spcPct val="120000"/>
                </a:lnSpc>
              </a:pPr>
              <a:r>
                <a:rPr lang="en-GB" altLang="en-US" sz="3200" b="1" dirty="0">
                  <a:solidFill>
                    <a:schemeClr val="accent4"/>
                  </a:solidFill>
                  <a:cs typeface="+mn-ea"/>
                  <a:sym typeface="+mn-lt"/>
                </a:rPr>
                <a:t>30,4%</a:t>
              </a:r>
              <a:endParaRPr lang="en-GB" altLang="en-US" sz="3200" b="1" dirty="0">
                <a:solidFill>
                  <a:schemeClr val="accent4"/>
                </a:solidFill>
                <a:cs typeface="+mn-ea"/>
                <a:sym typeface="+mn-lt"/>
              </a:endParaRPr>
            </a:p>
          </p:txBody>
        </p:sp>
      </p:grpSp>
      <p:sp>
        <p:nvSpPr>
          <p:cNvPr id="40" name="文本框 212"/>
          <p:cNvSpPr txBox="1">
            <a:spLocks noChangeArrowheads="1"/>
          </p:cNvSpPr>
          <p:nvPr/>
        </p:nvSpPr>
        <p:spPr bwMode="auto">
          <a:xfrm>
            <a:off x="898642" y="632764"/>
            <a:ext cx="7180146"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indent="0">
              <a:lnSpc>
                <a:spcPct val="120000"/>
              </a:lnSpc>
              <a:buNone/>
            </a:pPr>
            <a:r>
              <a:rPr lang="en-GB" altLang="en-US" sz="1400" b="1">
                <a:solidFill>
                  <a:schemeClr val="bg1"/>
                </a:solidFill>
                <a:cs typeface="+mn-ea"/>
                <a:sym typeface="+mn-lt"/>
              </a:rPr>
              <a:t>Data collection, Statistical analysis,  Conlcusions</a:t>
            </a:r>
            <a:r>
              <a:rPr lang="en-US" altLang="zh-CN" sz="1400" b="1">
                <a:solidFill>
                  <a:schemeClr val="bg1"/>
                </a:solidFill>
                <a:cs typeface="+mn-ea"/>
                <a:sym typeface="+mn-lt"/>
              </a:rPr>
              <a:t> </a:t>
            </a:r>
            <a:r>
              <a:rPr lang="en-US" altLang="zh-CN" sz="1400" b="1">
                <a:solidFill>
                  <a:schemeClr val="bg1"/>
                </a:solidFill>
                <a:latin typeface="Arial" panose="020B0604020202020204" pitchFamily="34" charset="0"/>
                <a:ea typeface="Arial" panose="020B0604020202020204" pitchFamily="34" charset="0"/>
                <a:cs typeface="+mn-ea"/>
                <a:sym typeface="+mn-lt"/>
              </a:rPr>
              <a:t> </a:t>
            </a:r>
            <a:endParaRPr lang="zh-CN" altLang="en-US" sz="1400" b="1">
              <a:solidFill>
                <a:schemeClr val="bg1"/>
              </a:solidFill>
              <a:latin typeface="Arial" panose="020B0604020202020204" pitchFamily="34" charset="0"/>
              <a:ea typeface="Arial" panose="020B0604020202020204" pitchFamily="34" charset="0"/>
              <a:cs typeface="+mn-ea"/>
              <a:sym typeface="+mn-lt"/>
            </a:endParaRPr>
          </a:p>
        </p:txBody>
      </p:sp>
      <p:sp>
        <p:nvSpPr>
          <p:cNvPr id="41" name="文本框 40"/>
          <p:cNvSpPr txBox="1"/>
          <p:nvPr/>
        </p:nvSpPr>
        <p:spPr>
          <a:xfrm>
            <a:off x="892175" y="200025"/>
            <a:ext cx="3314065" cy="534035"/>
          </a:xfrm>
          <a:prstGeom prst="rect">
            <a:avLst/>
          </a:prstGeom>
          <a:noFill/>
        </p:spPr>
        <p:txBody>
          <a:bodyPr wrap="square" rtlCol="0">
            <a:spAutoFit/>
          </a:bodyPr>
          <a:lstStyle/>
          <a:p>
            <a:pPr>
              <a:lnSpc>
                <a:spcPct val="120000"/>
              </a:lnSpc>
            </a:pPr>
            <a:r>
              <a:rPr lang="en-GB" altLang="zh-CN" b="1">
                <a:solidFill>
                  <a:schemeClr val="bg1"/>
                </a:solidFill>
                <a:cs typeface="+mn-ea"/>
                <a:sym typeface="+mn-lt"/>
              </a:rPr>
              <a:t>03 Findings</a:t>
            </a:r>
            <a:endParaRPr lang="en-GB" altLang="zh-CN" b="1" dirty="0">
              <a:solidFill>
                <a:schemeClr val="bg1"/>
              </a:solidFill>
              <a:cs typeface="+mn-ea"/>
              <a:sym typeface="+mn-lt"/>
            </a:endParaRPr>
          </a:p>
        </p:txBody>
      </p:sp>
      <p:grpSp>
        <p:nvGrpSpPr>
          <p:cNvPr id="35" name="组合 34"/>
          <p:cNvGrpSpPr/>
          <p:nvPr>
            <p:custDataLst>
              <p:tags r:id="rId1"/>
            </p:custDataLst>
          </p:nvPr>
        </p:nvGrpSpPr>
        <p:grpSpPr>
          <a:xfrm>
            <a:off x="319026" y="372249"/>
            <a:ext cx="407472" cy="407472"/>
            <a:chOff x="-1828799" y="-88608"/>
            <a:chExt cx="754743" cy="754743"/>
          </a:xfrm>
        </p:grpSpPr>
        <p:sp>
          <p:nvSpPr>
            <p:cNvPr id="36" name="椭圆 35"/>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椭圆 3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9" name="TextBox 34"/>
          <p:cNvSpPr txBox="1"/>
          <p:nvPr/>
        </p:nvSpPr>
        <p:spPr>
          <a:xfrm flipH="1">
            <a:off x="8924290" y="4044950"/>
            <a:ext cx="2570480" cy="311150"/>
          </a:xfrm>
          <a:prstGeom prst="rect">
            <a:avLst/>
          </a:prstGeom>
          <a:noFill/>
        </p:spPr>
        <p:txBody>
          <a:bodyPr wrap="square" lIns="91422" tIns="45711" rIns="91422" bIns="45711" rtlCol="0">
            <a:spAutoFit/>
          </a:bodyPr>
          <a:p>
            <a:pPr algn="r">
              <a:lnSpc>
                <a:spcPct val="120000"/>
              </a:lnSpc>
            </a:pPr>
            <a:r>
              <a:rPr lang="en-GB" altLang="en-US" sz="1200" dirty="0">
                <a:solidFill>
                  <a:schemeClr val="bg1"/>
                </a:solidFill>
                <a:cs typeface="+mn-ea"/>
                <a:sym typeface="+mn-lt"/>
              </a:rPr>
              <a:t>Eurostat, data for 2023</a:t>
            </a:r>
            <a:r>
              <a:rPr lang="en-US" sz="1200" dirty="0">
                <a:solidFill>
                  <a:schemeClr val="bg1"/>
                </a:solidFill>
                <a:cs typeface="+mn-ea"/>
                <a:sym typeface="+mn-lt"/>
              </a:rPr>
              <a:t> </a:t>
            </a:r>
            <a:endParaRPr lang="en-US" sz="1200"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25126" y="3159956"/>
            <a:ext cx="3087960" cy="2568330"/>
            <a:chOff x="4525126" y="2944964"/>
            <a:chExt cx="3087960" cy="2568330"/>
          </a:xfrm>
        </p:grpSpPr>
        <p:sp>
          <p:nvSpPr>
            <p:cNvPr id="3" name="Rectangle 5"/>
            <p:cNvSpPr>
              <a:spLocks noChangeArrowheads="1"/>
            </p:cNvSpPr>
            <p:nvPr/>
          </p:nvSpPr>
          <p:spPr bwMode="auto">
            <a:xfrm>
              <a:off x="5434477" y="2944964"/>
              <a:ext cx="1269258" cy="187407"/>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 name="Freeform 16"/>
            <p:cNvSpPr/>
            <p:nvPr/>
          </p:nvSpPr>
          <p:spPr bwMode="auto">
            <a:xfrm>
              <a:off x="4525126" y="5159776"/>
              <a:ext cx="3087960" cy="353518"/>
            </a:xfrm>
            <a:custGeom>
              <a:avLst/>
              <a:gdLst>
                <a:gd name="T0" fmla="*/ 1348 w 1450"/>
                <a:gd name="T1" fmla="*/ 64 h 166"/>
                <a:gd name="T2" fmla="*/ 1348 w 1450"/>
                <a:gd name="T3" fmla="*/ 0 h 166"/>
                <a:gd name="T4" fmla="*/ 102 w 1450"/>
                <a:gd name="T5" fmla="*/ 0 h 166"/>
                <a:gd name="T6" fmla="*/ 102 w 1450"/>
                <a:gd name="T7" fmla="*/ 64 h 166"/>
                <a:gd name="T8" fmla="*/ 0 w 1450"/>
                <a:gd name="T9" fmla="*/ 64 h 166"/>
                <a:gd name="T10" fmla="*/ 0 w 1450"/>
                <a:gd name="T11" fmla="*/ 166 h 166"/>
                <a:gd name="T12" fmla="*/ 1450 w 1450"/>
                <a:gd name="T13" fmla="*/ 166 h 166"/>
                <a:gd name="T14" fmla="*/ 1450 w 1450"/>
                <a:gd name="T15" fmla="*/ 64 h 166"/>
                <a:gd name="T16" fmla="*/ 1348 w 1450"/>
                <a:gd name="T17" fmla="*/ 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0" h="166">
                  <a:moveTo>
                    <a:pt x="1348" y="64"/>
                  </a:moveTo>
                  <a:lnTo>
                    <a:pt x="1348" y="0"/>
                  </a:lnTo>
                  <a:lnTo>
                    <a:pt x="102" y="0"/>
                  </a:lnTo>
                  <a:lnTo>
                    <a:pt x="102" y="64"/>
                  </a:lnTo>
                  <a:lnTo>
                    <a:pt x="0" y="64"/>
                  </a:lnTo>
                  <a:lnTo>
                    <a:pt x="0" y="166"/>
                  </a:lnTo>
                  <a:lnTo>
                    <a:pt x="1450" y="166"/>
                  </a:lnTo>
                  <a:lnTo>
                    <a:pt x="1450" y="64"/>
                  </a:lnTo>
                  <a:lnTo>
                    <a:pt x="1348" y="64"/>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 name="Rectangle 17"/>
            <p:cNvSpPr>
              <a:spLocks noChangeArrowheads="1"/>
            </p:cNvSpPr>
            <p:nvPr/>
          </p:nvSpPr>
          <p:spPr bwMode="auto">
            <a:xfrm>
              <a:off x="6015865" y="3051445"/>
              <a:ext cx="187407" cy="2248886"/>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 name="Rectangle 18"/>
            <p:cNvSpPr>
              <a:spLocks noChangeArrowheads="1"/>
            </p:cNvSpPr>
            <p:nvPr/>
          </p:nvSpPr>
          <p:spPr bwMode="auto">
            <a:xfrm>
              <a:off x="5934939" y="3128112"/>
              <a:ext cx="349259" cy="257685"/>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7" name="Group 6"/>
          <p:cNvGrpSpPr/>
          <p:nvPr/>
        </p:nvGrpSpPr>
        <p:grpSpPr>
          <a:xfrm>
            <a:off x="6567439" y="2039772"/>
            <a:ext cx="1005184" cy="2757867"/>
            <a:chOff x="6567439" y="1824780"/>
            <a:chExt cx="1005184" cy="2757867"/>
          </a:xfrm>
        </p:grpSpPr>
        <p:sp>
          <p:nvSpPr>
            <p:cNvPr id="8" name="Freeform 6"/>
            <p:cNvSpPr>
              <a:spLocks noEditPoints="1"/>
            </p:cNvSpPr>
            <p:nvPr/>
          </p:nvSpPr>
          <p:spPr bwMode="auto">
            <a:xfrm>
              <a:off x="6567439" y="2602094"/>
              <a:ext cx="1005184" cy="1980553"/>
            </a:xfrm>
            <a:custGeom>
              <a:avLst/>
              <a:gdLst>
                <a:gd name="T0" fmla="*/ 173 w 199"/>
                <a:gd name="T1" fmla="*/ 95 h 392"/>
                <a:gd name="T2" fmla="*/ 173 w 199"/>
                <a:gd name="T3" fmla="*/ 51 h 392"/>
                <a:gd name="T4" fmla="*/ 199 w 199"/>
                <a:gd name="T5" fmla="*/ 51 h 392"/>
                <a:gd name="T6" fmla="*/ 199 w 199"/>
                <a:gd name="T7" fmla="*/ 0 h 392"/>
                <a:gd name="T8" fmla="*/ 0 w 199"/>
                <a:gd name="T9" fmla="*/ 0 h 392"/>
                <a:gd name="T10" fmla="*/ 0 w 199"/>
                <a:gd name="T11" fmla="*/ 51 h 392"/>
                <a:gd name="T12" fmla="*/ 27 w 199"/>
                <a:gd name="T13" fmla="*/ 51 h 392"/>
                <a:gd name="T14" fmla="*/ 27 w 199"/>
                <a:gd name="T15" fmla="*/ 322 h 392"/>
                <a:gd name="T16" fmla="*/ 104 w 199"/>
                <a:gd name="T17" fmla="*/ 392 h 392"/>
                <a:gd name="T18" fmla="*/ 154 w 199"/>
                <a:gd name="T19" fmla="*/ 373 h 392"/>
                <a:gd name="T20" fmla="*/ 173 w 199"/>
                <a:gd name="T21" fmla="*/ 322 h 392"/>
                <a:gd name="T22" fmla="*/ 173 w 199"/>
                <a:gd name="T23" fmla="*/ 143 h 392"/>
                <a:gd name="T24" fmla="*/ 173 w 199"/>
                <a:gd name="T25" fmla="*/ 143 h 392"/>
                <a:gd name="T26" fmla="*/ 173 w 199"/>
                <a:gd name="T27" fmla="*/ 95 h 392"/>
                <a:gd name="T28" fmla="*/ 148 w 199"/>
                <a:gd name="T29" fmla="*/ 322 h 392"/>
                <a:gd name="T30" fmla="*/ 136 w 199"/>
                <a:gd name="T31" fmla="*/ 356 h 392"/>
                <a:gd name="T32" fmla="*/ 104 w 199"/>
                <a:gd name="T33" fmla="*/ 367 h 392"/>
                <a:gd name="T34" fmla="*/ 52 w 199"/>
                <a:gd name="T35" fmla="*/ 322 h 392"/>
                <a:gd name="T36" fmla="*/ 52 w 199"/>
                <a:gd name="T37" fmla="*/ 51 h 392"/>
                <a:gd name="T38" fmla="*/ 148 w 199"/>
                <a:gd name="T39" fmla="*/ 51 h 392"/>
                <a:gd name="T40" fmla="*/ 148 w 199"/>
                <a:gd name="T41" fmla="*/ 32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9" h="392">
                  <a:moveTo>
                    <a:pt x="173" y="95"/>
                  </a:moveTo>
                  <a:cubicBezTo>
                    <a:pt x="173" y="51"/>
                    <a:pt x="173" y="51"/>
                    <a:pt x="173" y="51"/>
                  </a:cubicBezTo>
                  <a:cubicBezTo>
                    <a:pt x="199" y="51"/>
                    <a:pt x="199" y="51"/>
                    <a:pt x="199" y="51"/>
                  </a:cubicBezTo>
                  <a:cubicBezTo>
                    <a:pt x="199" y="0"/>
                    <a:pt x="199" y="0"/>
                    <a:pt x="199" y="0"/>
                  </a:cubicBezTo>
                  <a:cubicBezTo>
                    <a:pt x="0" y="0"/>
                    <a:pt x="0" y="0"/>
                    <a:pt x="0" y="0"/>
                  </a:cubicBezTo>
                  <a:cubicBezTo>
                    <a:pt x="0" y="51"/>
                    <a:pt x="0" y="51"/>
                    <a:pt x="0" y="51"/>
                  </a:cubicBezTo>
                  <a:cubicBezTo>
                    <a:pt x="27" y="51"/>
                    <a:pt x="27" y="51"/>
                    <a:pt x="27" y="51"/>
                  </a:cubicBezTo>
                  <a:cubicBezTo>
                    <a:pt x="27" y="322"/>
                    <a:pt x="27" y="322"/>
                    <a:pt x="27" y="322"/>
                  </a:cubicBezTo>
                  <a:cubicBezTo>
                    <a:pt x="27" y="340"/>
                    <a:pt x="41" y="392"/>
                    <a:pt x="104" y="392"/>
                  </a:cubicBezTo>
                  <a:cubicBezTo>
                    <a:pt x="125" y="392"/>
                    <a:pt x="142" y="386"/>
                    <a:pt x="154" y="373"/>
                  </a:cubicBezTo>
                  <a:cubicBezTo>
                    <a:pt x="166" y="361"/>
                    <a:pt x="173" y="343"/>
                    <a:pt x="173" y="322"/>
                  </a:cubicBezTo>
                  <a:cubicBezTo>
                    <a:pt x="173" y="143"/>
                    <a:pt x="173" y="143"/>
                    <a:pt x="173" y="143"/>
                  </a:cubicBezTo>
                  <a:cubicBezTo>
                    <a:pt x="173" y="143"/>
                    <a:pt x="173" y="143"/>
                    <a:pt x="173" y="143"/>
                  </a:cubicBezTo>
                  <a:cubicBezTo>
                    <a:pt x="173" y="95"/>
                    <a:pt x="173" y="95"/>
                    <a:pt x="173" y="95"/>
                  </a:cubicBezTo>
                  <a:close/>
                  <a:moveTo>
                    <a:pt x="148" y="322"/>
                  </a:moveTo>
                  <a:cubicBezTo>
                    <a:pt x="148" y="336"/>
                    <a:pt x="144" y="348"/>
                    <a:pt x="136" y="356"/>
                  </a:cubicBezTo>
                  <a:cubicBezTo>
                    <a:pt x="129" y="363"/>
                    <a:pt x="118" y="367"/>
                    <a:pt x="104" y="367"/>
                  </a:cubicBezTo>
                  <a:cubicBezTo>
                    <a:pt x="53" y="367"/>
                    <a:pt x="52" y="322"/>
                    <a:pt x="52" y="322"/>
                  </a:cubicBezTo>
                  <a:cubicBezTo>
                    <a:pt x="52" y="51"/>
                    <a:pt x="52" y="51"/>
                    <a:pt x="52" y="51"/>
                  </a:cubicBezTo>
                  <a:cubicBezTo>
                    <a:pt x="148" y="51"/>
                    <a:pt x="148" y="51"/>
                    <a:pt x="148" y="51"/>
                  </a:cubicBezTo>
                  <a:lnTo>
                    <a:pt x="148" y="322"/>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 name="Freeform 40"/>
            <p:cNvSpPr/>
            <p:nvPr/>
          </p:nvSpPr>
          <p:spPr bwMode="auto">
            <a:xfrm>
              <a:off x="6931605" y="3315518"/>
              <a:ext cx="276852" cy="1049907"/>
            </a:xfrm>
            <a:custGeom>
              <a:avLst/>
              <a:gdLst>
                <a:gd name="connsiteX0" fmla="*/ 0 w 276852"/>
                <a:gd name="connsiteY0" fmla="*/ 0 h 1049907"/>
                <a:gd name="connsiteX1" fmla="*/ 276852 w 276852"/>
                <a:gd name="connsiteY1" fmla="*/ 0 h 1049907"/>
                <a:gd name="connsiteX2" fmla="*/ 276852 w 276852"/>
                <a:gd name="connsiteY2" fmla="*/ 554493 h 1049907"/>
                <a:gd name="connsiteX3" fmla="*/ 276091 w 276852"/>
                <a:gd name="connsiteY3" fmla="*/ 554493 h 1049907"/>
                <a:gd name="connsiteX4" fmla="*/ 276091 w 276852"/>
                <a:gd name="connsiteY4" fmla="*/ 562282 h 1049907"/>
                <a:gd name="connsiteX5" fmla="*/ 276091 w 276852"/>
                <a:gd name="connsiteY5" fmla="*/ 918696 h 1049907"/>
                <a:gd name="connsiteX6" fmla="*/ 150595 w 276852"/>
                <a:gd name="connsiteY6" fmla="*/ 1049907 h 1049907"/>
                <a:gd name="connsiteX7" fmla="*/ 0 w 276852"/>
                <a:gd name="connsiteY7" fmla="*/ 918696 h 1049907"/>
                <a:gd name="connsiteX8" fmla="*/ 0 w 276852"/>
                <a:gd name="connsiteY8" fmla="*/ 560390 h 1049907"/>
                <a:gd name="connsiteX9" fmla="*/ 0 w 276852"/>
                <a:gd name="connsiteY9" fmla="*/ 554493 h 1049907"/>
                <a:gd name="connsiteX10" fmla="*/ 0 w 276852"/>
                <a:gd name="connsiteY10" fmla="*/ 433851 h 1049907"/>
                <a:gd name="connsiteX11" fmla="*/ 0 w 276852"/>
                <a:gd name="connsiteY11" fmla="*/ 217223 h 104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852" h="1049907">
                  <a:moveTo>
                    <a:pt x="0" y="0"/>
                  </a:moveTo>
                  <a:lnTo>
                    <a:pt x="276852" y="0"/>
                  </a:lnTo>
                  <a:lnTo>
                    <a:pt x="276852" y="554493"/>
                  </a:lnTo>
                  <a:lnTo>
                    <a:pt x="276091" y="554493"/>
                  </a:lnTo>
                  <a:lnTo>
                    <a:pt x="276091" y="562282"/>
                  </a:lnTo>
                  <a:cubicBezTo>
                    <a:pt x="276091" y="735758"/>
                    <a:pt x="276091" y="911126"/>
                    <a:pt x="276091" y="918696"/>
                  </a:cubicBezTo>
                  <a:cubicBezTo>
                    <a:pt x="276091" y="933836"/>
                    <a:pt x="281111" y="1049907"/>
                    <a:pt x="150595" y="1049907"/>
                  </a:cubicBezTo>
                  <a:cubicBezTo>
                    <a:pt x="20080" y="1049907"/>
                    <a:pt x="0" y="943929"/>
                    <a:pt x="0" y="918696"/>
                  </a:cubicBezTo>
                  <a:cubicBezTo>
                    <a:pt x="0" y="908603"/>
                    <a:pt x="0" y="733235"/>
                    <a:pt x="0" y="560390"/>
                  </a:cubicBezTo>
                  <a:lnTo>
                    <a:pt x="0" y="554493"/>
                  </a:lnTo>
                  <a:lnTo>
                    <a:pt x="0" y="433851"/>
                  </a:lnTo>
                  <a:cubicBezTo>
                    <a:pt x="0" y="313029"/>
                    <a:pt x="0" y="217223"/>
                    <a:pt x="0" y="217223"/>
                  </a:cubicBezTo>
                  <a:close/>
                </a:path>
              </a:pathLst>
            </a:custGeom>
            <a:solidFill>
              <a:schemeClr val="accent4"/>
            </a:solidFill>
            <a:ln>
              <a:noFill/>
            </a:ln>
          </p:spPr>
          <p:txBody>
            <a:bodyPr vert="horz" wrap="square" lIns="91440" tIns="45720" rIns="91440" bIns="45720" numCol="1" anchor="t" anchorCtr="0" compatLnSpc="1">
              <a:noAutofit/>
            </a:bodyPr>
            <a:lstStyle/>
            <a:p>
              <a:pPr>
                <a:lnSpc>
                  <a:spcPct val="120000"/>
                </a:lnSpc>
              </a:pPr>
              <a:endParaRPr lang="en-US">
                <a:cs typeface="+mn-ea"/>
                <a:sym typeface="+mn-lt"/>
              </a:endParaRPr>
            </a:p>
          </p:txBody>
        </p:sp>
        <p:sp>
          <p:nvSpPr>
            <p:cNvPr id="10" name="Freeform 8"/>
            <p:cNvSpPr>
              <a:spLocks noEditPoints="1"/>
            </p:cNvSpPr>
            <p:nvPr/>
          </p:nvSpPr>
          <p:spPr bwMode="auto">
            <a:xfrm>
              <a:off x="7148827" y="2252835"/>
              <a:ext cx="313055" cy="313055"/>
            </a:xfrm>
            <a:custGeom>
              <a:avLst/>
              <a:gdLst>
                <a:gd name="T0" fmla="*/ 0 w 62"/>
                <a:gd name="T1" fmla="*/ 31 h 62"/>
                <a:gd name="T2" fmla="*/ 31 w 62"/>
                <a:gd name="T3" fmla="*/ 62 h 62"/>
                <a:gd name="T4" fmla="*/ 62 w 62"/>
                <a:gd name="T5" fmla="*/ 31 h 62"/>
                <a:gd name="T6" fmla="*/ 31 w 62"/>
                <a:gd name="T7" fmla="*/ 0 h 62"/>
                <a:gd name="T8" fmla="*/ 0 w 62"/>
                <a:gd name="T9" fmla="*/ 31 h 62"/>
                <a:gd name="T10" fmla="*/ 31 w 62"/>
                <a:gd name="T11" fmla="*/ 25 h 62"/>
                <a:gd name="T12" fmla="*/ 37 w 62"/>
                <a:gd name="T13" fmla="*/ 31 h 62"/>
                <a:gd name="T14" fmla="*/ 31 w 62"/>
                <a:gd name="T15" fmla="*/ 37 h 62"/>
                <a:gd name="T16" fmla="*/ 25 w 62"/>
                <a:gd name="T17" fmla="*/ 31 h 62"/>
                <a:gd name="T18" fmla="*/ 31 w 62"/>
                <a:gd name="T1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0" y="31"/>
                  </a:moveTo>
                  <a:cubicBezTo>
                    <a:pt x="0" y="48"/>
                    <a:pt x="14" y="62"/>
                    <a:pt x="31" y="62"/>
                  </a:cubicBezTo>
                  <a:cubicBezTo>
                    <a:pt x="48" y="62"/>
                    <a:pt x="62" y="48"/>
                    <a:pt x="62" y="31"/>
                  </a:cubicBezTo>
                  <a:cubicBezTo>
                    <a:pt x="62" y="14"/>
                    <a:pt x="48" y="0"/>
                    <a:pt x="31" y="0"/>
                  </a:cubicBezTo>
                  <a:cubicBezTo>
                    <a:pt x="14" y="0"/>
                    <a:pt x="0" y="14"/>
                    <a:pt x="0" y="31"/>
                  </a:cubicBezTo>
                  <a:close/>
                  <a:moveTo>
                    <a:pt x="31" y="25"/>
                  </a:moveTo>
                  <a:cubicBezTo>
                    <a:pt x="35" y="25"/>
                    <a:pt x="37" y="27"/>
                    <a:pt x="37" y="31"/>
                  </a:cubicBezTo>
                  <a:cubicBezTo>
                    <a:pt x="37" y="34"/>
                    <a:pt x="35" y="37"/>
                    <a:pt x="31" y="37"/>
                  </a:cubicBezTo>
                  <a:cubicBezTo>
                    <a:pt x="28" y="37"/>
                    <a:pt x="25" y="34"/>
                    <a:pt x="25" y="31"/>
                  </a:cubicBezTo>
                  <a:cubicBezTo>
                    <a:pt x="25" y="27"/>
                    <a:pt x="28" y="25"/>
                    <a:pt x="31" y="25"/>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 name="Freeform 9"/>
            <p:cNvSpPr>
              <a:spLocks noEditPoints="1"/>
            </p:cNvSpPr>
            <p:nvPr/>
          </p:nvSpPr>
          <p:spPr bwMode="auto">
            <a:xfrm>
              <a:off x="6693087" y="2137835"/>
              <a:ext cx="408888" cy="393981"/>
            </a:xfrm>
            <a:custGeom>
              <a:avLst/>
              <a:gdLst>
                <a:gd name="T0" fmla="*/ 41 w 81"/>
                <a:gd name="T1" fmla="*/ 78 h 78"/>
                <a:gd name="T2" fmla="*/ 53 w 81"/>
                <a:gd name="T3" fmla="*/ 76 h 78"/>
                <a:gd name="T4" fmla="*/ 75 w 81"/>
                <a:gd name="T5" fmla="*/ 56 h 78"/>
                <a:gd name="T6" fmla="*/ 77 w 81"/>
                <a:gd name="T7" fmla="*/ 27 h 78"/>
                <a:gd name="T8" fmla="*/ 41 w 81"/>
                <a:gd name="T9" fmla="*/ 0 h 78"/>
                <a:gd name="T10" fmla="*/ 28 w 81"/>
                <a:gd name="T11" fmla="*/ 2 h 78"/>
                <a:gd name="T12" fmla="*/ 6 w 81"/>
                <a:gd name="T13" fmla="*/ 22 h 78"/>
                <a:gd name="T14" fmla="*/ 4 w 81"/>
                <a:gd name="T15" fmla="*/ 52 h 78"/>
                <a:gd name="T16" fmla="*/ 41 w 81"/>
                <a:gd name="T17" fmla="*/ 78 h 78"/>
                <a:gd name="T18" fmla="*/ 28 w 81"/>
                <a:gd name="T19" fmla="*/ 33 h 78"/>
                <a:gd name="T20" fmla="*/ 36 w 81"/>
                <a:gd name="T21" fmla="*/ 26 h 78"/>
                <a:gd name="T22" fmla="*/ 41 w 81"/>
                <a:gd name="T23" fmla="*/ 25 h 78"/>
                <a:gd name="T24" fmla="*/ 54 w 81"/>
                <a:gd name="T25" fmla="*/ 35 h 78"/>
                <a:gd name="T26" fmla="*/ 53 w 81"/>
                <a:gd name="T27" fmla="*/ 45 h 78"/>
                <a:gd name="T28" fmla="*/ 45 w 81"/>
                <a:gd name="T29" fmla="*/ 52 h 78"/>
                <a:gd name="T30" fmla="*/ 27 w 81"/>
                <a:gd name="T31" fmla="*/ 44 h 78"/>
                <a:gd name="T32" fmla="*/ 28 w 81"/>
                <a:gd name="T33"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8">
                  <a:moveTo>
                    <a:pt x="41" y="78"/>
                  </a:moveTo>
                  <a:cubicBezTo>
                    <a:pt x="45" y="78"/>
                    <a:pt x="49" y="77"/>
                    <a:pt x="53" y="76"/>
                  </a:cubicBezTo>
                  <a:cubicBezTo>
                    <a:pt x="63" y="73"/>
                    <a:pt x="71" y="66"/>
                    <a:pt x="75" y="56"/>
                  </a:cubicBezTo>
                  <a:cubicBezTo>
                    <a:pt x="80" y="47"/>
                    <a:pt x="81" y="37"/>
                    <a:pt x="77" y="27"/>
                  </a:cubicBezTo>
                  <a:cubicBezTo>
                    <a:pt x="72" y="11"/>
                    <a:pt x="57" y="0"/>
                    <a:pt x="41" y="0"/>
                  </a:cubicBezTo>
                  <a:cubicBezTo>
                    <a:pt x="36" y="0"/>
                    <a:pt x="32" y="1"/>
                    <a:pt x="28" y="2"/>
                  </a:cubicBezTo>
                  <a:cubicBezTo>
                    <a:pt x="18" y="6"/>
                    <a:pt x="10" y="13"/>
                    <a:pt x="6" y="22"/>
                  </a:cubicBezTo>
                  <a:cubicBezTo>
                    <a:pt x="1" y="31"/>
                    <a:pt x="0" y="42"/>
                    <a:pt x="4" y="52"/>
                  </a:cubicBezTo>
                  <a:cubicBezTo>
                    <a:pt x="9" y="67"/>
                    <a:pt x="24" y="78"/>
                    <a:pt x="41" y="78"/>
                  </a:cubicBezTo>
                  <a:close/>
                  <a:moveTo>
                    <a:pt x="28" y="33"/>
                  </a:moveTo>
                  <a:cubicBezTo>
                    <a:pt x="30" y="30"/>
                    <a:pt x="33" y="27"/>
                    <a:pt x="36" y="26"/>
                  </a:cubicBezTo>
                  <a:cubicBezTo>
                    <a:pt x="38" y="25"/>
                    <a:pt x="39" y="25"/>
                    <a:pt x="41" y="25"/>
                  </a:cubicBezTo>
                  <a:cubicBezTo>
                    <a:pt x="47" y="25"/>
                    <a:pt x="52" y="29"/>
                    <a:pt x="54" y="35"/>
                  </a:cubicBezTo>
                  <a:cubicBezTo>
                    <a:pt x="55" y="38"/>
                    <a:pt x="55" y="42"/>
                    <a:pt x="53" y="45"/>
                  </a:cubicBezTo>
                  <a:cubicBezTo>
                    <a:pt x="51" y="49"/>
                    <a:pt x="49" y="51"/>
                    <a:pt x="45" y="52"/>
                  </a:cubicBezTo>
                  <a:cubicBezTo>
                    <a:pt x="38" y="55"/>
                    <a:pt x="30" y="51"/>
                    <a:pt x="27" y="44"/>
                  </a:cubicBezTo>
                  <a:cubicBezTo>
                    <a:pt x="26" y="40"/>
                    <a:pt x="26" y="36"/>
                    <a:pt x="28" y="33"/>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2" name="Freeform 10"/>
            <p:cNvSpPr>
              <a:spLocks noEditPoints="1"/>
            </p:cNvSpPr>
            <p:nvPr/>
          </p:nvSpPr>
          <p:spPr bwMode="auto">
            <a:xfrm>
              <a:off x="7067901" y="1824780"/>
              <a:ext cx="236389" cy="232129"/>
            </a:xfrm>
            <a:custGeom>
              <a:avLst/>
              <a:gdLst>
                <a:gd name="T0" fmla="*/ 22 w 47"/>
                <a:gd name="T1" fmla="*/ 46 h 46"/>
                <a:gd name="T2" fmla="*/ 29 w 47"/>
                <a:gd name="T3" fmla="*/ 44 h 46"/>
                <a:gd name="T4" fmla="*/ 43 w 47"/>
                <a:gd name="T5" fmla="*/ 17 h 46"/>
                <a:gd name="T6" fmla="*/ 15 w 47"/>
                <a:gd name="T7" fmla="*/ 3 h 46"/>
                <a:gd name="T8" fmla="*/ 3 w 47"/>
                <a:gd name="T9" fmla="*/ 14 h 46"/>
                <a:gd name="T10" fmla="*/ 2 w 47"/>
                <a:gd name="T11" fmla="*/ 31 h 46"/>
                <a:gd name="T12" fmla="*/ 22 w 47"/>
                <a:gd name="T13" fmla="*/ 46 h 46"/>
                <a:gd name="T14" fmla="*/ 21 w 47"/>
                <a:gd name="T15" fmla="*/ 21 h 46"/>
                <a:gd name="T16" fmla="*/ 22 w 47"/>
                <a:gd name="T17" fmla="*/ 21 h 46"/>
                <a:gd name="T18" fmla="*/ 25 w 47"/>
                <a:gd name="T19" fmla="*/ 23 h 46"/>
                <a:gd name="T20" fmla="*/ 25 w 47"/>
                <a:gd name="T21" fmla="*/ 25 h 46"/>
                <a:gd name="T22" fmla="*/ 22 w 47"/>
                <a:gd name="T23" fmla="*/ 27 h 46"/>
                <a:gd name="T24" fmla="*/ 19 w 47"/>
                <a:gd name="T25" fmla="*/ 25 h 46"/>
                <a:gd name="T26" fmla="*/ 21 w 47"/>
                <a:gd name="T2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6">
                  <a:moveTo>
                    <a:pt x="22" y="46"/>
                  </a:moveTo>
                  <a:cubicBezTo>
                    <a:pt x="25" y="46"/>
                    <a:pt x="27" y="45"/>
                    <a:pt x="29" y="44"/>
                  </a:cubicBezTo>
                  <a:cubicBezTo>
                    <a:pt x="41" y="41"/>
                    <a:pt x="47" y="28"/>
                    <a:pt x="43" y="17"/>
                  </a:cubicBezTo>
                  <a:cubicBezTo>
                    <a:pt x="39" y="6"/>
                    <a:pt x="26" y="0"/>
                    <a:pt x="15" y="3"/>
                  </a:cubicBezTo>
                  <a:cubicBezTo>
                    <a:pt x="10" y="5"/>
                    <a:pt x="6" y="9"/>
                    <a:pt x="3" y="14"/>
                  </a:cubicBezTo>
                  <a:cubicBezTo>
                    <a:pt x="0" y="19"/>
                    <a:pt x="0" y="25"/>
                    <a:pt x="2" y="31"/>
                  </a:cubicBezTo>
                  <a:cubicBezTo>
                    <a:pt x="5" y="40"/>
                    <a:pt x="13" y="46"/>
                    <a:pt x="22" y="46"/>
                  </a:cubicBezTo>
                  <a:close/>
                  <a:moveTo>
                    <a:pt x="21" y="21"/>
                  </a:moveTo>
                  <a:cubicBezTo>
                    <a:pt x="22" y="21"/>
                    <a:pt x="22" y="21"/>
                    <a:pt x="22" y="21"/>
                  </a:cubicBezTo>
                  <a:cubicBezTo>
                    <a:pt x="24" y="21"/>
                    <a:pt x="25" y="22"/>
                    <a:pt x="25" y="23"/>
                  </a:cubicBezTo>
                  <a:cubicBezTo>
                    <a:pt x="26" y="24"/>
                    <a:pt x="26" y="25"/>
                    <a:pt x="25" y="25"/>
                  </a:cubicBezTo>
                  <a:cubicBezTo>
                    <a:pt x="25" y="26"/>
                    <a:pt x="24" y="27"/>
                    <a:pt x="22" y="27"/>
                  </a:cubicBezTo>
                  <a:cubicBezTo>
                    <a:pt x="21" y="27"/>
                    <a:pt x="20" y="26"/>
                    <a:pt x="19" y="25"/>
                  </a:cubicBezTo>
                  <a:cubicBezTo>
                    <a:pt x="19" y="23"/>
                    <a:pt x="20" y="21"/>
                    <a:pt x="21" y="21"/>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13" name="Group 3"/>
          <p:cNvGrpSpPr/>
          <p:nvPr/>
        </p:nvGrpSpPr>
        <p:grpSpPr>
          <a:xfrm>
            <a:off x="4595404" y="2039772"/>
            <a:ext cx="1007314" cy="2757867"/>
            <a:chOff x="4595404" y="1824780"/>
            <a:chExt cx="1007314" cy="2757867"/>
          </a:xfrm>
        </p:grpSpPr>
        <p:sp>
          <p:nvSpPr>
            <p:cNvPr id="14" name="Freeform 11"/>
            <p:cNvSpPr>
              <a:spLocks noEditPoints="1"/>
            </p:cNvSpPr>
            <p:nvPr/>
          </p:nvSpPr>
          <p:spPr bwMode="auto">
            <a:xfrm>
              <a:off x="4595404" y="2602094"/>
              <a:ext cx="1007314" cy="1980553"/>
            </a:xfrm>
            <a:custGeom>
              <a:avLst/>
              <a:gdLst>
                <a:gd name="T0" fmla="*/ 173 w 199"/>
                <a:gd name="T1" fmla="*/ 95 h 392"/>
                <a:gd name="T2" fmla="*/ 173 w 199"/>
                <a:gd name="T3" fmla="*/ 51 h 392"/>
                <a:gd name="T4" fmla="*/ 199 w 199"/>
                <a:gd name="T5" fmla="*/ 51 h 392"/>
                <a:gd name="T6" fmla="*/ 199 w 199"/>
                <a:gd name="T7" fmla="*/ 0 h 392"/>
                <a:gd name="T8" fmla="*/ 0 w 199"/>
                <a:gd name="T9" fmla="*/ 0 h 392"/>
                <a:gd name="T10" fmla="*/ 0 w 199"/>
                <a:gd name="T11" fmla="*/ 51 h 392"/>
                <a:gd name="T12" fmla="*/ 27 w 199"/>
                <a:gd name="T13" fmla="*/ 51 h 392"/>
                <a:gd name="T14" fmla="*/ 27 w 199"/>
                <a:gd name="T15" fmla="*/ 322 h 392"/>
                <a:gd name="T16" fmla="*/ 104 w 199"/>
                <a:gd name="T17" fmla="*/ 392 h 392"/>
                <a:gd name="T18" fmla="*/ 154 w 199"/>
                <a:gd name="T19" fmla="*/ 373 h 392"/>
                <a:gd name="T20" fmla="*/ 173 w 199"/>
                <a:gd name="T21" fmla="*/ 322 h 392"/>
                <a:gd name="T22" fmla="*/ 173 w 199"/>
                <a:gd name="T23" fmla="*/ 143 h 392"/>
                <a:gd name="T24" fmla="*/ 173 w 199"/>
                <a:gd name="T25" fmla="*/ 143 h 392"/>
                <a:gd name="T26" fmla="*/ 173 w 199"/>
                <a:gd name="T27" fmla="*/ 95 h 392"/>
                <a:gd name="T28" fmla="*/ 148 w 199"/>
                <a:gd name="T29" fmla="*/ 322 h 392"/>
                <a:gd name="T30" fmla="*/ 136 w 199"/>
                <a:gd name="T31" fmla="*/ 356 h 392"/>
                <a:gd name="T32" fmla="*/ 104 w 199"/>
                <a:gd name="T33" fmla="*/ 367 h 392"/>
                <a:gd name="T34" fmla="*/ 52 w 199"/>
                <a:gd name="T35" fmla="*/ 322 h 392"/>
                <a:gd name="T36" fmla="*/ 52 w 199"/>
                <a:gd name="T37" fmla="*/ 51 h 392"/>
                <a:gd name="T38" fmla="*/ 148 w 199"/>
                <a:gd name="T39" fmla="*/ 51 h 392"/>
                <a:gd name="T40" fmla="*/ 148 w 199"/>
                <a:gd name="T41" fmla="*/ 32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9" h="392">
                  <a:moveTo>
                    <a:pt x="173" y="95"/>
                  </a:moveTo>
                  <a:cubicBezTo>
                    <a:pt x="173" y="51"/>
                    <a:pt x="173" y="51"/>
                    <a:pt x="173" y="51"/>
                  </a:cubicBezTo>
                  <a:cubicBezTo>
                    <a:pt x="199" y="51"/>
                    <a:pt x="199" y="51"/>
                    <a:pt x="199" y="51"/>
                  </a:cubicBezTo>
                  <a:cubicBezTo>
                    <a:pt x="199" y="0"/>
                    <a:pt x="199" y="0"/>
                    <a:pt x="199" y="0"/>
                  </a:cubicBezTo>
                  <a:cubicBezTo>
                    <a:pt x="0" y="0"/>
                    <a:pt x="0" y="0"/>
                    <a:pt x="0" y="0"/>
                  </a:cubicBezTo>
                  <a:cubicBezTo>
                    <a:pt x="0" y="51"/>
                    <a:pt x="0" y="51"/>
                    <a:pt x="0" y="51"/>
                  </a:cubicBezTo>
                  <a:cubicBezTo>
                    <a:pt x="27" y="51"/>
                    <a:pt x="27" y="51"/>
                    <a:pt x="27" y="51"/>
                  </a:cubicBezTo>
                  <a:cubicBezTo>
                    <a:pt x="27" y="322"/>
                    <a:pt x="27" y="322"/>
                    <a:pt x="27" y="322"/>
                  </a:cubicBezTo>
                  <a:cubicBezTo>
                    <a:pt x="27" y="340"/>
                    <a:pt x="41" y="392"/>
                    <a:pt x="104" y="392"/>
                  </a:cubicBezTo>
                  <a:cubicBezTo>
                    <a:pt x="125" y="392"/>
                    <a:pt x="142" y="386"/>
                    <a:pt x="154" y="373"/>
                  </a:cubicBezTo>
                  <a:cubicBezTo>
                    <a:pt x="166" y="361"/>
                    <a:pt x="173" y="343"/>
                    <a:pt x="173" y="322"/>
                  </a:cubicBezTo>
                  <a:cubicBezTo>
                    <a:pt x="173" y="143"/>
                    <a:pt x="173" y="143"/>
                    <a:pt x="173" y="143"/>
                  </a:cubicBezTo>
                  <a:cubicBezTo>
                    <a:pt x="173" y="143"/>
                    <a:pt x="173" y="143"/>
                    <a:pt x="173" y="143"/>
                  </a:cubicBezTo>
                  <a:cubicBezTo>
                    <a:pt x="173" y="95"/>
                    <a:pt x="173" y="95"/>
                    <a:pt x="173" y="95"/>
                  </a:cubicBezTo>
                  <a:close/>
                  <a:moveTo>
                    <a:pt x="148" y="322"/>
                  </a:moveTo>
                  <a:cubicBezTo>
                    <a:pt x="148" y="336"/>
                    <a:pt x="144" y="348"/>
                    <a:pt x="136" y="356"/>
                  </a:cubicBezTo>
                  <a:cubicBezTo>
                    <a:pt x="129" y="363"/>
                    <a:pt x="118" y="367"/>
                    <a:pt x="104" y="367"/>
                  </a:cubicBezTo>
                  <a:cubicBezTo>
                    <a:pt x="53" y="367"/>
                    <a:pt x="52" y="322"/>
                    <a:pt x="52" y="322"/>
                  </a:cubicBezTo>
                  <a:cubicBezTo>
                    <a:pt x="52" y="51"/>
                    <a:pt x="52" y="51"/>
                    <a:pt x="52" y="51"/>
                  </a:cubicBezTo>
                  <a:cubicBezTo>
                    <a:pt x="148" y="51"/>
                    <a:pt x="148" y="51"/>
                    <a:pt x="148" y="51"/>
                  </a:cubicBezTo>
                  <a:lnTo>
                    <a:pt x="148" y="322"/>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 name="Freeform 42"/>
            <p:cNvSpPr/>
            <p:nvPr/>
          </p:nvSpPr>
          <p:spPr bwMode="auto">
            <a:xfrm>
              <a:off x="4959569" y="3459762"/>
              <a:ext cx="278208" cy="905663"/>
            </a:xfrm>
            <a:custGeom>
              <a:avLst/>
              <a:gdLst>
                <a:gd name="connsiteX0" fmla="*/ 0 w 278208"/>
                <a:gd name="connsiteY0" fmla="*/ 0 h 905663"/>
                <a:gd name="connsiteX1" fmla="*/ 278207 w 278208"/>
                <a:gd name="connsiteY1" fmla="*/ 0 h 905663"/>
                <a:gd name="connsiteX2" fmla="*/ 278207 w 278208"/>
                <a:gd name="connsiteY2" fmla="*/ 624551 h 905663"/>
                <a:gd name="connsiteX3" fmla="*/ 278183 w 278208"/>
                <a:gd name="connsiteY3" fmla="*/ 624551 h 905663"/>
                <a:gd name="connsiteX4" fmla="*/ 278183 w 278208"/>
                <a:gd name="connsiteY4" fmla="*/ 714055 h 905663"/>
                <a:gd name="connsiteX5" fmla="*/ 278183 w 278208"/>
                <a:gd name="connsiteY5" fmla="*/ 774452 h 905663"/>
                <a:gd name="connsiteX6" fmla="*/ 151737 w 278208"/>
                <a:gd name="connsiteY6" fmla="*/ 905663 h 905663"/>
                <a:gd name="connsiteX7" fmla="*/ 1 w 278208"/>
                <a:gd name="connsiteY7" fmla="*/ 774452 h 905663"/>
                <a:gd name="connsiteX8" fmla="*/ 1 w 278208"/>
                <a:gd name="connsiteY8" fmla="*/ 712271 h 905663"/>
                <a:gd name="connsiteX9" fmla="*/ 1 w 278208"/>
                <a:gd name="connsiteY9" fmla="*/ 624551 h 905663"/>
                <a:gd name="connsiteX10" fmla="*/ 0 w 278208"/>
                <a:gd name="connsiteY10" fmla="*/ 624551 h 9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208" h="905663">
                  <a:moveTo>
                    <a:pt x="0" y="0"/>
                  </a:moveTo>
                  <a:lnTo>
                    <a:pt x="278207" y="0"/>
                  </a:lnTo>
                  <a:lnTo>
                    <a:pt x="278207" y="624551"/>
                  </a:lnTo>
                  <a:lnTo>
                    <a:pt x="278183" y="624551"/>
                  </a:lnTo>
                  <a:lnTo>
                    <a:pt x="278183" y="714055"/>
                  </a:lnTo>
                  <a:cubicBezTo>
                    <a:pt x="278183" y="749420"/>
                    <a:pt x="278183" y="771850"/>
                    <a:pt x="278183" y="774452"/>
                  </a:cubicBezTo>
                  <a:cubicBezTo>
                    <a:pt x="278183" y="789592"/>
                    <a:pt x="283241" y="905663"/>
                    <a:pt x="151737" y="905663"/>
                  </a:cubicBezTo>
                  <a:cubicBezTo>
                    <a:pt x="20233" y="905663"/>
                    <a:pt x="1" y="799685"/>
                    <a:pt x="1" y="774452"/>
                  </a:cubicBezTo>
                  <a:cubicBezTo>
                    <a:pt x="1" y="770983"/>
                    <a:pt x="1" y="747984"/>
                    <a:pt x="1" y="712271"/>
                  </a:cubicBezTo>
                  <a:lnTo>
                    <a:pt x="1" y="624551"/>
                  </a:lnTo>
                  <a:lnTo>
                    <a:pt x="0" y="624551"/>
                  </a:lnTo>
                  <a:close/>
                </a:path>
              </a:pathLst>
            </a:custGeom>
            <a:solidFill>
              <a:schemeClr val="accent3"/>
            </a:solidFill>
            <a:ln>
              <a:noFill/>
            </a:ln>
          </p:spPr>
          <p:txBody>
            <a:bodyPr vert="horz" wrap="square" lIns="91440" tIns="45720" rIns="91440" bIns="45720" numCol="1" anchor="t" anchorCtr="0" compatLnSpc="1">
              <a:noAutofit/>
            </a:bodyPr>
            <a:lstStyle/>
            <a:p>
              <a:pPr>
                <a:lnSpc>
                  <a:spcPct val="120000"/>
                </a:lnSpc>
              </a:pPr>
              <a:endParaRPr lang="en-US">
                <a:cs typeface="+mn-ea"/>
                <a:sym typeface="+mn-lt"/>
              </a:endParaRPr>
            </a:p>
          </p:txBody>
        </p:sp>
        <p:sp>
          <p:nvSpPr>
            <p:cNvPr id="16" name="Freeform 13"/>
            <p:cNvSpPr>
              <a:spLocks noEditPoints="1"/>
            </p:cNvSpPr>
            <p:nvPr/>
          </p:nvSpPr>
          <p:spPr bwMode="auto">
            <a:xfrm>
              <a:off x="5176792" y="2252835"/>
              <a:ext cx="313055" cy="313055"/>
            </a:xfrm>
            <a:custGeom>
              <a:avLst/>
              <a:gdLst>
                <a:gd name="T0" fmla="*/ 0 w 62"/>
                <a:gd name="T1" fmla="*/ 31 h 62"/>
                <a:gd name="T2" fmla="*/ 31 w 62"/>
                <a:gd name="T3" fmla="*/ 62 h 62"/>
                <a:gd name="T4" fmla="*/ 62 w 62"/>
                <a:gd name="T5" fmla="*/ 31 h 62"/>
                <a:gd name="T6" fmla="*/ 31 w 62"/>
                <a:gd name="T7" fmla="*/ 0 h 62"/>
                <a:gd name="T8" fmla="*/ 0 w 62"/>
                <a:gd name="T9" fmla="*/ 31 h 62"/>
                <a:gd name="T10" fmla="*/ 31 w 62"/>
                <a:gd name="T11" fmla="*/ 25 h 62"/>
                <a:gd name="T12" fmla="*/ 37 w 62"/>
                <a:gd name="T13" fmla="*/ 31 h 62"/>
                <a:gd name="T14" fmla="*/ 31 w 62"/>
                <a:gd name="T15" fmla="*/ 37 h 62"/>
                <a:gd name="T16" fmla="*/ 25 w 62"/>
                <a:gd name="T17" fmla="*/ 31 h 62"/>
                <a:gd name="T18" fmla="*/ 31 w 62"/>
                <a:gd name="T1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0" y="31"/>
                  </a:moveTo>
                  <a:cubicBezTo>
                    <a:pt x="0" y="48"/>
                    <a:pt x="14" y="62"/>
                    <a:pt x="31" y="62"/>
                  </a:cubicBezTo>
                  <a:cubicBezTo>
                    <a:pt x="48" y="62"/>
                    <a:pt x="62" y="48"/>
                    <a:pt x="62" y="31"/>
                  </a:cubicBezTo>
                  <a:cubicBezTo>
                    <a:pt x="62" y="14"/>
                    <a:pt x="48" y="0"/>
                    <a:pt x="31" y="0"/>
                  </a:cubicBezTo>
                  <a:cubicBezTo>
                    <a:pt x="14" y="0"/>
                    <a:pt x="0" y="14"/>
                    <a:pt x="0" y="31"/>
                  </a:cubicBezTo>
                  <a:close/>
                  <a:moveTo>
                    <a:pt x="31" y="25"/>
                  </a:moveTo>
                  <a:cubicBezTo>
                    <a:pt x="35" y="25"/>
                    <a:pt x="37" y="27"/>
                    <a:pt x="37" y="31"/>
                  </a:cubicBezTo>
                  <a:cubicBezTo>
                    <a:pt x="37" y="34"/>
                    <a:pt x="35" y="37"/>
                    <a:pt x="31" y="37"/>
                  </a:cubicBezTo>
                  <a:cubicBezTo>
                    <a:pt x="28" y="37"/>
                    <a:pt x="25" y="34"/>
                    <a:pt x="25" y="31"/>
                  </a:cubicBezTo>
                  <a:cubicBezTo>
                    <a:pt x="25" y="27"/>
                    <a:pt x="28" y="25"/>
                    <a:pt x="31" y="25"/>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7" name="Freeform 14"/>
            <p:cNvSpPr>
              <a:spLocks noEditPoints="1"/>
            </p:cNvSpPr>
            <p:nvPr/>
          </p:nvSpPr>
          <p:spPr bwMode="auto">
            <a:xfrm>
              <a:off x="4727441" y="2137835"/>
              <a:ext cx="404629" cy="393981"/>
            </a:xfrm>
            <a:custGeom>
              <a:avLst/>
              <a:gdLst>
                <a:gd name="T0" fmla="*/ 40 w 80"/>
                <a:gd name="T1" fmla="*/ 78 h 78"/>
                <a:gd name="T2" fmla="*/ 52 w 80"/>
                <a:gd name="T3" fmla="*/ 76 h 78"/>
                <a:gd name="T4" fmla="*/ 74 w 80"/>
                <a:gd name="T5" fmla="*/ 56 h 78"/>
                <a:gd name="T6" fmla="*/ 76 w 80"/>
                <a:gd name="T7" fmla="*/ 27 h 78"/>
                <a:gd name="T8" fmla="*/ 40 w 80"/>
                <a:gd name="T9" fmla="*/ 0 h 78"/>
                <a:gd name="T10" fmla="*/ 27 w 80"/>
                <a:gd name="T11" fmla="*/ 2 h 78"/>
                <a:gd name="T12" fmla="*/ 5 w 80"/>
                <a:gd name="T13" fmla="*/ 22 h 78"/>
                <a:gd name="T14" fmla="*/ 3 w 80"/>
                <a:gd name="T15" fmla="*/ 52 h 78"/>
                <a:gd name="T16" fmla="*/ 40 w 80"/>
                <a:gd name="T17" fmla="*/ 78 h 78"/>
                <a:gd name="T18" fmla="*/ 27 w 80"/>
                <a:gd name="T19" fmla="*/ 33 h 78"/>
                <a:gd name="T20" fmla="*/ 35 w 80"/>
                <a:gd name="T21" fmla="*/ 26 h 78"/>
                <a:gd name="T22" fmla="*/ 40 w 80"/>
                <a:gd name="T23" fmla="*/ 25 h 78"/>
                <a:gd name="T24" fmla="*/ 53 w 80"/>
                <a:gd name="T25" fmla="*/ 35 h 78"/>
                <a:gd name="T26" fmla="*/ 52 w 80"/>
                <a:gd name="T27" fmla="*/ 45 h 78"/>
                <a:gd name="T28" fmla="*/ 44 w 80"/>
                <a:gd name="T29" fmla="*/ 52 h 78"/>
                <a:gd name="T30" fmla="*/ 26 w 80"/>
                <a:gd name="T31" fmla="*/ 44 h 78"/>
                <a:gd name="T32" fmla="*/ 27 w 80"/>
                <a:gd name="T33"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78">
                  <a:moveTo>
                    <a:pt x="40" y="78"/>
                  </a:moveTo>
                  <a:cubicBezTo>
                    <a:pt x="44" y="78"/>
                    <a:pt x="48" y="77"/>
                    <a:pt x="52" y="76"/>
                  </a:cubicBezTo>
                  <a:cubicBezTo>
                    <a:pt x="62" y="73"/>
                    <a:pt x="70" y="66"/>
                    <a:pt x="74" y="56"/>
                  </a:cubicBezTo>
                  <a:cubicBezTo>
                    <a:pt x="79" y="47"/>
                    <a:pt x="80" y="37"/>
                    <a:pt x="76" y="27"/>
                  </a:cubicBezTo>
                  <a:cubicBezTo>
                    <a:pt x="71" y="11"/>
                    <a:pt x="56" y="0"/>
                    <a:pt x="40" y="0"/>
                  </a:cubicBezTo>
                  <a:cubicBezTo>
                    <a:pt x="35" y="0"/>
                    <a:pt x="31" y="1"/>
                    <a:pt x="27" y="2"/>
                  </a:cubicBezTo>
                  <a:cubicBezTo>
                    <a:pt x="17" y="6"/>
                    <a:pt x="9" y="13"/>
                    <a:pt x="5" y="22"/>
                  </a:cubicBezTo>
                  <a:cubicBezTo>
                    <a:pt x="0" y="31"/>
                    <a:pt x="0" y="42"/>
                    <a:pt x="3" y="52"/>
                  </a:cubicBezTo>
                  <a:cubicBezTo>
                    <a:pt x="8" y="67"/>
                    <a:pt x="23" y="78"/>
                    <a:pt x="40" y="78"/>
                  </a:cubicBezTo>
                  <a:close/>
                  <a:moveTo>
                    <a:pt x="27" y="33"/>
                  </a:moveTo>
                  <a:cubicBezTo>
                    <a:pt x="29" y="30"/>
                    <a:pt x="32" y="27"/>
                    <a:pt x="35" y="26"/>
                  </a:cubicBezTo>
                  <a:cubicBezTo>
                    <a:pt x="37" y="25"/>
                    <a:pt x="38" y="25"/>
                    <a:pt x="40" y="25"/>
                  </a:cubicBezTo>
                  <a:cubicBezTo>
                    <a:pt x="46" y="25"/>
                    <a:pt x="51" y="29"/>
                    <a:pt x="53" y="35"/>
                  </a:cubicBezTo>
                  <a:cubicBezTo>
                    <a:pt x="54" y="38"/>
                    <a:pt x="54" y="42"/>
                    <a:pt x="52" y="45"/>
                  </a:cubicBezTo>
                  <a:cubicBezTo>
                    <a:pt x="50" y="49"/>
                    <a:pt x="48" y="51"/>
                    <a:pt x="44" y="52"/>
                  </a:cubicBezTo>
                  <a:cubicBezTo>
                    <a:pt x="37" y="55"/>
                    <a:pt x="29" y="51"/>
                    <a:pt x="26" y="44"/>
                  </a:cubicBezTo>
                  <a:cubicBezTo>
                    <a:pt x="25" y="40"/>
                    <a:pt x="26" y="36"/>
                    <a:pt x="27" y="33"/>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8" name="Freeform 15"/>
            <p:cNvSpPr>
              <a:spLocks noEditPoints="1"/>
            </p:cNvSpPr>
            <p:nvPr/>
          </p:nvSpPr>
          <p:spPr bwMode="auto">
            <a:xfrm>
              <a:off x="5095866" y="1824780"/>
              <a:ext cx="238518" cy="232129"/>
            </a:xfrm>
            <a:custGeom>
              <a:avLst/>
              <a:gdLst>
                <a:gd name="T0" fmla="*/ 22 w 47"/>
                <a:gd name="T1" fmla="*/ 46 h 46"/>
                <a:gd name="T2" fmla="*/ 29 w 47"/>
                <a:gd name="T3" fmla="*/ 44 h 46"/>
                <a:gd name="T4" fmla="*/ 43 w 47"/>
                <a:gd name="T5" fmla="*/ 17 h 46"/>
                <a:gd name="T6" fmla="*/ 16 w 47"/>
                <a:gd name="T7" fmla="*/ 3 h 46"/>
                <a:gd name="T8" fmla="*/ 3 w 47"/>
                <a:gd name="T9" fmla="*/ 14 h 46"/>
                <a:gd name="T10" fmla="*/ 2 w 47"/>
                <a:gd name="T11" fmla="*/ 31 h 46"/>
                <a:gd name="T12" fmla="*/ 22 w 47"/>
                <a:gd name="T13" fmla="*/ 46 h 46"/>
                <a:gd name="T14" fmla="*/ 21 w 47"/>
                <a:gd name="T15" fmla="*/ 21 h 46"/>
                <a:gd name="T16" fmla="*/ 22 w 47"/>
                <a:gd name="T17" fmla="*/ 21 h 46"/>
                <a:gd name="T18" fmla="*/ 26 w 47"/>
                <a:gd name="T19" fmla="*/ 23 h 46"/>
                <a:gd name="T20" fmla="*/ 25 w 47"/>
                <a:gd name="T21" fmla="*/ 25 h 46"/>
                <a:gd name="T22" fmla="*/ 22 w 47"/>
                <a:gd name="T23" fmla="*/ 27 h 46"/>
                <a:gd name="T24" fmla="*/ 19 w 47"/>
                <a:gd name="T25" fmla="*/ 25 h 46"/>
                <a:gd name="T26" fmla="*/ 21 w 47"/>
                <a:gd name="T2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6">
                  <a:moveTo>
                    <a:pt x="22" y="46"/>
                  </a:moveTo>
                  <a:cubicBezTo>
                    <a:pt x="25" y="46"/>
                    <a:pt x="27" y="45"/>
                    <a:pt x="29" y="44"/>
                  </a:cubicBezTo>
                  <a:cubicBezTo>
                    <a:pt x="41" y="41"/>
                    <a:pt x="47" y="28"/>
                    <a:pt x="43" y="17"/>
                  </a:cubicBezTo>
                  <a:cubicBezTo>
                    <a:pt x="39" y="6"/>
                    <a:pt x="27" y="0"/>
                    <a:pt x="16" y="3"/>
                  </a:cubicBezTo>
                  <a:cubicBezTo>
                    <a:pt x="10" y="5"/>
                    <a:pt x="6" y="9"/>
                    <a:pt x="3" y="14"/>
                  </a:cubicBezTo>
                  <a:cubicBezTo>
                    <a:pt x="1" y="19"/>
                    <a:pt x="0" y="25"/>
                    <a:pt x="2" y="31"/>
                  </a:cubicBezTo>
                  <a:cubicBezTo>
                    <a:pt x="5" y="40"/>
                    <a:pt x="13" y="46"/>
                    <a:pt x="22" y="46"/>
                  </a:cubicBezTo>
                  <a:close/>
                  <a:moveTo>
                    <a:pt x="21" y="21"/>
                  </a:moveTo>
                  <a:cubicBezTo>
                    <a:pt x="22" y="21"/>
                    <a:pt x="22" y="21"/>
                    <a:pt x="22" y="21"/>
                  </a:cubicBezTo>
                  <a:cubicBezTo>
                    <a:pt x="24" y="21"/>
                    <a:pt x="25" y="22"/>
                    <a:pt x="26" y="23"/>
                  </a:cubicBezTo>
                  <a:cubicBezTo>
                    <a:pt x="26" y="24"/>
                    <a:pt x="26" y="25"/>
                    <a:pt x="25" y="25"/>
                  </a:cubicBezTo>
                  <a:cubicBezTo>
                    <a:pt x="25" y="26"/>
                    <a:pt x="24" y="27"/>
                    <a:pt x="22" y="27"/>
                  </a:cubicBezTo>
                  <a:cubicBezTo>
                    <a:pt x="21" y="27"/>
                    <a:pt x="20" y="26"/>
                    <a:pt x="19" y="25"/>
                  </a:cubicBezTo>
                  <a:cubicBezTo>
                    <a:pt x="19" y="23"/>
                    <a:pt x="20" y="21"/>
                    <a:pt x="21" y="21"/>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21" name="Group 31"/>
          <p:cNvGrpSpPr/>
          <p:nvPr/>
        </p:nvGrpSpPr>
        <p:grpSpPr>
          <a:xfrm flipH="1">
            <a:off x="1015089" y="3364370"/>
            <a:ext cx="2730062" cy="698296"/>
            <a:chOff x="12092750" y="5067281"/>
            <a:chExt cx="5460124" cy="1396592"/>
          </a:xfrm>
        </p:grpSpPr>
        <p:sp>
          <p:nvSpPr>
            <p:cNvPr id="23" name="TextBox 32"/>
            <p:cNvSpPr txBox="1"/>
            <p:nvPr/>
          </p:nvSpPr>
          <p:spPr>
            <a:xfrm>
              <a:off x="14083380" y="5399613"/>
              <a:ext cx="3469494" cy="1064260"/>
            </a:xfrm>
            <a:prstGeom prst="rect">
              <a:avLst/>
            </a:prstGeom>
            <a:noFill/>
          </p:spPr>
          <p:txBody>
            <a:bodyPr wrap="square" lIns="91422" tIns="45711" rIns="91422" bIns="45711" rtlCol="0">
              <a:spAutoFit/>
            </a:bodyPr>
            <a:lstStyle/>
            <a:p>
              <a:pPr algn="r">
                <a:lnSpc>
                  <a:spcPct val="120000"/>
                </a:lnSpc>
              </a:pPr>
              <a:r>
                <a:rPr sz="1200">
                  <a:solidFill>
                    <a:schemeClr val="bg1"/>
                  </a:solidFill>
                  <a:cs typeface="+mn-ea"/>
                  <a:sym typeface="+mn-lt"/>
                </a:rPr>
                <a:t>EU enterprises </a:t>
              </a:r>
              <a:r>
                <a:rPr lang="en-GB" sz="1200">
                  <a:solidFill>
                    <a:schemeClr val="bg1"/>
                  </a:solidFill>
                  <a:cs typeface="+mn-ea"/>
                  <a:sym typeface="+mn-lt"/>
                </a:rPr>
                <a:t>suffering</a:t>
              </a:r>
              <a:r>
                <a:rPr sz="1200">
                  <a:solidFill>
                    <a:schemeClr val="bg1"/>
                  </a:solidFill>
                  <a:cs typeface="+mn-ea"/>
                  <a:sym typeface="+mn-lt"/>
                </a:rPr>
                <a:t> ICT </a:t>
              </a:r>
              <a:r>
                <a:rPr lang="en-GB" sz="1200">
                  <a:solidFill>
                    <a:schemeClr val="bg1"/>
                  </a:solidFill>
                  <a:cs typeface="+mn-ea"/>
                  <a:sym typeface="+mn-lt"/>
                </a:rPr>
                <a:t>incidents</a:t>
              </a:r>
              <a:endParaRPr sz="1200">
                <a:solidFill>
                  <a:schemeClr val="bg1"/>
                </a:solidFill>
                <a:cs typeface="+mn-ea"/>
                <a:sym typeface="+mn-lt"/>
              </a:endParaRPr>
            </a:p>
          </p:txBody>
        </p:sp>
        <p:sp>
          <p:nvSpPr>
            <p:cNvPr id="24" name="TextBox 33"/>
            <p:cNvSpPr txBox="1"/>
            <p:nvPr/>
          </p:nvSpPr>
          <p:spPr>
            <a:xfrm>
              <a:off x="12092750" y="5067281"/>
              <a:ext cx="1990090" cy="1361440"/>
            </a:xfrm>
            <a:prstGeom prst="rect">
              <a:avLst/>
            </a:prstGeom>
            <a:noFill/>
          </p:spPr>
          <p:txBody>
            <a:bodyPr wrap="none" lIns="91422" tIns="45711" rIns="91422" bIns="45711" rtlCol="0">
              <a:spAutoFit/>
            </a:bodyPr>
            <a:lstStyle/>
            <a:p>
              <a:pPr algn="r">
                <a:lnSpc>
                  <a:spcPct val="120000"/>
                </a:lnSpc>
              </a:pPr>
              <a:r>
                <a:rPr lang="en-GB" altLang="en-US" sz="3200" b="1" dirty="0">
                  <a:solidFill>
                    <a:schemeClr val="accent3"/>
                  </a:solidFill>
                  <a:cs typeface="+mn-ea"/>
                  <a:sym typeface="+mn-lt"/>
                </a:rPr>
                <a:t>22%</a:t>
              </a:r>
              <a:endParaRPr lang="en-GB" altLang="en-US" sz="3200" b="1" dirty="0">
                <a:solidFill>
                  <a:schemeClr val="accent3"/>
                </a:solidFill>
                <a:cs typeface="+mn-ea"/>
                <a:sym typeface="+mn-lt"/>
              </a:endParaRPr>
            </a:p>
          </p:txBody>
        </p:sp>
      </p:grpSp>
      <p:sp>
        <p:nvSpPr>
          <p:cNvPr id="22" name="TextBox 34"/>
          <p:cNvSpPr txBox="1"/>
          <p:nvPr/>
        </p:nvSpPr>
        <p:spPr>
          <a:xfrm flipH="1">
            <a:off x="179705" y="4218305"/>
            <a:ext cx="2570480" cy="311150"/>
          </a:xfrm>
          <a:prstGeom prst="rect">
            <a:avLst/>
          </a:prstGeom>
          <a:noFill/>
        </p:spPr>
        <p:txBody>
          <a:bodyPr wrap="square" lIns="91422" tIns="45711" rIns="91422" bIns="45711" rtlCol="0">
            <a:spAutoFit/>
          </a:bodyPr>
          <a:lstStyle/>
          <a:p>
            <a:pPr algn="r">
              <a:lnSpc>
                <a:spcPct val="120000"/>
              </a:lnSpc>
            </a:pPr>
            <a:r>
              <a:rPr lang="en-GB" altLang="en-US" sz="1200" dirty="0">
                <a:solidFill>
                  <a:schemeClr val="bg1"/>
                </a:solidFill>
                <a:cs typeface="+mn-ea"/>
                <a:sym typeface="+mn-lt"/>
              </a:rPr>
              <a:t>Eurostat, data for 2023</a:t>
            </a:r>
            <a:r>
              <a:rPr lang="en-US" sz="1200" dirty="0">
                <a:solidFill>
                  <a:schemeClr val="bg1"/>
                </a:solidFill>
                <a:cs typeface="+mn-ea"/>
                <a:sym typeface="+mn-lt"/>
              </a:rPr>
              <a:t> </a:t>
            </a:r>
            <a:endParaRPr lang="en-US" sz="1200" dirty="0">
              <a:solidFill>
                <a:schemeClr val="bg1"/>
              </a:solidFill>
              <a:cs typeface="+mn-ea"/>
              <a:sym typeface="+mn-lt"/>
            </a:endParaRPr>
          </a:p>
        </p:txBody>
      </p:sp>
      <p:grpSp>
        <p:nvGrpSpPr>
          <p:cNvPr id="27" name="Group 26"/>
          <p:cNvGrpSpPr/>
          <p:nvPr/>
        </p:nvGrpSpPr>
        <p:grpSpPr>
          <a:xfrm>
            <a:off x="8537345" y="3364370"/>
            <a:ext cx="2957383" cy="826566"/>
            <a:chOff x="12238818" y="5067281"/>
            <a:chExt cx="5914766" cy="1653132"/>
          </a:xfrm>
        </p:grpSpPr>
        <p:sp>
          <p:nvSpPr>
            <p:cNvPr id="29" name="TextBox 27"/>
            <p:cNvSpPr txBox="1"/>
            <p:nvPr/>
          </p:nvSpPr>
          <p:spPr>
            <a:xfrm>
              <a:off x="14684090" y="5212923"/>
              <a:ext cx="3469494" cy="1507490"/>
            </a:xfrm>
            <a:prstGeom prst="rect">
              <a:avLst/>
            </a:prstGeom>
            <a:noFill/>
          </p:spPr>
          <p:txBody>
            <a:bodyPr wrap="square" lIns="91422" tIns="45711" rIns="91422" bIns="45711" rtlCol="0">
              <a:spAutoFit/>
            </a:bodyPr>
            <a:lstStyle/>
            <a:p>
              <a:pPr>
                <a:lnSpc>
                  <a:spcPct val="120000"/>
                </a:lnSpc>
              </a:pPr>
              <a:r>
                <a:rPr sz="1200">
                  <a:solidFill>
                    <a:schemeClr val="bg1"/>
                  </a:solidFill>
                  <a:cs typeface="+mn-ea"/>
                  <a:sym typeface="+mn-lt"/>
                </a:rPr>
                <a:t>EU enterprises used at least one ICT security measure</a:t>
              </a:r>
              <a:endParaRPr sz="1200">
                <a:solidFill>
                  <a:schemeClr val="bg1"/>
                </a:solidFill>
                <a:cs typeface="+mn-ea"/>
                <a:sym typeface="+mn-lt"/>
              </a:endParaRPr>
            </a:p>
          </p:txBody>
        </p:sp>
        <p:sp>
          <p:nvSpPr>
            <p:cNvPr id="30" name="TextBox 28"/>
            <p:cNvSpPr txBox="1"/>
            <p:nvPr/>
          </p:nvSpPr>
          <p:spPr>
            <a:xfrm>
              <a:off x="12238818" y="5067281"/>
              <a:ext cx="1990090" cy="1361440"/>
            </a:xfrm>
            <a:prstGeom prst="rect">
              <a:avLst/>
            </a:prstGeom>
            <a:noFill/>
          </p:spPr>
          <p:txBody>
            <a:bodyPr wrap="none" lIns="91422" tIns="45711" rIns="91422" bIns="45711" rtlCol="0">
              <a:spAutoFit/>
            </a:bodyPr>
            <a:lstStyle/>
            <a:p>
              <a:pPr>
                <a:lnSpc>
                  <a:spcPct val="120000"/>
                </a:lnSpc>
              </a:pPr>
              <a:r>
                <a:rPr lang="en-GB" altLang="en-US" sz="3200" b="1" dirty="0">
                  <a:solidFill>
                    <a:schemeClr val="accent4"/>
                  </a:solidFill>
                  <a:cs typeface="+mn-ea"/>
                  <a:sym typeface="+mn-lt"/>
                </a:rPr>
                <a:t>92%</a:t>
              </a:r>
              <a:endParaRPr lang="en-GB" altLang="en-US" sz="3200" b="1" dirty="0">
                <a:solidFill>
                  <a:schemeClr val="accent4"/>
                </a:solidFill>
                <a:cs typeface="+mn-ea"/>
                <a:sym typeface="+mn-lt"/>
              </a:endParaRPr>
            </a:p>
          </p:txBody>
        </p:sp>
      </p:grpSp>
      <p:sp>
        <p:nvSpPr>
          <p:cNvPr id="40" name="文本框 212"/>
          <p:cNvSpPr txBox="1">
            <a:spLocks noChangeArrowheads="1"/>
          </p:cNvSpPr>
          <p:nvPr/>
        </p:nvSpPr>
        <p:spPr bwMode="auto">
          <a:xfrm>
            <a:off x="898642" y="632764"/>
            <a:ext cx="7180146"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indent="0">
              <a:lnSpc>
                <a:spcPct val="120000"/>
              </a:lnSpc>
              <a:buNone/>
            </a:pPr>
            <a:r>
              <a:rPr lang="en-GB" altLang="en-US" sz="1400" b="1">
                <a:solidFill>
                  <a:schemeClr val="bg1"/>
                </a:solidFill>
                <a:cs typeface="+mn-ea"/>
                <a:sym typeface="+mn-lt"/>
              </a:rPr>
              <a:t>Data collection, Statistical analysis,  Conlcusions</a:t>
            </a:r>
            <a:r>
              <a:rPr lang="en-US" altLang="zh-CN" sz="1400" b="1">
                <a:solidFill>
                  <a:schemeClr val="bg1"/>
                </a:solidFill>
                <a:cs typeface="+mn-ea"/>
                <a:sym typeface="+mn-lt"/>
              </a:rPr>
              <a:t> </a:t>
            </a:r>
            <a:r>
              <a:rPr lang="en-US" altLang="zh-CN" sz="1400" b="1">
                <a:solidFill>
                  <a:schemeClr val="bg1"/>
                </a:solidFill>
                <a:latin typeface="Arial" panose="020B0604020202020204" pitchFamily="34" charset="0"/>
                <a:ea typeface="Arial" panose="020B0604020202020204" pitchFamily="34" charset="0"/>
                <a:cs typeface="+mn-ea"/>
                <a:sym typeface="+mn-lt"/>
              </a:rPr>
              <a:t> </a:t>
            </a:r>
            <a:endParaRPr lang="zh-CN" altLang="en-US" sz="1400" b="1">
              <a:solidFill>
                <a:schemeClr val="bg1"/>
              </a:solidFill>
              <a:latin typeface="Arial" panose="020B0604020202020204" pitchFamily="34" charset="0"/>
              <a:ea typeface="Arial" panose="020B0604020202020204" pitchFamily="34" charset="0"/>
              <a:cs typeface="+mn-ea"/>
              <a:sym typeface="+mn-lt"/>
            </a:endParaRPr>
          </a:p>
        </p:txBody>
      </p:sp>
      <p:sp>
        <p:nvSpPr>
          <p:cNvPr id="41" name="文本框 40"/>
          <p:cNvSpPr txBox="1"/>
          <p:nvPr/>
        </p:nvSpPr>
        <p:spPr>
          <a:xfrm>
            <a:off x="892175" y="200025"/>
            <a:ext cx="3314065" cy="534035"/>
          </a:xfrm>
          <a:prstGeom prst="rect">
            <a:avLst/>
          </a:prstGeom>
          <a:noFill/>
        </p:spPr>
        <p:txBody>
          <a:bodyPr wrap="square" rtlCol="0">
            <a:spAutoFit/>
          </a:bodyPr>
          <a:lstStyle/>
          <a:p>
            <a:pPr>
              <a:lnSpc>
                <a:spcPct val="120000"/>
              </a:lnSpc>
            </a:pPr>
            <a:r>
              <a:rPr lang="en-GB" altLang="zh-CN" b="1">
                <a:solidFill>
                  <a:schemeClr val="bg1"/>
                </a:solidFill>
                <a:cs typeface="+mn-ea"/>
                <a:sym typeface="+mn-lt"/>
              </a:rPr>
              <a:t>03 Findings</a:t>
            </a:r>
            <a:endParaRPr lang="en-GB" altLang="zh-CN" b="1" dirty="0">
              <a:solidFill>
                <a:schemeClr val="bg1"/>
              </a:solidFill>
              <a:cs typeface="+mn-ea"/>
              <a:sym typeface="+mn-lt"/>
            </a:endParaRPr>
          </a:p>
        </p:txBody>
      </p:sp>
      <p:grpSp>
        <p:nvGrpSpPr>
          <p:cNvPr id="35" name="组合 34"/>
          <p:cNvGrpSpPr/>
          <p:nvPr>
            <p:custDataLst>
              <p:tags r:id="rId1"/>
            </p:custDataLst>
          </p:nvPr>
        </p:nvGrpSpPr>
        <p:grpSpPr>
          <a:xfrm>
            <a:off x="319026" y="372249"/>
            <a:ext cx="407472" cy="407472"/>
            <a:chOff x="-1828799" y="-88608"/>
            <a:chExt cx="754743" cy="754743"/>
          </a:xfrm>
        </p:grpSpPr>
        <p:sp>
          <p:nvSpPr>
            <p:cNvPr id="36" name="椭圆 35"/>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椭圆 3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9" name="TextBox 34"/>
          <p:cNvSpPr txBox="1"/>
          <p:nvPr/>
        </p:nvSpPr>
        <p:spPr>
          <a:xfrm flipH="1">
            <a:off x="8924290" y="4151630"/>
            <a:ext cx="2570480" cy="311150"/>
          </a:xfrm>
          <a:prstGeom prst="rect">
            <a:avLst/>
          </a:prstGeom>
          <a:noFill/>
        </p:spPr>
        <p:txBody>
          <a:bodyPr wrap="square" lIns="91422" tIns="45711" rIns="91422" bIns="45711" rtlCol="0">
            <a:spAutoFit/>
          </a:bodyPr>
          <a:p>
            <a:pPr algn="r">
              <a:lnSpc>
                <a:spcPct val="120000"/>
              </a:lnSpc>
            </a:pPr>
            <a:r>
              <a:rPr lang="en-GB" altLang="en-US" sz="1200" dirty="0">
                <a:solidFill>
                  <a:schemeClr val="bg1"/>
                </a:solidFill>
                <a:cs typeface="+mn-ea"/>
                <a:sym typeface="+mn-lt"/>
              </a:rPr>
              <a:t>Eurostat, data for 2023</a:t>
            </a:r>
            <a:r>
              <a:rPr lang="en-US" sz="1200" dirty="0">
                <a:solidFill>
                  <a:schemeClr val="bg1"/>
                </a:solidFill>
                <a:cs typeface="+mn-ea"/>
                <a:sym typeface="+mn-lt"/>
              </a:rPr>
              <a:t> </a:t>
            </a:r>
            <a:endParaRPr lang="en-US" sz="1200"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G_256"/>
          <p:cNvPicPr>
            <a:picLocks noChangeAspect="1"/>
          </p:cNvPicPr>
          <p:nvPr>
            <p:ph type="pic" sz="quarter" idx="10"/>
          </p:nvPr>
        </p:nvPicPr>
        <p:blipFill>
          <a:blip r:embed="rId1"/>
          <a:stretch>
            <a:fillRect/>
          </a:stretch>
        </p:blipFill>
        <p:spPr>
          <a:xfrm>
            <a:off x="6104890" y="2025650"/>
            <a:ext cx="5720715" cy="3272790"/>
          </a:xfrm>
          <a:prstGeom prst="rect">
            <a:avLst/>
          </a:prstGeom>
          <a:noFill/>
          <a:ln w="9525">
            <a:noFill/>
          </a:ln>
        </p:spPr>
      </p:pic>
      <p:sp>
        <p:nvSpPr>
          <p:cNvPr id="100" name="Text Box 99"/>
          <p:cNvSpPr txBox="1"/>
          <p:nvPr/>
        </p:nvSpPr>
        <p:spPr>
          <a:xfrm>
            <a:off x="726440" y="2700338"/>
            <a:ext cx="5080000" cy="1198880"/>
          </a:xfrm>
          <a:prstGeom prst="rect">
            <a:avLst/>
          </a:prstGeom>
          <a:noFill/>
          <a:ln w="9525">
            <a:noFill/>
          </a:ln>
        </p:spPr>
        <p:txBody>
          <a:bodyPr wrap="square">
            <a:spAutoFit/>
          </a:bodyPr>
          <a:p>
            <a:pPr indent="0"/>
            <a:r>
              <a:rPr lang="en-US" sz="1800" b="0">
                <a:solidFill>
                  <a:schemeClr val="bg1"/>
                </a:solidFill>
                <a:latin typeface="Calibri" panose="020F0502020204030204" pitchFamily="34" charset="0"/>
                <a:cs typeface="Times New Roman" panose="02020603050405020304" charset="0"/>
              </a:rPr>
              <a:t>The most significant difference in the use of artificial intelligence in companies is registered at the level of large companies, with a rate of 2%, and a smaller dynamic in small and medium companies</a:t>
            </a:r>
            <a:endParaRPr lang="en-US" altLang="en-US" sz="1800" b="0">
              <a:solidFill>
                <a:schemeClr val="bg1"/>
              </a:solidFill>
              <a:latin typeface="Calibri" panose="020F0502020204030204" pitchFamily="34" charset="0"/>
              <a:cs typeface="Times New Roman" panose="02020603050405020304" charset="0"/>
            </a:endParaRPr>
          </a:p>
        </p:txBody>
      </p:sp>
      <p:sp>
        <p:nvSpPr>
          <p:cNvPr id="2" name="文本框 40"/>
          <p:cNvSpPr txBox="1"/>
          <p:nvPr/>
        </p:nvSpPr>
        <p:spPr>
          <a:xfrm>
            <a:off x="892175" y="200025"/>
            <a:ext cx="3314065" cy="534035"/>
          </a:xfrm>
          <a:prstGeom prst="rect">
            <a:avLst/>
          </a:prstGeom>
          <a:noFill/>
        </p:spPr>
        <p:txBody>
          <a:bodyPr wrap="square" rtlCol="0">
            <a:spAutoFit/>
          </a:bodyPr>
          <a:p>
            <a:pPr>
              <a:lnSpc>
                <a:spcPct val="120000"/>
              </a:lnSpc>
            </a:pPr>
            <a:r>
              <a:rPr lang="en-GB" altLang="zh-CN" b="1">
                <a:solidFill>
                  <a:schemeClr val="bg1"/>
                </a:solidFill>
                <a:cs typeface="+mn-ea"/>
                <a:sym typeface="+mn-lt"/>
              </a:rPr>
              <a:t>03 Findings</a:t>
            </a:r>
            <a:endParaRPr lang="en-GB" altLang="zh-CN" b="1" dirty="0">
              <a:solidFill>
                <a:schemeClr val="bg1"/>
              </a:solidFill>
              <a:cs typeface="+mn-ea"/>
              <a:sym typeface="+mn-lt"/>
            </a:endParaRPr>
          </a:p>
        </p:txBody>
      </p:sp>
      <p:grpSp>
        <p:nvGrpSpPr>
          <p:cNvPr id="35" name="组合 34"/>
          <p:cNvGrpSpPr/>
          <p:nvPr>
            <p:custDataLst>
              <p:tags r:id="rId2"/>
            </p:custDataLst>
          </p:nvPr>
        </p:nvGrpSpPr>
        <p:grpSpPr>
          <a:xfrm>
            <a:off x="319026" y="372249"/>
            <a:ext cx="407472" cy="407472"/>
            <a:chOff x="-1828799" y="-88608"/>
            <a:chExt cx="754743" cy="754743"/>
          </a:xfrm>
        </p:grpSpPr>
        <p:sp>
          <p:nvSpPr>
            <p:cNvPr id="3" name="椭圆 35"/>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5" name="椭圆 3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sp>
        <p:nvSpPr>
          <p:cNvPr id="6" name="文本框 212"/>
          <p:cNvSpPr txBox="1">
            <a:spLocks noChangeArrowheads="1"/>
          </p:cNvSpPr>
          <p:nvPr/>
        </p:nvSpPr>
        <p:spPr bwMode="auto">
          <a:xfrm>
            <a:off x="898642" y="632764"/>
            <a:ext cx="7180146"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Microsoft YaHei"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Microsoft YaHei"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Microsoft YaHei"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Microsoft YaHei" panose="020B0503020204020204" pitchFamily="34" charset="-122"/>
              </a:defRPr>
            </a:lvl9pPr>
          </a:lstStyle>
          <a:p>
            <a:pPr indent="0">
              <a:lnSpc>
                <a:spcPct val="120000"/>
              </a:lnSpc>
              <a:buNone/>
            </a:pPr>
            <a:r>
              <a:rPr lang="en-GB" altLang="en-US" sz="1400" b="1">
                <a:solidFill>
                  <a:schemeClr val="bg1"/>
                </a:solidFill>
                <a:cs typeface="+mn-ea"/>
                <a:sym typeface="+mn-lt"/>
              </a:rPr>
              <a:t>Data collection, Statistical analysis,  Conlcusions</a:t>
            </a:r>
            <a:r>
              <a:rPr lang="en-US" altLang="zh-CN" sz="1400" b="1">
                <a:solidFill>
                  <a:schemeClr val="bg1"/>
                </a:solidFill>
                <a:cs typeface="+mn-ea"/>
                <a:sym typeface="+mn-lt"/>
              </a:rPr>
              <a:t> </a:t>
            </a:r>
            <a:r>
              <a:rPr lang="en-US" altLang="zh-CN" sz="1400" b="1">
                <a:solidFill>
                  <a:schemeClr val="bg1"/>
                </a:solidFill>
                <a:latin typeface="Arial" panose="020B0604020202020204" pitchFamily="34" charset="0"/>
                <a:ea typeface="Arial" panose="020B0604020202020204" pitchFamily="34" charset="0"/>
                <a:cs typeface="+mn-ea"/>
                <a:sym typeface="+mn-lt"/>
              </a:rPr>
              <a:t> </a:t>
            </a:r>
            <a:endParaRPr lang="zh-CN" altLang="en-US" sz="1400" b="1">
              <a:solidFill>
                <a:schemeClr val="bg1"/>
              </a:solidFill>
              <a:latin typeface="Arial" panose="020B0604020202020204" pitchFamily="34" charset="0"/>
              <a:ea typeface="Arial" panose="020B0604020202020204" pitchFamily="34" charset="0"/>
              <a:cs typeface="+mn-ea"/>
              <a:sym typeface="+mn-lt"/>
            </a:endParaRPr>
          </a:p>
        </p:txBody>
      </p:sp>
    </p:spTree>
  </p:cSld>
  <p:clrMapOvr>
    <a:masterClrMapping/>
  </p:clrMapOvr>
</p:sld>
</file>

<file path=ppt/tags/tag1.xml><?xml version="1.0" encoding="utf-8"?>
<p:tagLst xmlns:p="http://schemas.openxmlformats.org/presentationml/2006/main">
  <p:tag name="NORDRI TOOLS WATERMARK" val="lbuycr5d"/>
</p:tagLst>
</file>

<file path=ppt/tags/tag2.xml><?xml version="1.0" encoding="utf-8"?>
<p:tagLst xmlns:p="http://schemas.openxmlformats.org/presentationml/2006/main">
  <p:tag name="NORDRI TOOLS WATERMARK" val="lbuycr5d"/>
</p:tagLst>
</file>

<file path=ppt/tags/tag3.xml><?xml version="1.0" encoding="utf-8"?>
<p:tagLst xmlns:p="http://schemas.openxmlformats.org/presentationml/2006/main">
  <p:tag name="NORDRI TOOLS WATERMARK" val="lbuycr5d"/>
</p:tagLst>
</file>

<file path=ppt/tags/tag4.xml><?xml version="1.0" encoding="utf-8"?>
<p:tagLst xmlns:p="http://schemas.openxmlformats.org/presentationml/2006/main">
  <p:tag name="NORDRI TOOLS WATERMARK" val="lbuycr5d"/>
</p:tagLst>
</file>

<file path=ppt/tags/tag5.xml><?xml version="1.0" encoding="utf-8"?>
<p:tagLst xmlns:p="http://schemas.openxmlformats.org/presentationml/2006/main">
  <p:tag name="NORDRI TOOLS WATERMARK" val="lbuycr5d"/>
</p:tagLst>
</file>

<file path=ppt/tags/tag6.xml><?xml version="1.0" encoding="utf-8"?>
<p:tagLst xmlns:p="http://schemas.openxmlformats.org/presentationml/2006/main">
  <p:tag name="NORDRI TOOLS WATERMARK" val="lbuycr5d"/>
</p:tagLst>
</file>

<file path=ppt/tags/tag7.xml><?xml version="1.0" encoding="utf-8"?>
<p:tagLst xmlns:p="http://schemas.openxmlformats.org/presentationml/2006/main">
  <p:tag name="NORDRI TOOLS WATERMARK" val="lbuycr5d"/>
</p:tagLst>
</file>

<file path=ppt/tags/tag8.xml><?xml version="1.0" encoding="utf-8"?>
<p:tagLst xmlns:p="http://schemas.openxmlformats.org/presentationml/2006/main">
  <p:tag name="NORDRI TOOLS WATERMARK" val="lbuycr5d"/>
</p:tagLst>
</file>

<file path=ppt/theme/theme1.xml><?xml version="1.0" encoding="utf-8"?>
<a:theme xmlns:a="http://schemas.openxmlformats.org/drawingml/2006/main" name="Office Theme">
  <a:themeElements>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fontScheme name="Temp">
      <a:majorFont>
        <a:latin typeface="Arial"/>
        <a:ea typeface="Arial"/>
        <a:cs typeface=""/>
      </a:majorFont>
      <a:minorFont>
        <a:latin typeface="Arial"/>
        <a:ea typeface="Arial"/>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Microsoft YaHei"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A000120150327A07KPBG</Template>
  <TotalTime>0</TotalTime>
  <Words>3724</Words>
  <Application>WPS Presentation</Application>
  <PresentationFormat>宽屏</PresentationFormat>
  <Paragraphs>139</Paragraphs>
  <Slides>12</Slides>
  <Notes>11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SimSun</vt:lpstr>
      <vt:lpstr>Wingdings</vt:lpstr>
      <vt:lpstr>Microsoft YaHei</vt:lpstr>
      <vt:lpstr>幼圆</vt:lpstr>
      <vt:lpstr>Segoe UI</vt:lpstr>
      <vt:lpstr>Calibri</vt:lpstr>
      <vt:lpstr>Times New Roman</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Jahony</dc:creator>
  <cp:lastModifiedBy>A</cp:lastModifiedBy>
  <cp:revision>272</cp:revision>
  <dcterms:created xsi:type="dcterms:W3CDTF">2016-07-21T10:34:00Z</dcterms:created>
  <dcterms:modified xsi:type="dcterms:W3CDTF">2024-10-24T08:48:59Z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2057-11.2.0.9107</vt:lpwstr>
  </property>
</Properties>
</file>