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82" r:id="rId2"/>
    <p:sldId id="262" r:id="rId3"/>
    <p:sldId id="261" r:id="rId4"/>
    <p:sldId id="271" r:id="rId5"/>
    <p:sldId id="283" r:id="rId6"/>
    <p:sldId id="276" r:id="rId7"/>
    <p:sldId id="284" r:id="rId8"/>
    <p:sldId id="269" r:id="rId9"/>
    <p:sldId id="277" r:id="rId10"/>
    <p:sldId id="279" r:id="rId11"/>
  </p:sldIdLst>
  <p:sldSz cx="18288000" cy="10287000"/>
  <p:notesSz cx="6858000" cy="9144000"/>
  <p:embeddedFontLst>
    <p:embeddedFont>
      <p:font typeface="Lato" panose="020F0502020204030203" pitchFamily="34" charset="0"/>
      <p:regular r:id="rId13"/>
      <p:bold r:id="rId14"/>
      <p:italic r:id="rId15"/>
      <p:boldItalic r:id="rId16"/>
    </p:embeddedFont>
    <p:embeddedFont>
      <p:font typeface="Open Sans" panose="020B06060305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63CC8A-8E70-478A-9CF0-CD6C293B9D84}">
  <a:tblStyle styleId="{5A63CC8A-8E70-478A-9CF0-CD6C293B9D8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14" y="-7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428662166543903"/>
          <c:y val="2.081917298294282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Allocation of ownership shares in the establishment of JSC 'Moldovagaz' in 1998</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EA5B-4037-A87C-773B06852E3C}"/>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E921-487C-8DAD-A5028F79AC68}"/>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E921-487C-8DAD-A5028F79AC68}"/>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E921-487C-8DAD-A5028F79AC68}"/>
              </c:ext>
            </c:extLst>
          </c:dPt>
          <c:dLbls>
            <c:dLbl>
              <c:idx val="0"/>
              <c:tx>
                <c:rich>
                  <a:bodyPr/>
                  <a:lstStyle/>
                  <a:p>
                    <a:fld id="{AB867847-9852-425E-AA06-7A746DB9DCB3}" type="CATEGORYNAME">
                      <a:rPr lang="en-US" smtClean="0"/>
                      <a:pPr/>
                      <a:t>[CATEGORY NAME]</a:t>
                    </a:fld>
                    <a:r>
                      <a:rPr lang="en-US" baseline="0" dirty="0"/>
                      <a:t>
</a:t>
                    </a:r>
                    <a:fld id="{B0F4568B-C4B2-4212-8787-C57EAFAC7F65}" type="PERCENTAGE">
                      <a:rPr lang="en-US" baseline="0"/>
                      <a:pPr/>
                      <a:t>[PERCENTAGE]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5B-4037-A87C-773B06852E3C}"/>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796F57D-2881-48D7-8527-54428A6D32A8}" type="CATEGORYNAME">
                      <a:rPr lang="en-US" sz="1000" b="0" i="0" u="none" strike="noStrike" kern="1200" baseline="0" smtClean="0">
                        <a:solidFill>
                          <a:srgbClr val="000000">
                            <a:lumMod val="75000"/>
                            <a:lumOff val="25000"/>
                          </a:srgbClr>
                        </a:solidFill>
                      </a:rPr>
                      <a:pPr>
                        <a:defRPr/>
                      </a:pPr>
                      <a:t>[CATEGORY NAME]</a:t>
                    </a:fld>
                    <a:r>
                      <a:rPr lang="en-US" baseline="0" dirty="0"/>
                      <a:t>
</a:t>
                    </a:r>
                    <a:fld id="{538DC457-2BCC-4167-B55A-9791BEF70EEF}" type="PERCENTAGE">
                      <a:rPr lang="en-US" baseline="0" smtClean="0"/>
                      <a:pPr>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17509590419892465"/>
                      <c:h val="0.23671306168938669"/>
                    </c:manualLayout>
                  </c15:layout>
                  <c15:dlblFieldTable/>
                  <c15:showDataLabelsRange val="0"/>
                </c:ext>
                <c:ext xmlns:c16="http://schemas.microsoft.com/office/drawing/2014/chart" uri="{C3380CC4-5D6E-409C-BE32-E72D297353CC}">
                  <c16:uniqueId val="{00000003-E921-487C-8DAD-A5028F79AC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PJSC Gazprom</c:v>
                </c:pt>
                <c:pt idx="1">
                  <c:v>The right bank of the Dniester</c:v>
                </c:pt>
                <c:pt idx="2">
                  <c:v>The left bank of the Dniester</c:v>
                </c:pt>
              </c:strCache>
            </c:strRef>
          </c:cat>
          <c:val>
            <c:numRef>
              <c:f>Sheet1!$B$2:$B$5</c:f>
              <c:numCache>
                <c:formatCode>0.00%</c:formatCode>
                <c:ptCount val="4"/>
                <c:pt idx="0">
                  <c:v>0.50019999999999998</c:v>
                </c:pt>
                <c:pt idx="1">
                  <c:v>0.36559999999999998</c:v>
                </c:pt>
                <c:pt idx="2">
                  <c:v>0.1343</c:v>
                </c:pt>
              </c:numCache>
            </c:numRef>
          </c:val>
          <c:extLst>
            <c:ext xmlns:c16="http://schemas.microsoft.com/office/drawing/2014/chart" uri="{C3380CC4-5D6E-409C-BE32-E72D297353CC}">
              <c16:uniqueId val="{00000000-EA5B-4037-A87C-773B06852E3C}"/>
            </c:ext>
          </c:extLst>
        </c:ser>
        <c:dLbls>
          <c:dLblPos val="out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605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222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9" name="Google Shape;83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standing in front of a large screen&#10;&#10;Description automatically generated">
            <a:extLst>
              <a:ext uri="{FF2B5EF4-FFF2-40B4-BE49-F238E27FC236}">
                <a16:creationId xmlns:a16="http://schemas.microsoft.com/office/drawing/2014/main" id="{0FDD01E8-B133-2F4D-208E-14E4A72C1E8D}"/>
              </a:ext>
            </a:extLst>
          </p:cNvPr>
          <p:cNvPicPr>
            <a:picLocks noChangeAspect="1"/>
          </p:cNvPicPr>
          <p:nvPr/>
        </p:nvPicPr>
        <p:blipFill rotWithShape="1">
          <a:blip r:embed="rId2"/>
          <a:srcRect t="1842" b="13572"/>
          <a:stretch/>
        </p:blipFill>
        <p:spPr>
          <a:xfrm>
            <a:off x="20" y="-33"/>
            <a:ext cx="18287975" cy="10287033"/>
          </a:xfrm>
          <a:prstGeom prst="rect">
            <a:avLst/>
          </a:prstGeom>
        </p:spPr>
      </p:pic>
      <p:sp>
        <p:nvSpPr>
          <p:cNvPr id="37" name="Rectangle 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55066" y="1650474"/>
            <a:ext cx="10287005" cy="6986021"/>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85335-3189-76B9-0881-B5733F48A0F3}"/>
              </a:ext>
            </a:extLst>
          </p:cNvPr>
          <p:cNvSpPr>
            <a:spLocks noGrp="1"/>
          </p:cNvSpPr>
          <p:nvPr>
            <p:ph type="ctrTitle"/>
          </p:nvPr>
        </p:nvSpPr>
        <p:spPr>
          <a:xfrm>
            <a:off x="965199" y="965200"/>
            <a:ext cx="9707350" cy="5353863"/>
          </a:xfrm>
        </p:spPr>
        <p:txBody>
          <a:bodyPr anchor="t">
            <a:normAutofit/>
          </a:bodyPr>
          <a:lstStyle/>
          <a:p>
            <a:pPr algn="l"/>
            <a:r>
              <a:rPr lang="en-US" sz="6000" b="1" dirty="0">
                <a:solidFill>
                  <a:schemeClr val="bg1">
                    <a:lumMod val="95000"/>
                  </a:schemeClr>
                </a:solidFill>
              </a:rPr>
              <a:t>Russia's Weaponization of Natural Gas as Part of its Economic Warfare Strategy</a:t>
            </a:r>
            <a:endParaRPr lang="en-US" sz="11500" b="1" dirty="0">
              <a:solidFill>
                <a:schemeClr val="bg1">
                  <a:lumMod val="95000"/>
                </a:schemeClr>
              </a:solidFill>
            </a:endParaRPr>
          </a:p>
        </p:txBody>
      </p:sp>
      <p:sp>
        <p:nvSpPr>
          <p:cNvPr id="3" name="Subtitle 2">
            <a:extLst>
              <a:ext uri="{FF2B5EF4-FFF2-40B4-BE49-F238E27FC236}">
                <a16:creationId xmlns:a16="http://schemas.microsoft.com/office/drawing/2014/main" id="{3C96C8E7-3CAA-106B-6858-54AF7E10A10D}"/>
              </a:ext>
            </a:extLst>
          </p:cNvPr>
          <p:cNvSpPr>
            <a:spLocks noGrp="1"/>
          </p:cNvSpPr>
          <p:nvPr>
            <p:ph type="subTitle" idx="1"/>
          </p:nvPr>
        </p:nvSpPr>
        <p:spPr>
          <a:xfrm>
            <a:off x="965198" y="6826555"/>
            <a:ext cx="12996462" cy="2367081"/>
          </a:xfrm>
        </p:spPr>
        <p:txBody>
          <a:bodyPr anchor="b">
            <a:normAutofit/>
          </a:bodyPr>
          <a:lstStyle/>
          <a:p>
            <a:pPr algn="l"/>
            <a:r>
              <a:rPr lang="en-US" sz="3600" dirty="0" err="1">
                <a:solidFill>
                  <a:schemeClr val="bg1"/>
                </a:solidFill>
              </a:rPr>
              <a:t>Prisăcaru</a:t>
            </a:r>
            <a:r>
              <a:rPr lang="en-US" sz="3600" dirty="0">
                <a:solidFill>
                  <a:schemeClr val="bg1"/>
                </a:solidFill>
              </a:rPr>
              <a:t> </a:t>
            </a:r>
            <a:r>
              <a:rPr lang="en-US" sz="3600" dirty="0" err="1">
                <a:solidFill>
                  <a:schemeClr val="bg1"/>
                </a:solidFill>
              </a:rPr>
              <a:t>Ștefan</a:t>
            </a:r>
            <a:endParaRPr lang="en-US" sz="3600" dirty="0">
              <a:solidFill>
                <a:schemeClr val="bg1"/>
              </a:solidFill>
            </a:endParaRPr>
          </a:p>
          <a:p>
            <a:pPr algn="l"/>
            <a:r>
              <a:rPr lang="en-US" sz="3600" dirty="0">
                <a:solidFill>
                  <a:schemeClr val="bg1"/>
                </a:solidFill>
              </a:rPr>
              <a:t>Energy Concerns in National Security and Business Intelligence</a:t>
            </a:r>
          </a:p>
          <a:p>
            <a:pPr algn="l"/>
            <a:r>
              <a:rPr lang="en-US" sz="3600" dirty="0">
                <a:solidFill>
                  <a:schemeClr val="bg1"/>
                </a:solidFill>
              </a:rPr>
              <a:t>24 October 2024</a:t>
            </a:r>
          </a:p>
        </p:txBody>
      </p:sp>
      <p:sp>
        <p:nvSpPr>
          <p:cNvPr id="38" name="Rectangle 37">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10281" y="3309276"/>
            <a:ext cx="10287005" cy="3668436"/>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89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841" name="Google Shape;841;p36"/>
          <p:cNvPicPr preferRelativeResize="0"/>
          <p:nvPr/>
        </p:nvPicPr>
        <p:blipFill rotWithShape="1">
          <a:blip r:embed="rId3">
            <a:alphaModFix/>
          </a:blip>
          <a:srcRect t="8114" b="8113"/>
          <a:stretch/>
        </p:blipFill>
        <p:spPr>
          <a:xfrm>
            <a:off x="0" y="-7652"/>
            <a:ext cx="18288000" cy="10294652"/>
          </a:xfrm>
          <a:prstGeom prst="rect">
            <a:avLst/>
          </a:prstGeom>
          <a:noFill/>
          <a:ln>
            <a:noFill/>
          </a:ln>
        </p:spPr>
      </p:pic>
      <p:grpSp>
        <p:nvGrpSpPr>
          <p:cNvPr id="842" name="Google Shape;842;p36"/>
          <p:cNvGrpSpPr/>
          <p:nvPr/>
        </p:nvGrpSpPr>
        <p:grpSpPr>
          <a:xfrm>
            <a:off x="228600" y="1621302"/>
            <a:ext cx="18287996" cy="7636998"/>
            <a:chOff x="0" y="-57150"/>
            <a:chExt cx="4816592" cy="2011391"/>
          </a:xfrm>
        </p:grpSpPr>
        <p:sp>
          <p:nvSpPr>
            <p:cNvPr id="843" name="Google Shape;843;p36"/>
            <p:cNvSpPr/>
            <p:nvPr/>
          </p:nvSpPr>
          <p:spPr>
            <a:xfrm>
              <a:off x="0" y="0"/>
              <a:ext cx="4816592" cy="1954241"/>
            </a:xfrm>
            <a:custGeom>
              <a:avLst/>
              <a:gdLst/>
              <a:ahLst/>
              <a:cxnLst/>
              <a:rect l="l" t="t" r="r" b="b"/>
              <a:pathLst>
                <a:path w="4816592" h="1954241" extrusionOk="0">
                  <a:moveTo>
                    <a:pt x="0" y="0"/>
                  </a:moveTo>
                  <a:lnTo>
                    <a:pt x="4816592" y="0"/>
                  </a:lnTo>
                  <a:lnTo>
                    <a:pt x="4816592" y="1954241"/>
                  </a:lnTo>
                  <a:lnTo>
                    <a:pt x="0" y="1954241"/>
                  </a:lnTo>
                  <a:close/>
                </a:path>
              </a:pathLst>
            </a:custGeom>
            <a:solidFill>
              <a:srgbClr val="004E8E">
                <a:alpha val="49803"/>
              </a:srgbClr>
            </a:solidFill>
            <a:ln>
              <a:noFill/>
            </a:ln>
          </p:spPr>
          <p:txBody>
            <a:bodyPr/>
            <a:lstStyle/>
            <a:p>
              <a:endParaRPr lang="en-US"/>
            </a:p>
          </p:txBody>
        </p:sp>
        <p:sp>
          <p:nvSpPr>
            <p:cNvPr id="844" name="Google Shape;844;p36"/>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45" name="Google Shape;845;p36"/>
          <p:cNvGrpSpPr/>
          <p:nvPr/>
        </p:nvGrpSpPr>
        <p:grpSpPr>
          <a:xfrm>
            <a:off x="5317637" y="-225653"/>
            <a:ext cx="7405076" cy="10512653"/>
            <a:chOff x="0" y="-57150"/>
            <a:chExt cx="1950308" cy="2755947"/>
          </a:xfrm>
        </p:grpSpPr>
        <p:sp>
          <p:nvSpPr>
            <p:cNvPr id="846" name="Google Shape;846;p36"/>
            <p:cNvSpPr/>
            <p:nvPr/>
          </p:nvSpPr>
          <p:spPr>
            <a:xfrm>
              <a:off x="0" y="0"/>
              <a:ext cx="1950308" cy="2698797"/>
            </a:xfrm>
            <a:custGeom>
              <a:avLst/>
              <a:gdLst/>
              <a:ahLst/>
              <a:cxnLst/>
              <a:rect l="l" t="t" r="r" b="b"/>
              <a:pathLst>
                <a:path w="1950308" h="2698797" extrusionOk="0">
                  <a:moveTo>
                    <a:pt x="0" y="0"/>
                  </a:moveTo>
                  <a:lnTo>
                    <a:pt x="1950308" y="0"/>
                  </a:lnTo>
                  <a:lnTo>
                    <a:pt x="1950308" y="2698797"/>
                  </a:lnTo>
                  <a:lnTo>
                    <a:pt x="0" y="2698797"/>
                  </a:lnTo>
                  <a:close/>
                </a:path>
              </a:pathLst>
            </a:custGeom>
            <a:solidFill>
              <a:srgbClr val="004E8E">
                <a:alpha val="84705"/>
              </a:srgbClr>
            </a:solidFill>
            <a:ln>
              <a:noFill/>
            </a:ln>
          </p:spPr>
          <p:txBody>
            <a:bodyPr/>
            <a:lstStyle/>
            <a:p>
              <a:endParaRPr lang="en-US"/>
            </a:p>
          </p:txBody>
        </p:sp>
        <p:sp>
          <p:nvSpPr>
            <p:cNvPr id="847" name="Google Shape;847;p36"/>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48" name="Google Shape;848;p36"/>
          <p:cNvGrpSpPr/>
          <p:nvPr/>
        </p:nvGrpSpPr>
        <p:grpSpPr>
          <a:xfrm>
            <a:off x="0" y="9077474"/>
            <a:ext cx="3572101" cy="3266927"/>
            <a:chOff x="0" y="-47625"/>
            <a:chExt cx="940800" cy="860425"/>
          </a:xfrm>
        </p:grpSpPr>
        <p:sp>
          <p:nvSpPr>
            <p:cNvPr id="849" name="Google Shape;849;p36"/>
            <p:cNvSpPr/>
            <p:nvPr/>
          </p:nvSpPr>
          <p:spPr>
            <a:xfrm>
              <a:off x="0" y="0"/>
              <a:ext cx="940800" cy="135828"/>
            </a:xfrm>
            <a:custGeom>
              <a:avLst/>
              <a:gdLst/>
              <a:ahLst/>
              <a:cxnLst/>
              <a:rect l="l" t="t" r="r" b="b"/>
              <a:pathLst>
                <a:path w="940800" h="135828" extrusionOk="0">
                  <a:moveTo>
                    <a:pt x="0" y="0"/>
                  </a:moveTo>
                  <a:lnTo>
                    <a:pt x="940800" y="0"/>
                  </a:lnTo>
                  <a:lnTo>
                    <a:pt x="940800" y="135828"/>
                  </a:lnTo>
                  <a:lnTo>
                    <a:pt x="0" y="135828"/>
                  </a:lnTo>
                  <a:close/>
                </a:path>
              </a:pathLst>
            </a:custGeom>
            <a:solidFill>
              <a:srgbClr val="F4CE2C"/>
            </a:solidFill>
            <a:ln>
              <a:noFill/>
            </a:ln>
          </p:spPr>
          <p:txBody>
            <a:bodyPr/>
            <a:lstStyle/>
            <a:p>
              <a:endParaRPr lang="en-US"/>
            </a:p>
          </p:txBody>
        </p:sp>
        <p:sp>
          <p:nvSpPr>
            <p:cNvPr id="850" name="Google Shape;850;p3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51" name="Google Shape;851;p36"/>
          <p:cNvGrpSpPr/>
          <p:nvPr/>
        </p:nvGrpSpPr>
        <p:grpSpPr>
          <a:xfrm>
            <a:off x="14715899" y="9077474"/>
            <a:ext cx="3572101" cy="3266927"/>
            <a:chOff x="0" y="-47625"/>
            <a:chExt cx="940800" cy="860425"/>
          </a:xfrm>
        </p:grpSpPr>
        <p:sp>
          <p:nvSpPr>
            <p:cNvPr id="852" name="Google Shape;852;p36"/>
            <p:cNvSpPr/>
            <p:nvPr/>
          </p:nvSpPr>
          <p:spPr>
            <a:xfrm>
              <a:off x="0" y="0"/>
              <a:ext cx="940800" cy="135828"/>
            </a:xfrm>
            <a:custGeom>
              <a:avLst/>
              <a:gdLst/>
              <a:ahLst/>
              <a:cxnLst/>
              <a:rect l="l" t="t" r="r" b="b"/>
              <a:pathLst>
                <a:path w="940800" h="135828" extrusionOk="0">
                  <a:moveTo>
                    <a:pt x="0" y="0"/>
                  </a:moveTo>
                  <a:lnTo>
                    <a:pt x="940800" y="0"/>
                  </a:lnTo>
                  <a:lnTo>
                    <a:pt x="940800" y="135828"/>
                  </a:lnTo>
                  <a:lnTo>
                    <a:pt x="0" y="135828"/>
                  </a:lnTo>
                  <a:close/>
                </a:path>
              </a:pathLst>
            </a:custGeom>
            <a:solidFill>
              <a:srgbClr val="F4CE2C"/>
            </a:solidFill>
            <a:ln>
              <a:noFill/>
            </a:ln>
          </p:spPr>
          <p:txBody>
            <a:bodyPr/>
            <a:lstStyle/>
            <a:p>
              <a:endParaRPr lang="en-US"/>
            </a:p>
          </p:txBody>
        </p:sp>
        <p:sp>
          <p:nvSpPr>
            <p:cNvPr id="853" name="Google Shape;853;p3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54" name="Google Shape;854;p36"/>
          <p:cNvSpPr txBox="1"/>
          <p:nvPr/>
        </p:nvSpPr>
        <p:spPr>
          <a:xfrm>
            <a:off x="4501266" y="1815131"/>
            <a:ext cx="9285467" cy="1425775"/>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7987" b="1" dirty="0">
                <a:solidFill>
                  <a:srgbClr val="FFFFFF"/>
                </a:solidFill>
                <a:latin typeface="Open Sans"/>
                <a:ea typeface="Open Sans"/>
                <a:cs typeface="Open Sans"/>
              </a:rPr>
              <a:t>Key References</a:t>
            </a:r>
            <a:endParaRPr sz="7987" b="1" dirty="0">
              <a:solidFill>
                <a:srgbClr val="FFFFFF"/>
              </a:solidFill>
              <a:latin typeface="Open Sans"/>
              <a:ea typeface="Open Sans"/>
              <a:cs typeface="Open Sans"/>
            </a:endParaRPr>
          </a:p>
        </p:txBody>
      </p:sp>
      <p:sp>
        <p:nvSpPr>
          <p:cNvPr id="855" name="Google Shape;855;p36"/>
          <p:cNvSpPr txBox="1"/>
          <p:nvPr/>
        </p:nvSpPr>
        <p:spPr>
          <a:xfrm>
            <a:off x="2129589" y="3756628"/>
            <a:ext cx="13114422" cy="3939540"/>
          </a:xfrm>
          <a:prstGeom prst="rect">
            <a:avLst/>
          </a:prstGeom>
          <a:noFill/>
          <a:ln>
            <a:noFill/>
          </a:ln>
        </p:spPr>
        <p:txBody>
          <a:bodyPr spcFirstLastPara="1" wrap="square" lIns="0" tIns="0" rIns="0" bIns="0" anchor="t" anchorCtr="0">
            <a:spAutoFit/>
          </a:bodyPr>
          <a:lstStyle/>
          <a:p>
            <a:r>
              <a:rPr lang="en-US" sz="3200" dirty="0">
                <a:solidFill>
                  <a:schemeClr val="bg1"/>
                </a:solidFill>
              </a:rPr>
              <a:t>- Buchholz, S. (2022). The impact of energy dependence on Moldova.</a:t>
            </a:r>
          </a:p>
          <a:p>
            <a:r>
              <a:rPr lang="en-US" sz="3200" dirty="0">
                <a:solidFill>
                  <a:schemeClr val="bg1"/>
                </a:solidFill>
              </a:rPr>
              <a:t>- Kelly, M., et al. (2016). Supply Chain and Infrastructure Attacks in Economic Warfare.</a:t>
            </a:r>
          </a:p>
          <a:p>
            <a:r>
              <a:rPr lang="en-US" sz="3200" dirty="0">
                <a:solidFill>
                  <a:schemeClr val="bg1"/>
                </a:solidFill>
              </a:rPr>
              <a:t>- European Commission (2009). The Third Energy Package.</a:t>
            </a:r>
          </a:p>
          <a:p>
            <a:r>
              <a:rPr lang="en-US" sz="3200" dirty="0">
                <a:solidFill>
                  <a:schemeClr val="bg1"/>
                </a:solidFill>
              </a:rPr>
              <a:t>- ANRE (2022). Annual Report on Natural Gas Market in Moldova.</a:t>
            </a:r>
          </a:p>
          <a:p>
            <a:r>
              <a:rPr lang="en-US" sz="3200" dirty="0">
                <a:solidFill>
                  <a:schemeClr val="bg1"/>
                </a:solidFill>
              </a:rPr>
              <a:t>- Ministry of Energy of the Republic of Moldova, 2023 Audit Report</a:t>
            </a:r>
          </a:p>
          <a:p>
            <a:r>
              <a:rPr lang="en-US" sz="3200" dirty="0">
                <a:solidFill>
                  <a:schemeClr val="bg1"/>
                </a:solidFill>
              </a:rPr>
              <a:t>- </a:t>
            </a:r>
            <a:r>
              <a:rPr lang="en-US" sz="3200" dirty="0" err="1">
                <a:solidFill>
                  <a:schemeClr val="bg1"/>
                </a:solidFill>
              </a:rPr>
              <a:t>Moldovagaz</a:t>
            </a:r>
            <a:r>
              <a:rPr lang="en-US" sz="3200" dirty="0">
                <a:solidFill>
                  <a:schemeClr val="bg1"/>
                </a:solidFill>
              </a:rPr>
              <a:t>, 2024. Financial Report 2023</a:t>
            </a:r>
          </a:p>
          <a:p>
            <a:pPr>
              <a:buFont typeface="Arial" panose="020B0604020202020204" pitchFamily="34" charset="0"/>
              <a:buChar char="•"/>
            </a:pPr>
            <a:endParaRPr lang="en-US" sz="32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9"/>
          <p:cNvPicPr preferRelativeResize="0"/>
          <p:nvPr/>
        </p:nvPicPr>
        <p:blipFill rotWithShape="1">
          <a:blip r:embed="rId3">
            <a:alphaModFix/>
          </a:blip>
          <a:srcRect r="41498"/>
          <a:stretch/>
        </p:blipFill>
        <p:spPr>
          <a:xfrm>
            <a:off x="0" y="0"/>
            <a:ext cx="8024017" cy="10287000"/>
          </a:xfrm>
          <a:prstGeom prst="rect">
            <a:avLst/>
          </a:prstGeom>
          <a:noFill/>
          <a:ln>
            <a:noFill/>
          </a:ln>
        </p:spPr>
      </p:pic>
      <p:grpSp>
        <p:nvGrpSpPr>
          <p:cNvPr id="239" name="Google Shape;239;p19"/>
          <p:cNvGrpSpPr/>
          <p:nvPr/>
        </p:nvGrpSpPr>
        <p:grpSpPr>
          <a:xfrm>
            <a:off x="0" y="-216991"/>
            <a:ext cx="8024017" cy="10503991"/>
            <a:chOff x="0" y="-57150"/>
            <a:chExt cx="2113321" cy="2766483"/>
          </a:xfrm>
        </p:grpSpPr>
        <p:sp>
          <p:nvSpPr>
            <p:cNvPr id="240" name="Google Shape;240;p19"/>
            <p:cNvSpPr/>
            <p:nvPr/>
          </p:nvSpPr>
          <p:spPr>
            <a:xfrm>
              <a:off x="0" y="0"/>
              <a:ext cx="2113321" cy="2709333"/>
            </a:xfrm>
            <a:custGeom>
              <a:avLst/>
              <a:gdLst/>
              <a:ahLst/>
              <a:cxnLst/>
              <a:rect l="l" t="t" r="r" b="b"/>
              <a:pathLst>
                <a:path w="2113321" h="2709333" extrusionOk="0">
                  <a:moveTo>
                    <a:pt x="0" y="0"/>
                  </a:moveTo>
                  <a:lnTo>
                    <a:pt x="2113321" y="0"/>
                  </a:lnTo>
                  <a:lnTo>
                    <a:pt x="2113321" y="2709333"/>
                  </a:lnTo>
                  <a:lnTo>
                    <a:pt x="0" y="2709333"/>
                  </a:lnTo>
                  <a:close/>
                </a:path>
              </a:pathLst>
            </a:custGeom>
            <a:solidFill>
              <a:srgbClr val="004E8E">
                <a:alpha val="24705"/>
              </a:srgbClr>
            </a:solidFill>
            <a:ln>
              <a:noFill/>
            </a:ln>
          </p:spPr>
          <p:txBody>
            <a:bodyPr/>
            <a:lstStyle/>
            <a:p>
              <a:endParaRPr lang="en-US"/>
            </a:p>
          </p:txBody>
        </p:sp>
        <p:sp>
          <p:nvSpPr>
            <p:cNvPr id="241" name="Google Shape;241;p19"/>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2" name="Google Shape;242;p19"/>
          <p:cNvGrpSpPr/>
          <p:nvPr/>
        </p:nvGrpSpPr>
        <p:grpSpPr>
          <a:xfrm>
            <a:off x="0" y="697409"/>
            <a:ext cx="8637951" cy="8560891"/>
            <a:chOff x="0" y="-57150"/>
            <a:chExt cx="2275016" cy="2254720"/>
          </a:xfrm>
        </p:grpSpPr>
        <p:sp>
          <p:nvSpPr>
            <p:cNvPr id="243" name="Google Shape;243;p19"/>
            <p:cNvSpPr/>
            <p:nvPr/>
          </p:nvSpPr>
          <p:spPr>
            <a:xfrm>
              <a:off x="0" y="0"/>
              <a:ext cx="2275016" cy="2197570"/>
            </a:xfrm>
            <a:custGeom>
              <a:avLst/>
              <a:gdLst/>
              <a:ahLst/>
              <a:cxnLst/>
              <a:rect l="l" t="t" r="r" b="b"/>
              <a:pathLst>
                <a:path w="2275016" h="2197570" extrusionOk="0">
                  <a:moveTo>
                    <a:pt x="0" y="0"/>
                  </a:moveTo>
                  <a:lnTo>
                    <a:pt x="2275016" y="0"/>
                  </a:lnTo>
                  <a:lnTo>
                    <a:pt x="2275016" y="2197570"/>
                  </a:lnTo>
                  <a:lnTo>
                    <a:pt x="0" y="2197570"/>
                  </a:lnTo>
                  <a:close/>
                </a:path>
              </a:pathLst>
            </a:custGeom>
            <a:solidFill>
              <a:srgbClr val="004E8E">
                <a:alpha val="84705"/>
              </a:srgbClr>
            </a:solidFill>
            <a:ln>
              <a:noFill/>
            </a:ln>
          </p:spPr>
          <p:txBody>
            <a:bodyPr/>
            <a:lstStyle/>
            <a:p>
              <a:endParaRPr lang="en-US"/>
            </a:p>
          </p:txBody>
        </p:sp>
        <p:sp>
          <p:nvSpPr>
            <p:cNvPr id="244" name="Google Shape;244;p19"/>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5" name="Google Shape;245;p19"/>
          <p:cNvGrpSpPr/>
          <p:nvPr/>
        </p:nvGrpSpPr>
        <p:grpSpPr>
          <a:xfrm>
            <a:off x="0" y="9077474"/>
            <a:ext cx="3572101" cy="3266927"/>
            <a:chOff x="0" y="-47625"/>
            <a:chExt cx="940800" cy="860425"/>
          </a:xfrm>
        </p:grpSpPr>
        <p:sp>
          <p:nvSpPr>
            <p:cNvPr id="246" name="Google Shape;246;p19"/>
            <p:cNvSpPr/>
            <p:nvPr/>
          </p:nvSpPr>
          <p:spPr>
            <a:xfrm>
              <a:off x="0" y="0"/>
              <a:ext cx="940800" cy="135828"/>
            </a:xfrm>
            <a:custGeom>
              <a:avLst/>
              <a:gdLst/>
              <a:ahLst/>
              <a:cxnLst/>
              <a:rect l="l" t="t" r="r" b="b"/>
              <a:pathLst>
                <a:path w="940800" h="135828" extrusionOk="0">
                  <a:moveTo>
                    <a:pt x="0" y="0"/>
                  </a:moveTo>
                  <a:lnTo>
                    <a:pt x="940800" y="0"/>
                  </a:lnTo>
                  <a:lnTo>
                    <a:pt x="940800" y="135828"/>
                  </a:lnTo>
                  <a:lnTo>
                    <a:pt x="0" y="135828"/>
                  </a:lnTo>
                  <a:close/>
                </a:path>
              </a:pathLst>
            </a:custGeom>
            <a:solidFill>
              <a:srgbClr val="F4CE2C"/>
            </a:solidFill>
            <a:ln>
              <a:noFill/>
            </a:ln>
          </p:spPr>
          <p:txBody>
            <a:bodyPr/>
            <a:lstStyle/>
            <a:p>
              <a:endParaRPr lang="en-US"/>
            </a:p>
          </p:txBody>
        </p:sp>
        <p:sp>
          <p:nvSpPr>
            <p:cNvPr id="247" name="Google Shape;247;p19"/>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1" name="Google Shape;271;p19"/>
          <p:cNvSpPr txBox="1"/>
          <p:nvPr/>
        </p:nvSpPr>
        <p:spPr>
          <a:xfrm>
            <a:off x="1028699" y="3266927"/>
            <a:ext cx="6777819" cy="344709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dirty="0">
                <a:solidFill>
                  <a:srgbClr val="FFFFFF"/>
                </a:solidFill>
                <a:latin typeface="Arial"/>
                <a:ea typeface="Arial"/>
                <a:cs typeface="Arial"/>
                <a:sym typeface="Arial"/>
              </a:rPr>
              <a:t>Through this analysis, we aim to contribute to the understanding of the geopolitical dynamics in the region and provide perspectives on how Moldova and other states affected by Russia's energy policies can respond to these challenges. This study offers an overview of the tense relationship between Russia and the Republic of Moldova in the energy sector and highlights the lessons that can be learned from Moldova's experience.</a:t>
            </a:r>
            <a:endParaRPr dirty="0"/>
          </a:p>
        </p:txBody>
      </p:sp>
      <p:sp>
        <p:nvSpPr>
          <p:cNvPr id="273" name="Google Shape;273;p19"/>
          <p:cNvSpPr txBox="1"/>
          <p:nvPr/>
        </p:nvSpPr>
        <p:spPr>
          <a:xfrm>
            <a:off x="1028700" y="1057276"/>
            <a:ext cx="9509030" cy="2142125"/>
          </a:xfrm>
          <a:prstGeom prst="rect">
            <a:avLst/>
          </a:prstGeom>
          <a:noFill/>
          <a:ln>
            <a:noFill/>
          </a:ln>
        </p:spPr>
        <p:txBody>
          <a:bodyPr spcFirstLastPara="1" wrap="square" lIns="0" tIns="0" rIns="0" bIns="0" anchor="t" anchorCtr="0">
            <a:spAutoFit/>
          </a:bodyPr>
          <a:lstStyle/>
          <a:p>
            <a:pPr marL="0" marR="0" lvl="0" indent="0" algn="l" rtl="0">
              <a:lnSpc>
                <a:spcPct val="115983"/>
              </a:lnSpc>
              <a:spcBef>
                <a:spcPts val="0"/>
              </a:spcBef>
              <a:spcAft>
                <a:spcPts val="0"/>
              </a:spcAft>
              <a:buNone/>
            </a:pPr>
            <a:r>
              <a:rPr lang="en-US" sz="6000" b="1" i="0" u="none" strike="noStrike" cap="none" dirty="0">
                <a:solidFill>
                  <a:srgbClr val="FFFFFF"/>
                </a:solidFill>
                <a:latin typeface="Open Sans"/>
                <a:ea typeface="Open Sans"/>
                <a:cs typeface="Open Sans"/>
                <a:sym typeface="Open Sans"/>
              </a:rPr>
              <a:t>Introduction and Objective</a:t>
            </a:r>
          </a:p>
        </p:txBody>
      </p:sp>
      <p:pic>
        <p:nvPicPr>
          <p:cNvPr id="3" name="Picture 2">
            <a:extLst>
              <a:ext uri="{FF2B5EF4-FFF2-40B4-BE49-F238E27FC236}">
                <a16:creationId xmlns:a16="http://schemas.microsoft.com/office/drawing/2014/main" id="{E1AFC7AF-CCE0-1572-3125-5823AC5BD8EF}"/>
              </a:ext>
            </a:extLst>
          </p:cNvPr>
          <p:cNvPicPr>
            <a:picLocks noChangeAspect="1"/>
          </p:cNvPicPr>
          <p:nvPr/>
        </p:nvPicPr>
        <p:blipFill>
          <a:blip r:embed="rId4"/>
          <a:stretch>
            <a:fillRect/>
          </a:stretch>
        </p:blipFill>
        <p:spPr>
          <a:xfrm>
            <a:off x="10559966" y="0"/>
            <a:ext cx="6858000" cy="10287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8"/>
          <p:cNvPicPr preferRelativeResize="0"/>
          <p:nvPr/>
        </p:nvPicPr>
        <p:blipFill rotWithShape="1">
          <a:blip r:embed="rId3">
            <a:alphaModFix/>
          </a:blip>
          <a:srcRect l="66" t="28609" r="41431"/>
          <a:stretch/>
        </p:blipFill>
        <p:spPr>
          <a:xfrm>
            <a:off x="7048417" y="0"/>
            <a:ext cx="11239583" cy="10287000"/>
          </a:xfrm>
          <a:prstGeom prst="rect">
            <a:avLst/>
          </a:prstGeom>
          <a:noFill/>
          <a:ln>
            <a:noFill/>
          </a:ln>
        </p:spPr>
      </p:pic>
      <p:grpSp>
        <p:nvGrpSpPr>
          <p:cNvPr id="211" name="Google Shape;211;p18"/>
          <p:cNvGrpSpPr/>
          <p:nvPr/>
        </p:nvGrpSpPr>
        <p:grpSpPr>
          <a:xfrm>
            <a:off x="7048417" y="-216991"/>
            <a:ext cx="11239583" cy="10503991"/>
            <a:chOff x="0" y="-57150"/>
            <a:chExt cx="2113321" cy="2766483"/>
          </a:xfrm>
        </p:grpSpPr>
        <p:sp>
          <p:nvSpPr>
            <p:cNvPr id="212" name="Google Shape;212;p18"/>
            <p:cNvSpPr/>
            <p:nvPr/>
          </p:nvSpPr>
          <p:spPr>
            <a:xfrm>
              <a:off x="0" y="0"/>
              <a:ext cx="2113321" cy="2709333"/>
            </a:xfrm>
            <a:custGeom>
              <a:avLst/>
              <a:gdLst/>
              <a:ahLst/>
              <a:cxnLst/>
              <a:rect l="l" t="t" r="r" b="b"/>
              <a:pathLst>
                <a:path w="2113321" h="2709333" extrusionOk="0">
                  <a:moveTo>
                    <a:pt x="0" y="0"/>
                  </a:moveTo>
                  <a:lnTo>
                    <a:pt x="2113321" y="0"/>
                  </a:lnTo>
                  <a:lnTo>
                    <a:pt x="2113321" y="2709333"/>
                  </a:lnTo>
                  <a:lnTo>
                    <a:pt x="0" y="2709333"/>
                  </a:lnTo>
                  <a:close/>
                </a:path>
              </a:pathLst>
            </a:custGeom>
            <a:solidFill>
              <a:srgbClr val="004E8E">
                <a:alpha val="24705"/>
              </a:srgbClr>
            </a:solidFill>
            <a:ln>
              <a:noFill/>
            </a:ln>
          </p:spPr>
          <p:txBody>
            <a:bodyPr/>
            <a:lstStyle/>
            <a:p>
              <a:endParaRPr lang="en-US"/>
            </a:p>
          </p:txBody>
        </p:sp>
        <p:sp>
          <p:nvSpPr>
            <p:cNvPr id="213" name="Google Shape;213;p18"/>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4" name="Google Shape;214;p18"/>
          <p:cNvGrpSpPr/>
          <p:nvPr/>
        </p:nvGrpSpPr>
        <p:grpSpPr>
          <a:xfrm>
            <a:off x="0" y="754559"/>
            <a:ext cx="7048417" cy="8560891"/>
            <a:chOff x="0" y="-57150"/>
            <a:chExt cx="1856373" cy="2254720"/>
          </a:xfrm>
        </p:grpSpPr>
        <p:sp>
          <p:nvSpPr>
            <p:cNvPr id="215" name="Google Shape;215;p18"/>
            <p:cNvSpPr/>
            <p:nvPr/>
          </p:nvSpPr>
          <p:spPr>
            <a:xfrm>
              <a:off x="0" y="0"/>
              <a:ext cx="1856373" cy="2197570"/>
            </a:xfrm>
            <a:custGeom>
              <a:avLst/>
              <a:gdLst/>
              <a:ahLst/>
              <a:cxnLst/>
              <a:rect l="l" t="t" r="r" b="b"/>
              <a:pathLst>
                <a:path w="1856373" h="2197570" extrusionOk="0">
                  <a:moveTo>
                    <a:pt x="0" y="0"/>
                  </a:moveTo>
                  <a:lnTo>
                    <a:pt x="1856373" y="0"/>
                  </a:lnTo>
                  <a:lnTo>
                    <a:pt x="1856373" y="2197570"/>
                  </a:lnTo>
                  <a:lnTo>
                    <a:pt x="0" y="2197570"/>
                  </a:lnTo>
                  <a:close/>
                </a:path>
              </a:pathLst>
            </a:custGeom>
            <a:solidFill>
              <a:srgbClr val="004E8E">
                <a:alpha val="84705"/>
              </a:srgbClr>
            </a:solidFill>
            <a:ln>
              <a:noFill/>
            </a:ln>
          </p:spPr>
          <p:txBody>
            <a:bodyPr/>
            <a:lstStyle/>
            <a:p>
              <a:endParaRPr lang="en-US"/>
            </a:p>
          </p:txBody>
        </p:sp>
        <p:sp>
          <p:nvSpPr>
            <p:cNvPr id="216" name="Google Shape;216;p18"/>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7" name="Google Shape;217;p18"/>
          <p:cNvGrpSpPr/>
          <p:nvPr/>
        </p:nvGrpSpPr>
        <p:grpSpPr>
          <a:xfrm>
            <a:off x="7048417" y="754559"/>
            <a:ext cx="11239583" cy="8560891"/>
            <a:chOff x="0" y="-57150"/>
            <a:chExt cx="2960219" cy="2254720"/>
          </a:xfrm>
        </p:grpSpPr>
        <p:sp>
          <p:nvSpPr>
            <p:cNvPr id="218" name="Google Shape;218;p18"/>
            <p:cNvSpPr/>
            <p:nvPr/>
          </p:nvSpPr>
          <p:spPr>
            <a:xfrm>
              <a:off x="0" y="0"/>
              <a:ext cx="2960219" cy="2197570"/>
            </a:xfrm>
            <a:custGeom>
              <a:avLst/>
              <a:gdLst/>
              <a:ahLst/>
              <a:cxnLst/>
              <a:rect l="l" t="t" r="r" b="b"/>
              <a:pathLst>
                <a:path w="2960219" h="2197570" extrusionOk="0">
                  <a:moveTo>
                    <a:pt x="0" y="0"/>
                  </a:moveTo>
                  <a:lnTo>
                    <a:pt x="2960219" y="0"/>
                  </a:lnTo>
                  <a:lnTo>
                    <a:pt x="2960219" y="2197570"/>
                  </a:lnTo>
                  <a:lnTo>
                    <a:pt x="0" y="2197570"/>
                  </a:lnTo>
                  <a:close/>
                </a:path>
              </a:pathLst>
            </a:custGeom>
            <a:solidFill>
              <a:srgbClr val="004E8E">
                <a:alpha val="65490"/>
              </a:srgbClr>
            </a:solidFill>
            <a:ln>
              <a:noFill/>
            </a:ln>
          </p:spPr>
          <p:txBody>
            <a:bodyPr/>
            <a:lstStyle/>
            <a:p>
              <a:endParaRPr lang="en-US"/>
            </a:p>
          </p:txBody>
        </p:sp>
        <p:sp>
          <p:nvSpPr>
            <p:cNvPr id="219" name="Google Shape;219;p18"/>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0" name="Google Shape;220;p18"/>
          <p:cNvGrpSpPr/>
          <p:nvPr/>
        </p:nvGrpSpPr>
        <p:grpSpPr>
          <a:xfrm>
            <a:off x="0" y="9134624"/>
            <a:ext cx="3572101" cy="3266927"/>
            <a:chOff x="0" y="-47625"/>
            <a:chExt cx="940800" cy="860425"/>
          </a:xfrm>
        </p:grpSpPr>
        <p:sp>
          <p:nvSpPr>
            <p:cNvPr id="221" name="Google Shape;221;p18"/>
            <p:cNvSpPr/>
            <p:nvPr/>
          </p:nvSpPr>
          <p:spPr>
            <a:xfrm>
              <a:off x="0" y="0"/>
              <a:ext cx="940800" cy="135828"/>
            </a:xfrm>
            <a:custGeom>
              <a:avLst/>
              <a:gdLst/>
              <a:ahLst/>
              <a:cxnLst/>
              <a:rect l="l" t="t" r="r" b="b"/>
              <a:pathLst>
                <a:path w="940800" h="135828" extrusionOk="0">
                  <a:moveTo>
                    <a:pt x="0" y="0"/>
                  </a:moveTo>
                  <a:lnTo>
                    <a:pt x="940800" y="0"/>
                  </a:lnTo>
                  <a:lnTo>
                    <a:pt x="940800" y="135828"/>
                  </a:lnTo>
                  <a:lnTo>
                    <a:pt x="0" y="135828"/>
                  </a:lnTo>
                  <a:close/>
                </a:path>
              </a:pathLst>
            </a:custGeom>
            <a:solidFill>
              <a:srgbClr val="F4CE2C"/>
            </a:solidFill>
            <a:ln>
              <a:noFill/>
            </a:ln>
          </p:spPr>
          <p:txBody>
            <a:bodyPr/>
            <a:lstStyle/>
            <a:p>
              <a:endParaRPr lang="en-US"/>
            </a:p>
          </p:txBody>
        </p:sp>
        <p:sp>
          <p:nvSpPr>
            <p:cNvPr id="222" name="Google Shape;222;p18"/>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3" name="Google Shape;223;p18"/>
          <p:cNvGrpSpPr/>
          <p:nvPr/>
        </p:nvGrpSpPr>
        <p:grpSpPr>
          <a:xfrm>
            <a:off x="14715899" y="275002"/>
            <a:ext cx="3572101" cy="3266927"/>
            <a:chOff x="0" y="-47625"/>
            <a:chExt cx="940800" cy="860425"/>
          </a:xfrm>
        </p:grpSpPr>
        <p:sp>
          <p:nvSpPr>
            <p:cNvPr id="224" name="Google Shape;224;p18"/>
            <p:cNvSpPr/>
            <p:nvPr/>
          </p:nvSpPr>
          <p:spPr>
            <a:xfrm>
              <a:off x="0" y="0"/>
              <a:ext cx="940800" cy="135828"/>
            </a:xfrm>
            <a:custGeom>
              <a:avLst/>
              <a:gdLst/>
              <a:ahLst/>
              <a:cxnLst/>
              <a:rect l="l" t="t" r="r" b="b"/>
              <a:pathLst>
                <a:path w="940800" h="135828" extrusionOk="0">
                  <a:moveTo>
                    <a:pt x="0" y="0"/>
                  </a:moveTo>
                  <a:lnTo>
                    <a:pt x="940800" y="0"/>
                  </a:lnTo>
                  <a:lnTo>
                    <a:pt x="940800" y="135828"/>
                  </a:lnTo>
                  <a:lnTo>
                    <a:pt x="0" y="135828"/>
                  </a:lnTo>
                  <a:close/>
                </a:path>
              </a:pathLst>
            </a:custGeom>
            <a:solidFill>
              <a:srgbClr val="F4CE2C"/>
            </a:solidFill>
            <a:ln>
              <a:noFill/>
            </a:ln>
          </p:spPr>
          <p:txBody>
            <a:bodyPr/>
            <a:lstStyle/>
            <a:p>
              <a:endParaRPr lang="en-US"/>
            </a:p>
          </p:txBody>
        </p:sp>
        <p:sp>
          <p:nvSpPr>
            <p:cNvPr id="225" name="Google Shape;225;p18"/>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6" name="Google Shape;226;p18"/>
          <p:cNvGrpSpPr/>
          <p:nvPr/>
        </p:nvGrpSpPr>
        <p:grpSpPr>
          <a:xfrm>
            <a:off x="1028699" y="2121759"/>
            <a:ext cx="17068231" cy="5595290"/>
            <a:chOff x="-1" y="28575"/>
            <a:chExt cx="22757641" cy="7460388"/>
          </a:xfrm>
        </p:grpSpPr>
        <p:sp>
          <p:nvSpPr>
            <p:cNvPr id="227" name="Google Shape;227;p18"/>
            <p:cNvSpPr txBox="1"/>
            <p:nvPr/>
          </p:nvSpPr>
          <p:spPr>
            <a:xfrm>
              <a:off x="0" y="28575"/>
              <a:ext cx="21640800" cy="1713718"/>
            </a:xfrm>
            <a:prstGeom prst="rect">
              <a:avLst/>
            </a:prstGeom>
            <a:noFill/>
            <a:ln>
              <a:noFill/>
            </a:ln>
          </p:spPr>
          <p:txBody>
            <a:bodyPr spcFirstLastPara="1" wrap="square" lIns="0" tIns="0" rIns="0" bIns="0" anchor="t" anchorCtr="0">
              <a:spAutoFit/>
            </a:bodyPr>
            <a:lstStyle/>
            <a:p>
              <a:pPr>
                <a:lnSpc>
                  <a:spcPct val="115983"/>
                </a:lnSpc>
              </a:pPr>
              <a:r>
                <a:rPr lang="en-US" sz="7200" b="1" i="0" u="none" strike="noStrike" cap="none" dirty="0">
                  <a:solidFill>
                    <a:srgbClr val="FFFFFF"/>
                  </a:solidFill>
                  <a:latin typeface="Open Sans"/>
                  <a:ea typeface="Open Sans"/>
                  <a:cs typeface="Open Sans"/>
                  <a:sym typeface="Open Sans"/>
                </a:rPr>
                <a:t>Hypothesis &amp; </a:t>
              </a:r>
              <a:r>
                <a:rPr lang="en-US" sz="7200" b="1" dirty="0">
                  <a:solidFill>
                    <a:srgbClr val="FFFFFF"/>
                  </a:solidFill>
                  <a:latin typeface="Open Sans"/>
                  <a:ea typeface="Open Sans"/>
                  <a:cs typeface="Open Sans"/>
                </a:rPr>
                <a:t>Methodology</a:t>
              </a:r>
            </a:p>
          </p:txBody>
        </p:sp>
        <p:sp>
          <p:nvSpPr>
            <p:cNvPr id="228" name="Google Shape;228;p18"/>
            <p:cNvSpPr txBox="1"/>
            <p:nvPr/>
          </p:nvSpPr>
          <p:spPr>
            <a:xfrm>
              <a:off x="-1" y="3352445"/>
              <a:ext cx="22757641" cy="4136518"/>
            </a:xfrm>
            <a:prstGeom prst="rect">
              <a:avLst/>
            </a:prstGeom>
            <a:noFill/>
            <a:ln>
              <a:noFill/>
            </a:ln>
          </p:spPr>
          <p:txBody>
            <a:bodyPr spcFirstLastPara="1" wrap="square" lIns="0" tIns="0" rIns="0" bIns="0" anchor="t" anchorCtr="0">
              <a:spAutoFit/>
            </a:bodyPr>
            <a:lstStyle/>
            <a:p>
              <a:pPr marL="259081" lvl="1">
                <a:lnSpc>
                  <a:spcPct val="139958"/>
                </a:lnSpc>
                <a:buClr>
                  <a:srgbClr val="FFFFFF"/>
                </a:buClr>
                <a:buSzPts val="2400"/>
              </a:pPr>
              <a:r>
                <a:rPr lang="en-US" sz="2400" b="0" i="0" u="none" strike="noStrike" cap="none" dirty="0">
                  <a:solidFill>
                    <a:srgbClr val="FFFFFF"/>
                  </a:solidFill>
                  <a:latin typeface="Arial"/>
                  <a:ea typeface="Arial"/>
                  <a:cs typeface="Arial"/>
                  <a:sym typeface="Arial"/>
                </a:rPr>
                <a:t>The central hypothesis of this study is that Russia leverages its natural gas resources as a geopolitical tool to influence neighboring countries, particularly Moldova, using economic pressure tactics. This involves pricing manipulation, supply disruptions, and strategic infrastructure investments.</a:t>
              </a:r>
            </a:p>
            <a:p>
              <a:pPr marL="259081" marR="0" lvl="1" algn="l" rtl="0">
                <a:lnSpc>
                  <a:spcPct val="139958"/>
                </a:lnSpc>
                <a:spcBef>
                  <a:spcPts val="0"/>
                </a:spcBef>
                <a:spcAft>
                  <a:spcPts val="0"/>
                </a:spcAft>
                <a:buClr>
                  <a:srgbClr val="FFFFFF"/>
                </a:buClr>
                <a:buSzPts val="2400"/>
              </a:pPr>
              <a:r>
                <a:rPr lang="en-US" sz="2400" b="0" i="0" u="none" strike="noStrike" cap="none" dirty="0">
                  <a:solidFill>
                    <a:srgbClr val="FFFFFF"/>
                  </a:solidFill>
                  <a:latin typeface="Arial"/>
                  <a:ea typeface="Arial"/>
                  <a:cs typeface="Arial"/>
                  <a:sym typeface="Arial"/>
                </a:rPr>
                <a:t>To test this hypothesis, I conducted a comprehensive review of historical data, case studies, and economic reports. This included analyzing gas pricing trends, supply disruption events, and the geopolitical context of energy policies between Russia, Moldova and secessionist territory Transnistria.</a:t>
              </a:r>
              <a:endParaRPr lang="en-US"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28"/>
          <p:cNvPicPr preferRelativeResize="0"/>
          <p:nvPr/>
        </p:nvPicPr>
        <p:blipFill rotWithShape="1">
          <a:blip r:embed="rId3">
            <a:alphaModFix/>
          </a:blip>
          <a:srcRect/>
          <a:stretch/>
        </p:blipFill>
        <p:spPr>
          <a:xfrm>
            <a:off x="0" y="0"/>
            <a:ext cx="18288000" cy="10287000"/>
          </a:xfrm>
          <a:prstGeom prst="rect">
            <a:avLst/>
          </a:prstGeom>
          <a:noFill/>
          <a:ln>
            <a:noFill/>
          </a:ln>
        </p:spPr>
      </p:pic>
      <p:grpSp>
        <p:nvGrpSpPr>
          <p:cNvPr id="563" name="Google Shape;563;p28"/>
          <p:cNvGrpSpPr/>
          <p:nvPr/>
        </p:nvGrpSpPr>
        <p:grpSpPr>
          <a:xfrm>
            <a:off x="0" y="-216991"/>
            <a:ext cx="18289983" cy="10503991"/>
            <a:chOff x="0" y="-57150"/>
            <a:chExt cx="4817115" cy="2766483"/>
          </a:xfrm>
        </p:grpSpPr>
        <p:sp>
          <p:nvSpPr>
            <p:cNvPr id="564" name="Google Shape;564;p28"/>
            <p:cNvSpPr/>
            <p:nvPr/>
          </p:nvSpPr>
          <p:spPr>
            <a:xfrm>
              <a:off x="0" y="0"/>
              <a:ext cx="4817115" cy="2709333"/>
            </a:xfrm>
            <a:custGeom>
              <a:avLst/>
              <a:gdLst/>
              <a:ahLst/>
              <a:cxnLst/>
              <a:rect l="l" t="t" r="r" b="b"/>
              <a:pathLst>
                <a:path w="4817115" h="2709333" extrusionOk="0">
                  <a:moveTo>
                    <a:pt x="0" y="0"/>
                  </a:moveTo>
                  <a:lnTo>
                    <a:pt x="4817115" y="0"/>
                  </a:lnTo>
                  <a:lnTo>
                    <a:pt x="4817115" y="2709333"/>
                  </a:lnTo>
                  <a:lnTo>
                    <a:pt x="0" y="2709333"/>
                  </a:lnTo>
                  <a:close/>
                </a:path>
              </a:pathLst>
            </a:custGeom>
            <a:solidFill>
              <a:srgbClr val="004E8E">
                <a:alpha val="55294"/>
              </a:srgbClr>
            </a:solidFill>
            <a:ln>
              <a:noFill/>
            </a:ln>
          </p:spPr>
          <p:txBody>
            <a:bodyPr/>
            <a:lstStyle/>
            <a:p>
              <a:endParaRPr lang="en-US"/>
            </a:p>
          </p:txBody>
        </p:sp>
        <p:sp>
          <p:nvSpPr>
            <p:cNvPr id="565" name="Google Shape;565;p28"/>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6" name="Google Shape;566;p28"/>
          <p:cNvGrpSpPr/>
          <p:nvPr/>
        </p:nvGrpSpPr>
        <p:grpSpPr>
          <a:xfrm>
            <a:off x="3754210" y="754559"/>
            <a:ext cx="8637951" cy="8560891"/>
            <a:chOff x="0" y="-57150"/>
            <a:chExt cx="2275016" cy="2254720"/>
          </a:xfrm>
        </p:grpSpPr>
        <p:sp>
          <p:nvSpPr>
            <p:cNvPr id="567" name="Google Shape;567;p28"/>
            <p:cNvSpPr/>
            <p:nvPr/>
          </p:nvSpPr>
          <p:spPr>
            <a:xfrm>
              <a:off x="0" y="0"/>
              <a:ext cx="2275016" cy="2197570"/>
            </a:xfrm>
            <a:custGeom>
              <a:avLst/>
              <a:gdLst/>
              <a:ahLst/>
              <a:cxnLst/>
              <a:rect l="l" t="t" r="r" b="b"/>
              <a:pathLst>
                <a:path w="2275016" h="2197570" extrusionOk="0">
                  <a:moveTo>
                    <a:pt x="0" y="0"/>
                  </a:moveTo>
                  <a:lnTo>
                    <a:pt x="2275016" y="0"/>
                  </a:lnTo>
                  <a:lnTo>
                    <a:pt x="2275016" y="2197570"/>
                  </a:lnTo>
                  <a:lnTo>
                    <a:pt x="0" y="2197570"/>
                  </a:lnTo>
                  <a:close/>
                </a:path>
              </a:pathLst>
            </a:custGeom>
            <a:solidFill>
              <a:srgbClr val="004E8E">
                <a:alpha val="84705"/>
              </a:srgbClr>
            </a:solidFill>
            <a:ln>
              <a:noFill/>
            </a:ln>
          </p:spPr>
          <p:txBody>
            <a:bodyPr/>
            <a:lstStyle/>
            <a:p>
              <a:endParaRPr lang="en-US" dirty="0"/>
            </a:p>
          </p:txBody>
        </p:sp>
        <p:sp>
          <p:nvSpPr>
            <p:cNvPr id="568" name="Google Shape;568;p28"/>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9" name="Google Shape;569;p28"/>
          <p:cNvGrpSpPr/>
          <p:nvPr/>
        </p:nvGrpSpPr>
        <p:grpSpPr>
          <a:xfrm>
            <a:off x="11676925" y="9134624"/>
            <a:ext cx="3572101" cy="3266927"/>
            <a:chOff x="0" y="-47625"/>
            <a:chExt cx="940800" cy="860425"/>
          </a:xfrm>
        </p:grpSpPr>
        <p:sp>
          <p:nvSpPr>
            <p:cNvPr id="570" name="Google Shape;570;p28"/>
            <p:cNvSpPr/>
            <p:nvPr/>
          </p:nvSpPr>
          <p:spPr>
            <a:xfrm>
              <a:off x="0" y="0"/>
              <a:ext cx="940800" cy="135828"/>
            </a:xfrm>
            <a:custGeom>
              <a:avLst/>
              <a:gdLst/>
              <a:ahLst/>
              <a:cxnLst/>
              <a:rect l="l" t="t" r="r" b="b"/>
              <a:pathLst>
                <a:path w="940800" h="135828" extrusionOk="0">
                  <a:moveTo>
                    <a:pt x="0" y="0"/>
                  </a:moveTo>
                  <a:lnTo>
                    <a:pt x="940800" y="0"/>
                  </a:lnTo>
                  <a:lnTo>
                    <a:pt x="940800" y="135828"/>
                  </a:lnTo>
                  <a:lnTo>
                    <a:pt x="0" y="135828"/>
                  </a:lnTo>
                  <a:close/>
                </a:path>
              </a:pathLst>
            </a:custGeom>
            <a:solidFill>
              <a:srgbClr val="F4CE2C"/>
            </a:solidFill>
            <a:ln>
              <a:noFill/>
            </a:ln>
          </p:spPr>
          <p:txBody>
            <a:bodyPr/>
            <a:lstStyle/>
            <a:p>
              <a:endParaRPr lang="en-US"/>
            </a:p>
          </p:txBody>
        </p:sp>
        <p:sp>
          <p:nvSpPr>
            <p:cNvPr id="571" name="Google Shape;571;p28"/>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72" name="Google Shape;572;p28"/>
          <p:cNvGrpSpPr/>
          <p:nvPr/>
        </p:nvGrpSpPr>
        <p:grpSpPr>
          <a:xfrm>
            <a:off x="2667591" y="185268"/>
            <a:ext cx="3572101" cy="3266927"/>
            <a:chOff x="0" y="-47625"/>
            <a:chExt cx="940800" cy="860425"/>
          </a:xfrm>
        </p:grpSpPr>
        <p:sp>
          <p:nvSpPr>
            <p:cNvPr id="573" name="Google Shape;573;p28"/>
            <p:cNvSpPr/>
            <p:nvPr/>
          </p:nvSpPr>
          <p:spPr>
            <a:xfrm>
              <a:off x="0" y="0"/>
              <a:ext cx="940800" cy="135828"/>
            </a:xfrm>
            <a:custGeom>
              <a:avLst/>
              <a:gdLst/>
              <a:ahLst/>
              <a:cxnLst/>
              <a:rect l="l" t="t" r="r" b="b"/>
              <a:pathLst>
                <a:path w="940800" h="135828" extrusionOk="0">
                  <a:moveTo>
                    <a:pt x="0" y="0"/>
                  </a:moveTo>
                  <a:lnTo>
                    <a:pt x="940800" y="0"/>
                  </a:lnTo>
                  <a:lnTo>
                    <a:pt x="940800" y="135828"/>
                  </a:lnTo>
                  <a:lnTo>
                    <a:pt x="0" y="135828"/>
                  </a:lnTo>
                  <a:close/>
                </a:path>
              </a:pathLst>
            </a:custGeom>
            <a:solidFill>
              <a:srgbClr val="F4CE2C"/>
            </a:solidFill>
            <a:ln>
              <a:noFill/>
            </a:ln>
          </p:spPr>
          <p:txBody>
            <a:bodyPr/>
            <a:lstStyle/>
            <a:p>
              <a:endParaRPr lang="en-US"/>
            </a:p>
          </p:txBody>
        </p:sp>
        <p:sp>
          <p:nvSpPr>
            <p:cNvPr id="574" name="Google Shape;574;p28"/>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575" name="Google Shape;575;p28"/>
          <p:cNvGrpSpPr/>
          <p:nvPr/>
        </p:nvGrpSpPr>
        <p:grpSpPr>
          <a:xfrm>
            <a:off x="1034716" y="1270281"/>
            <a:ext cx="15905747" cy="7119971"/>
            <a:chOff x="-5496470" y="14798"/>
            <a:chExt cx="21207665" cy="9493294"/>
          </a:xfrm>
        </p:grpSpPr>
        <p:sp>
          <p:nvSpPr>
            <p:cNvPr id="577" name="Google Shape;577;p28"/>
            <p:cNvSpPr txBox="1"/>
            <p:nvPr/>
          </p:nvSpPr>
          <p:spPr>
            <a:xfrm>
              <a:off x="-4055554" y="14798"/>
              <a:ext cx="16478116" cy="1462537"/>
            </a:xfrm>
            <a:prstGeom prst="rect">
              <a:avLst/>
            </a:prstGeom>
            <a:noFill/>
            <a:ln>
              <a:noFill/>
            </a:ln>
          </p:spPr>
          <p:txBody>
            <a:bodyPr spcFirstLastPara="1" wrap="square" lIns="0" tIns="0" rIns="0" bIns="0" anchor="t" anchorCtr="0">
              <a:spAutoFit/>
            </a:bodyPr>
            <a:lstStyle/>
            <a:p>
              <a:pPr marL="0" marR="0" lvl="0" indent="0" algn="ctr" rtl="0">
                <a:lnSpc>
                  <a:spcPct val="99000"/>
                </a:lnSpc>
                <a:spcBef>
                  <a:spcPts val="0"/>
                </a:spcBef>
                <a:spcAft>
                  <a:spcPts val="0"/>
                </a:spcAft>
                <a:buNone/>
              </a:pPr>
              <a:r>
                <a:rPr lang="en-US" sz="7200" dirty="0">
                  <a:solidFill>
                    <a:schemeClr val="bg1"/>
                  </a:solidFill>
                </a:rPr>
                <a:t>Findings - Economic Warfare</a:t>
              </a:r>
              <a:endParaRPr dirty="0">
                <a:solidFill>
                  <a:schemeClr val="bg1"/>
                </a:solidFill>
              </a:endParaRPr>
            </a:p>
          </p:txBody>
        </p:sp>
        <p:sp>
          <p:nvSpPr>
            <p:cNvPr id="578" name="Google Shape;578;p28"/>
            <p:cNvSpPr txBox="1"/>
            <p:nvPr/>
          </p:nvSpPr>
          <p:spPr>
            <a:xfrm>
              <a:off x="-5496470" y="3762930"/>
              <a:ext cx="21207665" cy="5745162"/>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None/>
              </a:pPr>
              <a:r>
                <a:rPr lang="en-US" sz="4000" dirty="0">
                  <a:solidFill>
                    <a:schemeClr val="bg1"/>
                  </a:solidFill>
                </a:rPr>
                <a:t>Economic warfare involves using economic measures to weaken an opponent. Russia employs natural gas as a strategic tool in its economic warfare arsenal. This includes blockades, embargoes, and exploiting economic dependencies to exert influence and achieve geopolitical goals</a:t>
              </a:r>
              <a:endParaRPr dirty="0">
                <a:solidFill>
                  <a:schemeClr val="bg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9"/>
          <p:cNvPicPr preferRelativeResize="0"/>
          <p:nvPr/>
        </p:nvPicPr>
        <p:blipFill rotWithShape="1">
          <a:blip r:embed="rId3">
            <a:alphaModFix/>
          </a:blip>
          <a:srcRect r="41498"/>
          <a:stretch/>
        </p:blipFill>
        <p:spPr>
          <a:xfrm>
            <a:off x="0" y="0"/>
            <a:ext cx="8024017" cy="10287000"/>
          </a:xfrm>
          <a:prstGeom prst="rect">
            <a:avLst/>
          </a:prstGeom>
          <a:noFill/>
          <a:ln>
            <a:noFill/>
          </a:ln>
        </p:spPr>
      </p:pic>
      <p:grpSp>
        <p:nvGrpSpPr>
          <p:cNvPr id="239" name="Google Shape;239;p19"/>
          <p:cNvGrpSpPr/>
          <p:nvPr/>
        </p:nvGrpSpPr>
        <p:grpSpPr>
          <a:xfrm>
            <a:off x="0" y="-216991"/>
            <a:ext cx="8024017" cy="10503991"/>
            <a:chOff x="0" y="-57150"/>
            <a:chExt cx="2113321" cy="2766483"/>
          </a:xfrm>
        </p:grpSpPr>
        <p:sp>
          <p:nvSpPr>
            <p:cNvPr id="240" name="Google Shape;240;p19"/>
            <p:cNvSpPr/>
            <p:nvPr/>
          </p:nvSpPr>
          <p:spPr>
            <a:xfrm>
              <a:off x="0" y="0"/>
              <a:ext cx="2113321" cy="2709333"/>
            </a:xfrm>
            <a:custGeom>
              <a:avLst/>
              <a:gdLst/>
              <a:ahLst/>
              <a:cxnLst/>
              <a:rect l="l" t="t" r="r" b="b"/>
              <a:pathLst>
                <a:path w="2113321" h="2709333" extrusionOk="0">
                  <a:moveTo>
                    <a:pt x="0" y="0"/>
                  </a:moveTo>
                  <a:lnTo>
                    <a:pt x="2113321" y="0"/>
                  </a:lnTo>
                  <a:lnTo>
                    <a:pt x="2113321" y="2709333"/>
                  </a:lnTo>
                  <a:lnTo>
                    <a:pt x="0" y="2709333"/>
                  </a:lnTo>
                  <a:close/>
                </a:path>
              </a:pathLst>
            </a:custGeom>
            <a:solidFill>
              <a:srgbClr val="004E8E">
                <a:alpha val="24705"/>
              </a:srgbClr>
            </a:solidFill>
            <a:ln>
              <a:noFill/>
            </a:ln>
          </p:spPr>
          <p:txBody>
            <a:bodyPr/>
            <a:lstStyle/>
            <a:p>
              <a:endParaRPr lang="en-US"/>
            </a:p>
          </p:txBody>
        </p:sp>
        <p:sp>
          <p:nvSpPr>
            <p:cNvPr id="241" name="Google Shape;241;p19"/>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2" name="Google Shape;242;p19"/>
          <p:cNvGrpSpPr/>
          <p:nvPr/>
        </p:nvGrpSpPr>
        <p:grpSpPr>
          <a:xfrm>
            <a:off x="-19609" y="738396"/>
            <a:ext cx="10030729" cy="8560891"/>
            <a:chOff x="0" y="-57150"/>
            <a:chExt cx="2275016" cy="2254720"/>
          </a:xfrm>
        </p:grpSpPr>
        <p:sp>
          <p:nvSpPr>
            <p:cNvPr id="243" name="Google Shape;243;p19"/>
            <p:cNvSpPr/>
            <p:nvPr/>
          </p:nvSpPr>
          <p:spPr>
            <a:xfrm>
              <a:off x="0" y="0"/>
              <a:ext cx="2275016" cy="2197570"/>
            </a:xfrm>
            <a:custGeom>
              <a:avLst/>
              <a:gdLst/>
              <a:ahLst/>
              <a:cxnLst/>
              <a:rect l="l" t="t" r="r" b="b"/>
              <a:pathLst>
                <a:path w="2275016" h="2197570" extrusionOk="0">
                  <a:moveTo>
                    <a:pt x="0" y="0"/>
                  </a:moveTo>
                  <a:lnTo>
                    <a:pt x="2275016" y="0"/>
                  </a:lnTo>
                  <a:lnTo>
                    <a:pt x="2275016" y="2197570"/>
                  </a:lnTo>
                  <a:lnTo>
                    <a:pt x="0" y="2197570"/>
                  </a:lnTo>
                  <a:close/>
                </a:path>
              </a:pathLst>
            </a:custGeom>
            <a:solidFill>
              <a:srgbClr val="004E8E">
                <a:alpha val="84705"/>
              </a:srgbClr>
            </a:solidFill>
            <a:ln>
              <a:noFill/>
            </a:ln>
          </p:spPr>
          <p:txBody>
            <a:bodyPr/>
            <a:lstStyle/>
            <a:p>
              <a:endParaRPr lang="en-US"/>
            </a:p>
          </p:txBody>
        </p:sp>
        <p:sp>
          <p:nvSpPr>
            <p:cNvPr id="244" name="Google Shape;244;p19"/>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5" name="Google Shape;245;p19"/>
          <p:cNvGrpSpPr/>
          <p:nvPr/>
        </p:nvGrpSpPr>
        <p:grpSpPr>
          <a:xfrm>
            <a:off x="0" y="9077474"/>
            <a:ext cx="3572101" cy="3266927"/>
            <a:chOff x="0" y="-47625"/>
            <a:chExt cx="940800" cy="860425"/>
          </a:xfrm>
        </p:grpSpPr>
        <p:sp>
          <p:nvSpPr>
            <p:cNvPr id="246" name="Google Shape;246;p19"/>
            <p:cNvSpPr/>
            <p:nvPr/>
          </p:nvSpPr>
          <p:spPr>
            <a:xfrm>
              <a:off x="0" y="0"/>
              <a:ext cx="940800" cy="135828"/>
            </a:xfrm>
            <a:custGeom>
              <a:avLst/>
              <a:gdLst/>
              <a:ahLst/>
              <a:cxnLst/>
              <a:rect l="l" t="t" r="r" b="b"/>
              <a:pathLst>
                <a:path w="940800" h="135828" extrusionOk="0">
                  <a:moveTo>
                    <a:pt x="0" y="0"/>
                  </a:moveTo>
                  <a:lnTo>
                    <a:pt x="940800" y="0"/>
                  </a:lnTo>
                  <a:lnTo>
                    <a:pt x="940800" y="135828"/>
                  </a:lnTo>
                  <a:lnTo>
                    <a:pt x="0" y="135828"/>
                  </a:lnTo>
                  <a:close/>
                </a:path>
              </a:pathLst>
            </a:custGeom>
            <a:solidFill>
              <a:srgbClr val="F4CE2C"/>
            </a:solidFill>
            <a:ln>
              <a:noFill/>
            </a:ln>
          </p:spPr>
          <p:txBody>
            <a:bodyPr/>
            <a:lstStyle/>
            <a:p>
              <a:endParaRPr lang="en-US"/>
            </a:p>
          </p:txBody>
        </p:sp>
        <p:sp>
          <p:nvSpPr>
            <p:cNvPr id="247" name="Google Shape;247;p19"/>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1" name="Google Shape;271;p19"/>
          <p:cNvSpPr txBox="1"/>
          <p:nvPr/>
        </p:nvSpPr>
        <p:spPr>
          <a:xfrm>
            <a:off x="916618" y="4444664"/>
            <a:ext cx="6682285" cy="30162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dirty="0">
                <a:solidFill>
                  <a:srgbClr val="FFFFFF"/>
                </a:solidFill>
                <a:latin typeface="Arial"/>
                <a:ea typeface="Arial"/>
                <a:cs typeface="Arial"/>
                <a:sym typeface="Arial"/>
              </a:rPr>
              <a:t>Historically, Russia has used natural gas to exert influence over its neighbors: In Ukraine, gas supply disruptions were used as leverage during political disputes. In Belarus, pricing manipulations and supply cuts were tactics used during negotiations. The construction of the Nord Stream pipelines bypassed traditional transit countries, increasing Russia's control over gas supplies to Europe.</a:t>
            </a:r>
            <a:endParaRPr lang="en-US" dirty="0"/>
          </a:p>
        </p:txBody>
      </p:sp>
      <p:sp>
        <p:nvSpPr>
          <p:cNvPr id="273" name="Google Shape;273;p19"/>
          <p:cNvSpPr txBox="1"/>
          <p:nvPr/>
        </p:nvSpPr>
        <p:spPr>
          <a:xfrm>
            <a:off x="1028701" y="1057276"/>
            <a:ext cx="7014926" cy="3213187"/>
          </a:xfrm>
          <a:prstGeom prst="rect">
            <a:avLst/>
          </a:prstGeom>
          <a:noFill/>
          <a:ln>
            <a:noFill/>
          </a:ln>
        </p:spPr>
        <p:txBody>
          <a:bodyPr spcFirstLastPara="1" wrap="square" lIns="0" tIns="0" rIns="0" bIns="0" anchor="t" anchorCtr="0">
            <a:spAutoFit/>
          </a:bodyPr>
          <a:lstStyle/>
          <a:p>
            <a:pPr marL="0" marR="0" lvl="0" indent="0" algn="l" rtl="0">
              <a:lnSpc>
                <a:spcPct val="115983"/>
              </a:lnSpc>
              <a:spcBef>
                <a:spcPts val="0"/>
              </a:spcBef>
              <a:spcAft>
                <a:spcPts val="0"/>
              </a:spcAft>
              <a:buNone/>
            </a:pPr>
            <a:r>
              <a:rPr lang="en-US" sz="6000" b="1" i="0" u="none" strike="noStrike" cap="none" dirty="0">
                <a:solidFill>
                  <a:srgbClr val="FFFFFF"/>
                </a:solidFill>
                <a:latin typeface="Open Sans"/>
                <a:ea typeface="Open Sans"/>
                <a:cs typeface="Open Sans"/>
                <a:sym typeface="Open Sans"/>
              </a:rPr>
              <a:t>Findings - Historical Context and Strategies</a:t>
            </a:r>
            <a:endParaRPr lang="en-US" dirty="0"/>
          </a:p>
        </p:txBody>
      </p:sp>
      <p:pic>
        <p:nvPicPr>
          <p:cNvPr id="5" name="Picture 4">
            <a:extLst>
              <a:ext uri="{FF2B5EF4-FFF2-40B4-BE49-F238E27FC236}">
                <a16:creationId xmlns:a16="http://schemas.microsoft.com/office/drawing/2014/main" id="{577AE381-AF09-7DCF-E58B-F500322730DF}"/>
              </a:ext>
            </a:extLst>
          </p:cNvPr>
          <p:cNvPicPr>
            <a:picLocks noChangeAspect="1"/>
          </p:cNvPicPr>
          <p:nvPr/>
        </p:nvPicPr>
        <p:blipFill>
          <a:blip r:embed="rId4"/>
          <a:stretch>
            <a:fillRect/>
          </a:stretch>
        </p:blipFill>
        <p:spPr>
          <a:xfrm>
            <a:off x="8024017" y="912096"/>
            <a:ext cx="10441404" cy="8390070"/>
          </a:xfrm>
          <a:prstGeom prst="rect">
            <a:avLst/>
          </a:prstGeom>
        </p:spPr>
      </p:pic>
    </p:spTree>
    <p:extLst>
      <p:ext uri="{BB962C8B-B14F-4D97-AF65-F5344CB8AC3E}">
        <p14:creationId xmlns:p14="http://schemas.microsoft.com/office/powerpoint/2010/main" val="244442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775" name="Google Shape;775;p33"/>
          <p:cNvPicPr preferRelativeResize="0"/>
          <p:nvPr/>
        </p:nvPicPr>
        <p:blipFill rotWithShape="1">
          <a:blip r:embed="rId3">
            <a:alphaModFix/>
          </a:blip>
          <a:srcRect l="55855" t="16372" r="8701" b="15297"/>
          <a:stretch/>
        </p:blipFill>
        <p:spPr>
          <a:xfrm>
            <a:off x="0" y="0"/>
            <a:ext cx="8024017" cy="10287000"/>
          </a:xfrm>
          <a:prstGeom prst="rect">
            <a:avLst/>
          </a:prstGeom>
          <a:noFill/>
          <a:ln>
            <a:noFill/>
          </a:ln>
        </p:spPr>
      </p:pic>
      <p:grpSp>
        <p:nvGrpSpPr>
          <p:cNvPr id="776" name="Google Shape;776;p33"/>
          <p:cNvGrpSpPr/>
          <p:nvPr/>
        </p:nvGrpSpPr>
        <p:grpSpPr>
          <a:xfrm>
            <a:off x="0" y="-216991"/>
            <a:ext cx="8024017" cy="10503991"/>
            <a:chOff x="0" y="-57150"/>
            <a:chExt cx="2113321" cy="2766483"/>
          </a:xfrm>
        </p:grpSpPr>
        <p:sp>
          <p:nvSpPr>
            <p:cNvPr id="777" name="Google Shape;777;p33"/>
            <p:cNvSpPr/>
            <p:nvPr/>
          </p:nvSpPr>
          <p:spPr>
            <a:xfrm>
              <a:off x="0" y="0"/>
              <a:ext cx="2113321" cy="2709333"/>
            </a:xfrm>
            <a:custGeom>
              <a:avLst/>
              <a:gdLst/>
              <a:ahLst/>
              <a:cxnLst/>
              <a:rect l="l" t="t" r="r" b="b"/>
              <a:pathLst>
                <a:path w="2113321" h="2709333" extrusionOk="0">
                  <a:moveTo>
                    <a:pt x="0" y="0"/>
                  </a:moveTo>
                  <a:lnTo>
                    <a:pt x="2113321" y="0"/>
                  </a:lnTo>
                  <a:lnTo>
                    <a:pt x="2113321" y="2709333"/>
                  </a:lnTo>
                  <a:lnTo>
                    <a:pt x="0" y="2709333"/>
                  </a:lnTo>
                  <a:close/>
                </a:path>
              </a:pathLst>
            </a:custGeom>
            <a:solidFill>
              <a:srgbClr val="004E8E">
                <a:alpha val="24705"/>
              </a:srgbClr>
            </a:solidFill>
            <a:ln>
              <a:noFill/>
            </a:ln>
          </p:spPr>
          <p:txBody>
            <a:bodyPr/>
            <a:lstStyle/>
            <a:p>
              <a:endParaRPr lang="en-US"/>
            </a:p>
          </p:txBody>
        </p:sp>
        <p:sp>
          <p:nvSpPr>
            <p:cNvPr id="778" name="Google Shape;778;p33"/>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79" name="Google Shape;779;p33"/>
          <p:cNvGrpSpPr/>
          <p:nvPr/>
        </p:nvGrpSpPr>
        <p:grpSpPr>
          <a:xfrm>
            <a:off x="0" y="754559"/>
            <a:ext cx="8637951" cy="8560891"/>
            <a:chOff x="0" y="-57150"/>
            <a:chExt cx="2275016" cy="2254720"/>
          </a:xfrm>
        </p:grpSpPr>
        <p:sp>
          <p:nvSpPr>
            <p:cNvPr id="780" name="Google Shape;780;p33"/>
            <p:cNvSpPr/>
            <p:nvPr/>
          </p:nvSpPr>
          <p:spPr>
            <a:xfrm>
              <a:off x="0" y="0"/>
              <a:ext cx="2275016" cy="2197570"/>
            </a:xfrm>
            <a:custGeom>
              <a:avLst/>
              <a:gdLst/>
              <a:ahLst/>
              <a:cxnLst/>
              <a:rect l="l" t="t" r="r" b="b"/>
              <a:pathLst>
                <a:path w="2275016" h="2197570" extrusionOk="0">
                  <a:moveTo>
                    <a:pt x="0" y="0"/>
                  </a:moveTo>
                  <a:lnTo>
                    <a:pt x="2275016" y="0"/>
                  </a:lnTo>
                  <a:lnTo>
                    <a:pt x="2275016" y="2197570"/>
                  </a:lnTo>
                  <a:lnTo>
                    <a:pt x="0" y="2197570"/>
                  </a:lnTo>
                  <a:close/>
                </a:path>
              </a:pathLst>
            </a:custGeom>
            <a:solidFill>
              <a:srgbClr val="004E8E">
                <a:alpha val="84705"/>
              </a:srgbClr>
            </a:solidFill>
            <a:ln>
              <a:noFill/>
            </a:ln>
          </p:spPr>
          <p:txBody>
            <a:bodyPr/>
            <a:lstStyle/>
            <a:p>
              <a:endParaRPr lang="en-US"/>
            </a:p>
          </p:txBody>
        </p:sp>
        <p:sp>
          <p:nvSpPr>
            <p:cNvPr id="781" name="Google Shape;781;p33"/>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82" name="Google Shape;782;p33"/>
          <p:cNvGrpSpPr/>
          <p:nvPr/>
        </p:nvGrpSpPr>
        <p:grpSpPr>
          <a:xfrm>
            <a:off x="1961168" y="9246175"/>
            <a:ext cx="8024017" cy="3396124"/>
            <a:chOff x="0" y="-47625"/>
            <a:chExt cx="940800" cy="860425"/>
          </a:xfrm>
        </p:grpSpPr>
        <p:sp>
          <p:nvSpPr>
            <p:cNvPr id="783" name="Google Shape;783;p33"/>
            <p:cNvSpPr/>
            <p:nvPr/>
          </p:nvSpPr>
          <p:spPr>
            <a:xfrm>
              <a:off x="0" y="0"/>
              <a:ext cx="940800" cy="135828"/>
            </a:xfrm>
            <a:custGeom>
              <a:avLst/>
              <a:gdLst/>
              <a:ahLst/>
              <a:cxnLst/>
              <a:rect l="l" t="t" r="r" b="b"/>
              <a:pathLst>
                <a:path w="940800" h="135828" extrusionOk="0">
                  <a:moveTo>
                    <a:pt x="0" y="0"/>
                  </a:moveTo>
                  <a:lnTo>
                    <a:pt x="940800" y="0"/>
                  </a:lnTo>
                  <a:lnTo>
                    <a:pt x="940800" y="135828"/>
                  </a:lnTo>
                  <a:lnTo>
                    <a:pt x="0" y="135828"/>
                  </a:lnTo>
                  <a:close/>
                </a:path>
              </a:pathLst>
            </a:custGeom>
            <a:solidFill>
              <a:srgbClr val="F4CE2C"/>
            </a:solidFill>
            <a:ln>
              <a:noFill/>
            </a:ln>
          </p:spPr>
          <p:txBody>
            <a:bodyPr/>
            <a:lstStyle/>
            <a:p>
              <a:endParaRPr lang="en-US"/>
            </a:p>
          </p:txBody>
        </p:sp>
        <p:sp>
          <p:nvSpPr>
            <p:cNvPr id="784" name="Google Shape;784;p3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85" name="Google Shape;785;p33"/>
          <p:cNvSpPr txBox="1"/>
          <p:nvPr/>
        </p:nvSpPr>
        <p:spPr>
          <a:xfrm>
            <a:off x="1028700" y="1057275"/>
            <a:ext cx="8223584" cy="2142125"/>
          </a:xfrm>
          <a:prstGeom prst="rect">
            <a:avLst/>
          </a:prstGeom>
          <a:noFill/>
          <a:ln>
            <a:noFill/>
          </a:ln>
        </p:spPr>
        <p:txBody>
          <a:bodyPr spcFirstLastPara="1" wrap="square" lIns="0" tIns="0" rIns="0" bIns="0" anchor="t" anchorCtr="0">
            <a:spAutoFit/>
          </a:bodyPr>
          <a:lstStyle/>
          <a:p>
            <a:pPr marL="0" marR="0" lvl="0" indent="0" algn="l" rtl="0">
              <a:lnSpc>
                <a:spcPct val="115983"/>
              </a:lnSpc>
              <a:spcBef>
                <a:spcPts val="0"/>
              </a:spcBef>
              <a:spcAft>
                <a:spcPts val="0"/>
              </a:spcAft>
              <a:buNone/>
            </a:pPr>
            <a:r>
              <a:rPr lang="en-US" sz="6000" b="1" i="0" u="none" strike="noStrike" cap="none" dirty="0">
                <a:solidFill>
                  <a:srgbClr val="FFFFFF"/>
                </a:solidFill>
                <a:latin typeface="Open Sans"/>
                <a:ea typeface="Open Sans"/>
                <a:cs typeface="Open Sans"/>
                <a:sym typeface="Open Sans"/>
              </a:rPr>
              <a:t>Moldova-Gazprom Relationship</a:t>
            </a:r>
            <a:endParaRPr dirty="0"/>
          </a:p>
        </p:txBody>
      </p:sp>
      <p:sp>
        <p:nvSpPr>
          <p:cNvPr id="788" name="Google Shape;788;p33"/>
          <p:cNvSpPr txBox="1"/>
          <p:nvPr/>
        </p:nvSpPr>
        <p:spPr>
          <a:xfrm>
            <a:off x="1028699" y="3297912"/>
            <a:ext cx="6995317" cy="258532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i="0" u="none" strike="noStrike" cap="none" dirty="0">
                <a:solidFill>
                  <a:srgbClr val="FFFFFF"/>
                </a:solidFill>
                <a:latin typeface="Lato"/>
                <a:ea typeface="Lato"/>
                <a:cs typeface="Lato"/>
                <a:sym typeface="Lato"/>
              </a:rPr>
              <a:t>Moldova relies heavily on Russian gas, which has created significant vulnerabilities. Key points include: Historical background and initial supply contracts. Establishment of </a:t>
            </a:r>
            <a:r>
              <a:rPr lang="en-US" sz="2000" b="1" i="0" u="none" strike="noStrike" cap="none" dirty="0" err="1">
                <a:solidFill>
                  <a:srgbClr val="FFFFFF"/>
                </a:solidFill>
                <a:latin typeface="Lato"/>
                <a:ea typeface="Lato"/>
                <a:cs typeface="Lato"/>
                <a:sym typeface="Lato"/>
              </a:rPr>
              <a:t>Moldovagaz</a:t>
            </a:r>
            <a:r>
              <a:rPr lang="en-US" sz="2000" b="1" i="0" u="none" strike="noStrike" cap="none" dirty="0">
                <a:solidFill>
                  <a:srgbClr val="FFFFFF"/>
                </a:solidFill>
                <a:latin typeface="Lato"/>
                <a:ea typeface="Lato"/>
                <a:cs typeface="Lato"/>
                <a:sym typeface="Lato"/>
              </a:rPr>
              <a:t>, a joint venture with Gazprom. Financial controversies and disputes, including the accumulation of debt and the impact on Moldova's energy security.</a:t>
            </a:r>
            <a:endParaRPr sz="1200" dirty="0"/>
          </a:p>
        </p:txBody>
      </p:sp>
      <p:graphicFrame>
        <p:nvGraphicFramePr>
          <p:cNvPr id="4" name="Chart 3">
            <a:extLst>
              <a:ext uri="{FF2B5EF4-FFF2-40B4-BE49-F238E27FC236}">
                <a16:creationId xmlns:a16="http://schemas.microsoft.com/office/drawing/2014/main" id="{E084B44A-9C03-0C28-D1B2-EF585CA95217}"/>
              </a:ext>
            </a:extLst>
          </p:cNvPr>
          <p:cNvGraphicFramePr/>
          <p:nvPr>
            <p:extLst>
              <p:ext uri="{D42A27DB-BD31-4B8C-83A1-F6EECF244321}">
                <p14:modId xmlns:p14="http://schemas.microsoft.com/office/powerpoint/2010/main" val="246554830"/>
              </p:ext>
            </p:extLst>
          </p:nvPr>
        </p:nvGraphicFramePr>
        <p:xfrm>
          <a:off x="9925050" y="204436"/>
          <a:ext cx="6797669" cy="5312567"/>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836EA371-BE10-CD15-4F51-C9133847E594}"/>
              </a:ext>
            </a:extLst>
          </p:cNvPr>
          <p:cNvPicPr>
            <a:picLocks noChangeAspect="1"/>
          </p:cNvPicPr>
          <p:nvPr/>
        </p:nvPicPr>
        <p:blipFill>
          <a:blip r:embed="rId5"/>
          <a:stretch>
            <a:fillRect/>
          </a:stretch>
        </p:blipFill>
        <p:spPr>
          <a:xfrm>
            <a:off x="9990134" y="5517003"/>
            <a:ext cx="6667500" cy="4448175"/>
          </a:xfrm>
          <a:prstGeom prst="rect">
            <a:avLst/>
          </a:prstGeom>
        </p:spPr>
      </p:pic>
      <p:sp>
        <p:nvSpPr>
          <p:cNvPr id="7" name="TextBox 6">
            <a:extLst>
              <a:ext uri="{FF2B5EF4-FFF2-40B4-BE49-F238E27FC236}">
                <a16:creationId xmlns:a16="http://schemas.microsoft.com/office/drawing/2014/main" id="{F566102F-354D-6B45-CFE2-4D276C17D27D}"/>
              </a:ext>
            </a:extLst>
          </p:cNvPr>
          <p:cNvSpPr txBox="1"/>
          <p:nvPr/>
        </p:nvSpPr>
        <p:spPr>
          <a:xfrm>
            <a:off x="2192752" y="9586190"/>
            <a:ext cx="9144000" cy="307777"/>
          </a:xfrm>
          <a:prstGeom prst="rect">
            <a:avLst/>
          </a:prstGeom>
          <a:noFill/>
        </p:spPr>
        <p:txBody>
          <a:bodyPr wrap="square">
            <a:spAutoFit/>
          </a:bodyPr>
          <a:lstStyle/>
          <a:p>
            <a:r>
              <a:rPr lang="en-US" dirty="0"/>
              <a:t>Alexei Miller, Robert Fico, and Zinaida </a:t>
            </a:r>
            <a:r>
              <a:rPr lang="en-US" dirty="0" err="1"/>
              <a:t>Greceanîi</a:t>
            </a:r>
            <a:r>
              <a:rPr lang="en-US" dirty="0"/>
              <a:t> at the Gazprom control room, January 2009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 name="Picture 2">
            <a:extLst>
              <a:ext uri="{FF2B5EF4-FFF2-40B4-BE49-F238E27FC236}">
                <a16:creationId xmlns:a16="http://schemas.microsoft.com/office/drawing/2014/main" id="{7711D137-7272-2E50-F1C3-0AA8D11EE023}"/>
              </a:ext>
            </a:extLst>
          </p:cNvPr>
          <p:cNvPicPr>
            <a:picLocks noChangeAspect="1"/>
          </p:cNvPicPr>
          <p:nvPr/>
        </p:nvPicPr>
        <p:blipFill>
          <a:blip r:embed="rId3"/>
          <a:stretch>
            <a:fillRect/>
          </a:stretch>
        </p:blipFill>
        <p:spPr>
          <a:xfrm>
            <a:off x="8721698" y="2582493"/>
            <a:ext cx="9566301" cy="5689546"/>
          </a:xfrm>
          <a:prstGeom prst="rect">
            <a:avLst/>
          </a:prstGeom>
        </p:spPr>
      </p:pic>
      <p:pic>
        <p:nvPicPr>
          <p:cNvPr id="412" name="Google Shape;412;p24"/>
          <p:cNvPicPr preferRelativeResize="0"/>
          <p:nvPr/>
        </p:nvPicPr>
        <p:blipFill rotWithShape="1">
          <a:blip r:embed="rId4">
            <a:alphaModFix/>
          </a:blip>
          <a:srcRect l="369" t="15057" r="370"/>
          <a:stretch/>
        </p:blipFill>
        <p:spPr>
          <a:xfrm>
            <a:off x="0" y="0"/>
            <a:ext cx="8024017" cy="10287000"/>
          </a:xfrm>
          <a:prstGeom prst="rect">
            <a:avLst/>
          </a:prstGeom>
          <a:noFill/>
          <a:ln>
            <a:noFill/>
          </a:ln>
        </p:spPr>
      </p:pic>
      <p:sp>
        <p:nvSpPr>
          <p:cNvPr id="414" name="Google Shape;414;p24"/>
          <p:cNvSpPr/>
          <p:nvPr/>
        </p:nvSpPr>
        <p:spPr>
          <a:xfrm>
            <a:off x="4" y="0"/>
            <a:ext cx="8024017" cy="10287000"/>
          </a:xfrm>
          <a:custGeom>
            <a:avLst/>
            <a:gdLst/>
            <a:ahLst/>
            <a:cxnLst/>
            <a:rect l="l" t="t" r="r" b="b"/>
            <a:pathLst>
              <a:path w="2113321" h="2709333" extrusionOk="0">
                <a:moveTo>
                  <a:pt x="0" y="0"/>
                </a:moveTo>
                <a:lnTo>
                  <a:pt x="2113321" y="0"/>
                </a:lnTo>
                <a:lnTo>
                  <a:pt x="2113321" y="2709333"/>
                </a:lnTo>
                <a:lnTo>
                  <a:pt x="0" y="2709333"/>
                </a:lnTo>
                <a:close/>
              </a:path>
            </a:pathLst>
          </a:custGeom>
          <a:solidFill>
            <a:srgbClr val="004E8E">
              <a:alpha val="24705"/>
            </a:srgbClr>
          </a:solidFill>
          <a:ln>
            <a:noFill/>
          </a:ln>
        </p:spPr>
        <p:txBody>
          <a:bodyPr/>
          <a:lstStyle/>
          <a:p>
            <a:endParaRPr lang="en-US"/>
          </a:p>
        </p:txBody>
      </p:sp>
      <p:sp>
        <p:nvSpPr>
          <p:cNvPr id="415" name="Google Shape;415;p24"/>
          <p:cNvSpPr txBox="1"/>
          <p:nvPr/>
        </p:nvSpPr>
        <p:spPr>
          <a:xfrm>
            <a:off x="4" y="-216991"/>
            <a:ext cx="3086101" cy="3303092"/>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416" name="Google Shape;416;p24"/>
          <p:cNvGrpSpPr/>
          <p:nvPr/>
        </p:nvGrpSpPr>
        <p:grpSpPr>
          <a:xfrm>
            <a:off x="1" y="754559"/>
            <a:ext cx="8721697" cy="8560891"/>
            <a:chOff x="0" y="-57150"/>
            <a:chExt cx="2275016" cy="2254720"/>
          </a:xfrm>
        </p:grpSpPr>
        <p:sp>
          <p:nvSpPr>
            <p:cNvPr id="417" name="Google Shape;417;p24"/>
            <p:cNvSpPr/>
            <p:nvPr/>
          </p:nvSpPr>
          <p:spPr>
            <a:xfrm>
              <a:off x="0" y="0"/>
              <a:ext cx="2275016" cy="2197570"/>
            </a:xfrm>
            <a:custGeom>
              <a:avLst/>
              <a:gdLst/>
              <a:ahLst/>
              <a:cxnLst/>
              <a:rect l="l" t="t" r="r" b="b"/>
              <a:pathLst>
                <a:path w="2275016" h="2197570" extrusionOk="0">
                  <a:moveTo>
                    <a:pt x="0" y="0"/>
                  </a:moveTo>
                  <a:lnTo>
                    <a:pt x="2275016" y="0"/>
                  </a:lnTo>
                  <a:lnTo>
                    <a:pt x="2275016" y="2197570"/>
                  </a:lnTo>
                  <a:lnTo>
                    <a:pt x="0" y="2197570"/>
                  </a:lnTo>
                  <a:close/>
                </a:path>
              </a:pathLst>
            </a:custGeom>
            <a:solidFill>
              <a:srgbClr val="004E8E">
                <a:alpha val="84705"/>
              </a:srgbClr>
            </a:solidFill>
            <a:ln>
              <a:noFill/>
            </a:ln>
          </p:spPr>
          <p:txBody>
            <a:bodyPr/>
            <a:lstStyle/>
            <a:p>
              <a:endParaRPr lang="en-US"/>
            </a:p>
          </p:txBody>
        </p:sp>
        <p:sp>
          <p:nvSpPr>
            <p:cNvPr id="418" name="Google Shape;418;p24"/>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9" name="Google Shape;419;p24"/>
          <p:cNvGrpSpPr/>
          <p:nvPr/>
        </p:nvGrpSpPr>
        <p:grpSpPr>
          <a:xfrm>
            <a:off x="0" y="275002"/>
            <a:ext cx="3572101" cy="3266927"/>
            <a:chOff x="0" y="-47625"/>
            <a:chExt cx="940800" cy="860425"/>
          </a:xfrm>
        </p:grpSpPr>
        <p:sp>
          <p:nvSpPr>
            <p:cNvPr id="420" name="Google Shape;420;p24"/>
            <p:cNvSpPr/>
            <p:nvPr/>
          </p:nvSpPr>
          <p:spPr>
            <a:xfrm>
              <a:off x="0" y="0"/>
              <a:ext cx="940800" cy="135828"/>
            </a:xfrm>
            <a:custGeom>
              <a:avLst/>
              <a:gdLst/>
              <a:ahLst/>
              <a:cxnLst/>
              <a:rect l="l" t="t" r="r" b="b"/>
              <a:pathLst>
                <a:path w="940800" h="135828" extrusionOk="0">
                  <a:moveTo>
                    <a:pt x="0" y="0"/>
                  </a:moveTo>
                  <a:lnTo>
                    <a:pt x="940800" y="0"/>
                  </a:lnTo>
                  <a:lnTo>
                    <a:pt x="940800" y="135828"/>
                  </a:lnTo>
                  <a:lnTo>
                    <a:pt x="0" y="135828"/>
                  </a:lnTo>
                  <a:close/>
                </a:path>
              </a:pathLst>
            </a:custGeom>
            <a:solidFill>
              <a:srgbClr val="F4CE2C"/>
            </a:solidFill>
            <a:ln>
              <a:noFill/>
            </a:ln>
          </p:spPr>
          <p:txBody>
            <a:bodyPr/>
            <a:lstStyle/>
            <a:p>
              <a:endParaRPr lang="en-US"/>
            </a:p>
          </p:txBody>
        </p:sp>
        <p:sp>
          <p:nvSpPr>
            <p:cNvPr id="421" name="Google Shape;421;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2" name="Google Shape;422;p24"/>
          <p:cNvSpPr txBox="1"/>
          <p:nvPr/>
        </p:nvSpPr>
        <p:spPr>
          <a:xfrm>
            <a:off x="567627" y="1233882"/>
            <a:ext cx="9821270" cy="2142125"/>
          </a:xfrm>
          <a:prstGeom prst="rect">
            <a:avLst/>
          </a:prstGeom>
          <a:noFill/>
          <a:ln>
            <a:noFill/>
          </a:ln>
        </p:spPr>
        <p:txBody>
          <a:bodyPr spcFirstLastPara="1" wrap="square" lIns="0" tIns="0" rIns="0" bIns="0" anchor="t" anchorCtr="0">
            <a:spAutoFit/>
          </a:bodyPr>
          <a:lstStyle/>
          <a:p>
            <a:pPr marL="0" marR="0" lvl="0" indent="0" algn="l" rtl="0">
              <a:lnSpc>
                <a:spcPct val="115983"/>
              </a:lnSpc>
              <a:spcBef>
                <a:spcPts val="0"/>
              </a:spcBef>
              <a:spcAft>
                <a:spcPts val="0"/>
              </a:spcAft>
              <a:buNone/>
            </a:pPr>
            <a:r>
              <a:rPr lang="en-US" sz="6000" b="1" i="0" u="none" strike="noStrike" cap="none" dirty="0">
                <a:solidFill>
                  <a:srgbClr val="FFFFFF"/>
                </a:solidFill>
                <a:latin typeface="Open Sans"/>
                <a:ea typeface="Open Sans"/>
                <a:cs typeface="Open Sans"/>
                <a:sym typeface="Open Sans"/>
              </a:rPr>
              <a:t>2021 - 2024 </a:t>
            </a:r>
          </a:p>
          <a:p>
            <a:pPr marL="0" marR="0" lvl="0" indent="0" algn="l" rtl="0">
              <a:lnSpc>
                <a:spcPct val="115983"/>
              </a:lnSpc>
              <a:spcBef>
                <a:spcPts val="0"/>
              </a:spcBef>
              <a:spcAft>
                <a:spcPts val="0"/>
              </a:spcAft>
              <a:buNone/>
            </a:pPr>
            <a:r>
              <a:rPr lang="en-US" sz="6000" b="1" i="0" u="none" strike="noStrike" cap="none" dirty="0">
                <a:solidFill>
                  <a:srgbClr val="FFFFFF"/>
                </a:solidFill>
                <a:latin typeface="Open Sans"/>
                <a:ea typeface="Open Sans"/>
                <a:cs typeface="Open Sans"/>
                <a:sym typeface="Open Sans"/>
              </a:rPr>
              <a:t>Energy Crisis</a:t>
            </a:r>
            <a:endParaRPr lang="en-US" dirty="0"/>
          </a:p>
        </p:txBody>
      </p:sp>
      <p:sp>
        <p:nvSpPr>
          <p:cNvPr id="425" name="Google Shape;425;p24"/>
          <p:cNvSpPr txBox="1"/>
          <p:nvPr/>
        </p:nvSpPr>
        <p:spPr>
          <a:xfrm>
            <a:off x="707843" y="3541929"/>
            <a:ext cx="7186355" cy="346864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300" b="1" i="0" u="none" strike="noStrike" cap="none" dirty="0">
                <a:solidFill>
                  <a:srgbClr val="FFFFFF"/>
                </a:solidFill>
                <a:latin typeface="Lato"/>
                <a:ea typeface="Lato"/>
                <a:cs typeface="Lato"/>
                <a:sym typeface="Lato"/>
              </a:rPr>
              <a:t>In 2021, Moldova faced an energy crisis due to rising gas prices and contract renegotiations with Gazprom. Key events included: Significant price increases throughout the year. Emergency measures by the Moldovan government to secure alternative gas supplies. A state of emergency in the natural gas sector and negotiations for a new contract.</a:t>
            </a:r>
            <a:endParaRPr lang="en-US" dirty="0"/>
          </a:p>
        </p:txBody>
      </p:sp>
    </p:spTree>
    <p:extLst>
      <p:ext uri="{BB962C8B-B14F-4D97-AF65-F5344CB8AC3E}">
        <p14:creationId xmlns:p14="http://schemas.microsoft.com/office/powerpoint/2010/main" val="80244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2" name="Picture 1">
            <a:extLst>
              <a:ext uri="{FF2B5EF4-FFF2-40B4-BE49-F238E27FC236}">
                <a16:creationId xmlns:a16="http://schemas.microsoft.com/office/drawing/2014/main" id="{BA71180A-9F77-1FB3-E797-3F14B7C3DDE5}"/>
              </a:ext>
            </a:extLst>
          </p:cNvPr>
          <p:cNvPicPr>
            <a:picLocks noChangeAspect="1"/>
          </p:cNvPicPr>
          <p:nvPr/>
        </p:nvPicPr>
        <p:blipFill>
          <a:blip r:embed="rId3"/>
          <a:stretch>
            <a:fillRect/>
          </a:stretch>
        </p:blipFill>
        <p:spPr>
          <a:xfrm>
            <a:off x="48017" y="965989"/>
            <a:ext cx="9542760" cy="8130062"/>
          </a:xfrm>
          <a:prstGeom prst="rect">
            <a:avLst/>
          </a:prstGeom>
        </p:spPr>
      </p:pic>
      <p:pic>
        <p:nvPicPr>
          <p:cNvPr id="504" name="Google Shape;504;p26"/>
          <p:cNvPicPr preferRelativeResize="0"/>
          <p:nvPr/>
        </p:nvPicPr>
        <p:blipFill rotWithShape="1">
          <a:blip r:embed="rId4">
            <a:alphaModFix/>
          </a:blip>
          <a:srcRect r="48432"/>
          <a:stretch/>
        </p:blipFill>
        <p:spPr>
          <a:xfrm>
            <a:off x="10325889" y="0"/>
            <a:ext cx="7962111" cy="10287000"/>
          </a:xfrm>
          <a:prstGeom prst="rect">
            <a:avLst/>
          </a:prstGeom>
          <a:noFill/>
          <a:ln>
            <a:noFill/>
          </a:ln>
        </p:spPr>
      </p:pic>
      <p:grpSp>
        <p:nvGrpSpPr>
          <p:cNvPr id="505" name="Google Shape;505;p26"/>
          <p:cNvGrpSpPr/>
          <p:nvPr/>
        </p:nvGrpSpPr>
        <p:grpSpPr>
          <a:xfrm>
            <a:off x="10265967" y="-216991"/>
            <a:ext cx="8024017" cy="10503991"/>
            <a:chOff x="0" y="-57150"/>
            <a:chExt cx="2113321" cy="2766483"/>
          </a:xfrm>
        </p:grpSpPr>
        <p:sp>
          <p:nvSpPr>
            <p:cNvPr id="506" name="Google Shape;506;p26"/>
            <p:cNvSpPr/>
            <p:nvPr/>
          </p:nvSpPr>
          <p:spPr>
            <a:xfrm>
              <a:off x="0" y="0"/>
              <a:ext cx="2113321" cy="2709333"/>
            </a:xfrm>
            <a:custGeom>
              <a:avLst/>
              <a:gdLst/>
              <a:ahLst/>
              <a:cxnLst/>
              <a:rect l="l" t="t" r="r" b="b"/>
              <a:pathLst>
                <a:path w="2113321" h="2709333" extrusionOk="0">
                  <a:moveTo>
                    <a:pt x="0" y="0"/>
                  </a:moveTo>
                  <a:lnTo>
                    <a:pt x="2113321" y="0"/>
                  </a:lnTo>
                  <a:lnTo>
                    <a:pt x="2113321" y="2709333"/>
                  </a:lnTo>
                  <a:lnTo>
                    <a:pt x="0" y="2709333"/>
                  </a:lnTo>
                  <a:close/>
                </a:path>
              </a:pathLst>
            </a:custGeom>
            <a:solidFill>
              <a:srgbClr val="004E8E">
                <a:alpha val="24705"/>
              </a:srgbClr>
            </a:solidFill>
            <a:ln>
              <a:noFill/>
            </a:ln>
          </p:spPr>
          <p:txBody>
            <a:bodyPr/>
            <a:lstStyle/>
            <a:p>
              <a:endParaRPr lang="en-US"/>
            </a:p>
          </p:txBody>
        </p:sp>
        <p:sp>
          <p:nvSpPr>
            <p:cNvPr id="507" name="Google Shape;507;p26"/>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08" name="Google Shape;508;p26"/>
          <p:cNvGrpSpPr/>
          <p:nvPr/>
        </p:nvGrpSpPr>
        <p:grpSpPr>
          <a:xfrm>
            <a:off x="6728345" y="754559"/>
            <a:ext cx="11559656" cy="8341493"/>
            <a:chOff x="-170338" y="-57150"/>
            <a:chExt cx="2445354" cy="2254720"/>
          </a:xfrm>
        </p:grpSpPr>
        <p:sp>
          <p:nvSpPr>
            <p:cNvPr id="509" name="Google Shape;509;p26"/>
            <p:cNvSpPr/>
            <p:nvPr/>
          </p:nvSpPr>
          <p:spPr>
            <a:xfrm>
              <a:off x="-170338" y="0"/>
              <a:ext cx="2445354" cy="2197570"/>
            </a:xfrm>
            <a:custGeom>
              <a:avLst/>
              <a:gdLst/>
              <a:ahLst/>
              <a:cxnLst/>
              <a:rect l="l" t="t" r="r" b="b"/>
              <a:pathLst>
                <a:path w="2275016" h="2197570" extrusionOk="0">
                  <a:moveTo>
                    <a:pt x="0" y="0"/>
                  </a:moveTo>
                  <a:lnTo>
                    <a:pt x="2275016" y="0"/>
                  </a:lnTo>
                  <a:lnTo>
                    <a:pt x="2275016" y="2197570"/>
                  </a:lnTo>
                  <a:lnTo>
                    <a:pt x="0" y="2197570"/>
                  </a:lnTo>
                  <a:close/>
                </a:path>
              </a:pathLst>
            </a:custGeom>
            <a:solidFill>
              <a:srgbClr val="004E8E">
                <a:alpha val="84705"/>
              </a:srgbClr>
            </a:solidFill>
            <a:ln>
              <a:noFill/>
            </a:ln>
          </p:spPr>
          <p:txBody>
            <a:bodyPr/>
            <a:lstStyle/>
            <a:p>
              <a:endParaRPr lang="en-US" dirty="0"/>
            </a:p>
          </p:txBody>
        </p:sp>
        <p:sp>
          <p:nvSpPr>
            <p:cNvPr id="510" name="Google Shape;510;p26"/>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1" name="Google Shape;511;p26"/>
          <p:cNvGrpSpPr/>
          <p:nvPr/>
        </p:nvGrpSpPr>
        <p:grpSpPr>
          <a:xfrm>
            <a:off x="14715899" y="9134624"/>
            <a:ext cx="3572101" cy="3266927"/>
            <a:chOff x="0" y="-47625"/>
            <a:chExt cx="940800" cy="860425"/>
          </a:xfrm>
        </p:grpSpPr>
        <p:sp>
          <p:nvSpPr>
            <p:cNvPr id="512" name="Google Shape;512;p26"/>
            <p:cNvSpPr/>
            <p:nvPr/>
          </p:nvSpPr>
          <p:spPr>
            <a:xfrm>
              <a:off x="0" y="0"/>
              <a:ext cx="940800" cy="135828"/>
            </a:xfrm>
            <a:custGeom>
              <a:avLst/>
              <a:gdLst/>
              <a:ahLst/>
              <a:cxnLst/>
              <a:rect l="l" t="t" r="r" b="b"/>
              <a:pathLst>
                <a:path w="940800" h="135828" extrusionOk="0">
                  <a:moveTo>
                    <a:pt x="0" y="0"/>
                  </a:moveTo>
                  <a:lnTo>
                    <a:pt x="940800" y="0"/>
                  </a:lnTo>
                  <a:lnTo>
                    <a:pt x="940800" y="135828"/>
                  </a:lnTo>
                  <a:lnTo>
                    <a:pt x="0" y="135828"/>
                  </a:lnTo>
                  <a:close/>
                </a:path>
              </a:pathLst>
            </a:custGeom>
            <a:solidFill>
              <a:srgbClr val="F4CE2C"/>
            </a:solidFill>
            <a:ln>
              <a:noFill/>
            </a:ln>
          </p:spPr>
          <p:txBody>
            <a:bodyPr/>
            <a:lstStyle/>
            <a:p>
              <a:endParaRPr lang="en-US"/>
            </a:p>
          </p:txBody>
        </p:sp>
        <p:sp>
          <p:nvSpPr>
            <p:cNvPr id="513" name="Google Shape;513;p2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14" name="Google Shape;514;p26"/>
          <p:cNvSpPr txBox="1"/>
          <p:nvPr/>
        </p:nvSpPr>
        <p:spPr>
          <a:xfrm>
            <a:off x="7397087" y="1031139"/>
            <a:ext cx="10537403" cy="2142125"/>
          </a:xfrm>
          <a:prstGeom prst="rect">
            <a:avLst/>
          </a:prstGeom>
          <a:noFill/>
          <a:ln>
            <a:noFill/>
          </a:ln>
        </p:spPr>
        <p:txBody>
          <a:bodyPr spcFirstLastPara="1" wrap="square" lIns="0" tIns="0" rIns="0" bIns="0" anchor="t" anchorCtr="0">
            <a:spAutoFit/>
          </a:bodyPr>
          <a:lstStyle/>
          <a:p>
            <a:pPr marL="0" marR="0" lvl="0" indent="0" algn="l" rtl="0">
              <a:lnSpc>
                <a:spcPct val="115983"/>
              </a:lnSpc>
              <a:spcBef>
                <a:spcPts val="0"/>
              </a:spcBef>
              <a:spcAft>
                <a:spcPts val="0"/>
              </a:spcAft>
              <a:buNone/>
            </a:pPr>
            <a:r>
              <a:rPr lang="en-US" sz="6000" b="1" i="0" u="none" strike="noStrike" cap="none" dirty="0">
                <a:solidFill>
                  <a:srgbClr val="FFFFFF"/>
                </a:solidFill>
                <a:latin typeface="Open Sans"/>
                <a:ea typeface="Open Sans"/>
                <a:cs typeface="Open Sans"/>
                <a:sym typeface="Open Sans"/>
              </a:rPr>
              <a:t>Measures to Address the Energy Crisis in Moldova</a:t>
            </a:r>
            <a:endParaRPr lang="en-US" sz="6000" dirty="0"/>
          </a:p>
        </p:txBody>
      </p:sp>
      <p:sp>
        <p:nvSpPr>
          <p:cNvPr id="515" name="Google Shape;515;p26"/>
          <p:cNvSpPr txBox="1"/>
          <p:nvPr/>
        </p:nvSpPr>
        <p:spPr>
          <a:xfrm>
            <a:off x="7460311" y="3032611"/>
            <a:ext cx="9725735" cy="603242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i="0" u="none" strike="noStrike" cap="none" dirty="0">
                <a:solidFill>
                  <a:srgbClr val="FFFFFF"/>
                </a:solidFill>
                <a:latin typeface="Lato"/>
                <a:ea typeface="Lato"/>
                <a:cs typeface="Lato"/>
                <a:sym typeface="Lato"/>
              </a:rPr>
              <a:t>1. Energy Source Diversification:</a:t>
            </a:r>
          </a:p>
          <a:p>
            <a:pPr marL="342900" marR="0" lvl="0" indent="-342900" algn="l" rtl="0">
              <a:lnSpc>
                <a:spcPct val="140000"/>
              </a:lnSpc>
              <a:spcBef>
                <a:spcPts val="0"/>
              </a:spcBef>
              <a:spcAft>
                <a:spcPts val="0"/>
              </a:spcAft>
              <a:buFontTx/>
              <a:buChar char="-"/>
            </a:pPr>
            <a:r>
              <a:rPr lang="en-US" sz="2000" b="1" i="0" u="none" strike="noStrike" cap="none" dirty="0">
                <a:solidFill>
                  <a:srgbClr val="FFFFFF"/>
                </a:solidFill>
                <a:latin typeface="Lato"/>
                <a:ea typeface="Lato"/>
                <a:cs typeface="Lato"/>
                <a:sym typeface="Lato"/>
              </a:rPr>
              <a:t>- Joined the Energy Community (2009)</a:t>
            </a:r>
          </a:p>
          <a:p>
            <a:pPr marL="342900" marR="0" lvl="0" indent="-342900" algn="l" rtl="0">
              <a:lnSpc>
                <a:spcPct val="140000"/>
              </a:lnSpc>
              <a:spcBef>
                <a:spcPts val="0"/>
              </a:spcBef>
              <a:spcAft>
                <a:spcPts val="0"/>
              </a:spcAft>
              <a:buFontTx/>
              <a:buChar char="-"/>
            </a:pPr>
            <a:r>
              <a:rPr lang="en-US" sz="2000" b="1" dirty="0">
                <a:solidFill>
                  <a:srgbClr val="FFFFFF"/>
                </a:solidFill>
                <a:latin typeface="Lato"/>
                <a:ea typeface="Lato"/>
                <a:cs typeface="Lato"/>
                <a:sym typeface="Lato"/>
              </a:rPr>
              <a:t>- </a:t>
            </a:r>
            <a:r>
              <a:rPr lang="en-US" sz="2000" b="1" i="0" u="none" strike="noStrike" cap="none" dirty="0">
                <a:solidFill>
                  <a:srgbClr val="FFFFFF"/>
                </a:solidFill>
                <a:latin typeface="Lato"/>
                <a:ea typeface="Lato"/>
                <a:cs typeface="Lato"/>
                <a:sym typeface="Lato"/>
              </a:rPr>
              <a:t>Adopted EU's Third Energy Package</a:t>
            </a:r>
          </a:p>
          <a:p>
            <a:pPr marR="0" lvl="0" algn="l" rtl="0">
              <a:lnSpc>
                <a:spcPct val="140000"/>
              </a:lnSpc>
              <a:spcBef>
                <a:spcPts val="0"/>
              </a:spcBef>
              <a:spcAft>
                <a:spcPts val="0"/>
              </a:spcAft>
            </a:pPr>
            <a:r>
              <a:rPr lang="en-US" sz="2000" b="1" dirty="0">
                <a:solidFill>
                  <a:srgbClr val="FFFFFF"/>
                </a:solidFill>
                <a:latin typeface="Lato"/>
                <a:ea typeface="Lato"/>
                <a:cs typeface="Lato"/>
                <a:sym typeface="Lato"/>
              </a:rPr>
              <a:t>2. </a:t>
            </a:r>
            <a:r>
              <a:rPr lang="en-US" sz="2000" b="1" dirty="0" err="1">
                <a:solidFill>
                  <a:srgbClr val="FFFFFF"/>
                </a:solidFill>
                <a:latin typeface="Lato"/>
                <a:ea typeface="Lato"/>
                <a:cs typeface="Lato"/>
                <a:sym typeface="Lato"/>
              </a:rPr>
              <a:t>Iași</a:t>
            </a:r>
            <a:r>
              <a:rPr lang="en-US" sz="2000" b="1" dirty="0">
                <a:solidFill>
                  <a:srgbClr val="FFFFFF"/>
                </a:solidFill>
                <a:latin typeface="Lato"/>
                <a:ea typeface="Lato"/>
                <a:cs typeface="Lato"/>
                <a:sym typeface="Lato"/>
              </a:rPr>
              <a:t>-Ungheni-Chișinău Gas Pipeline:</a:t>
            </a:r>
          </a:p>
          <a:p>
            <a:pPr marR="0" lvl="0" algn="l" rtl="0">
              <a:lnSpc>
                <a:spcPct val="140000"/>
              </a:lnSpc>
              <a:spcBef>
                <a:spcPts val="0"/>
              </a:spcBef>
              <a:spcAft>
                <a:spcPts val="0"/>
              </a:spcAft>
            </a:pPr>
            <a:r>
              <a:rPr lang="en-US" sz="2000" b="1" dirty="0">
                <a:solidFill>
                  <a:srgbClr val="FFFFFF"/>
                </a:solidFill>
                <a:latin typeface="Lato"/>
                <a:ea typeface="Lato"/>
                <a:cs typeface="Lato"/>
                <a:sym typeface="Lato"/>
              </a:rPr>
              <a:t>     - Construction started in 2013, completed in 2021</a:t>
            </a:r>
          </a:p>
          <a:p>
            <a:pPr marR="0" lvl="0" algn="l" rtl="0">
              <a:lnSpc>
                <a:spcPct val="140000"/>
              </a:lnSpc>
              <a:spcBef>
                <a:spcPts val="0"/>
              </a:spcBef>
              <a:spcAft>
                <a:spcPts val="0"/>
              </a:spcAft>
            </a:pPr>
            <a:r>
              <a:rPr lang="en-US" sz="2000" b="1" dirty="0">
                <a:solidFill>
                  <a:srgbClr val="FFFFFF"/>
                </a:solidFill>
                <a:latin typeface="Lato"/>
                <a:ea typeface="Lato"/>
                <a:cs typeface="Lato"/>
                <a:sym typeface="Lato"/>
              </a:rPr>
              <a:t>     - Connects Moldova with EU energy market</a:t>
            </a:r>
          </a:p>
          <a:p>
            <a:pPr marR="0" lvl="0" algn="l" rtl="0">
              <a:lnSpc>
                <a:spcPct val="140000"/>
              </a:lnSpc>
              <a:spcBef>
                <a:spcPts val="0"/>
              </a:spcBef>
              <a:spcAft>
                <a:spcPts val="0"/>
              </a:spcAft>
            </a:pPr>
            <a:r>
              <a:rPr lang="en-US" sz="2000" b="1" dirty="0">
                <a:solidFill>
                  <a:srgbClr val="FFFFFF"/>
                </a:solidFill>
                <a:latin typeface="Lato"/>
                <a:ea typeface="Lato"/>
                <a:cs typeface="Lato"/>
                <a:sym typeface="Lato"/>
              </a:rPr>
              <a:t>3. Legislative Reforms:</a:t>
            </a:r>
          </a:p>
          <a:p>
            <a:pPr marR="0" lvl="0" algn="l" rtl="0">
              <a:lnSpc>
                <a:spcPct val="140000"/>
              </a:lnSpc>
              <a:spcBef>
                <a:spcPts val="0"/>
              </a:spcBef>
              <a:spcAft>
                <a:spcPts val="0"/>
              </a:spcAft>
            </a:pPr>
            <a:r>
              <a:rPr lang="en-US" sz="2000" b="1" dirty="0">
                <a:solidFill>
                  <a:srgbClr val="FFFFFF"/>
                </a:solidFill>
                <a:latin typeface="Lato"/>
                <a:ea typeface="Lato"/>
                <a:cs typeface="Lato"/>
                <a:sym typeface="Lato"/>
              </a:rPr>
              <a:t>     - Law No. 108/2016 on Natural Gas</a:t>
            </a:r>
          </a:p>
          <a:p>
            <a:pPr marR="0" lvl="0" algn="l" rtl="0">
              <a:lnSpc>
                <a:spcPct val="140000"/>
              </a:lnSpc>
              <a:spcBef>
                <a:spcPts val="0"/>
              </a:spcBef>
              <a:spcAft>
                <a:spcPts val="0"/>
              </a:spcAft>
            </a:pPr>
            <a:r>
              <a:rPr lang="en-US" sz="2000" b="1" dirty="0">
                <a:solidFill>
                  <a:srgbClr val="FFFFFF"/>
                </a:solidFill>
                <a:latin typeface="Lato"/>
                <a:ea typeface="Lato"/>
                <a:cs typeface="Lato"/>
                <a:sym typeface="Lato"/>
              </a:rPr>
              <a:t>     - Introduced competitive market principles</a:t>
            </a:r>
          </a:p>
          <a:p>
            <a:pPr marR="0" lvl="0" algn="l" rtl="0">
              <a:lnSpc>
                <a:spcPct val="140000"/>
              </a:lnSpc>
              <a:spcBef>
                <a:spcPts val="0"/>
              </a:spcBef>
              <a:spcAft>
                <a:spcPts val="0"/>
              </a:spcAft>
            </a:pPr>
            <a:r>
              <a:rPr lang="en-US" sz="2000" b="1" dirty="0">
                <a:solidFill>
                  <a:srgbClr val="FFFFFF"/>
                </a:solidFill>
                <a:latin typeface="Lato"/>
                <a:ea typeface="Lato"/>
                <a:cs typeface="Lato"/>
                <a:sym typeface="Lato"/>
              </a:rPr>
              <a:t>     - ANRE aligned national legislation with EU directives</a:t>
            </a:r>
          </a:p>
          <a:p>
            <a:pPr marR="0" lvl="0" algn="l" rtl="0">
              <a:lnSpc>
                <a:spcPct val="140000"/>
              </a:lnSpc>
              <a:spcBef>
                <a:spcPts val="0"/>
              </a:spcBef>
              <a:spcAft>
                <a:spcPts val="0"/>
              </a:spcAft>
            </a:pPr>
            <a:r>
              <a:rPr lang="en-US" sz="2000" b="1" dirty="0">
                <a:solidFill>
                  <a:srgbClr val="FFFFFF"/>
                </a:solidFill>
                <a:latin typeface="Lato"/>
                <a:ea typeface="Lato"/>
                <a:cs typeface="Lato"/>
                <a:sym typeface="Lato"/>
              </a:rPr>
              <a:t>4. Energy Efficiency Initiatives:</a:t>
            </a:r>
          </a:p>
          <a:p>
            <a:pPr marR="0" lvl="0" algn="l" rtl="0">
              <a:lnSpc>
                <a:spcPct val="140000"/>
              </a:lnSpc>
              <a:spcBef>
                <a:spcPts val="0"/>
              </a:spcBef>
              <a:spcAft>
                <a:spcPts val="0"/>
              </a:spcAft>
            </a:pPr>
            <a:r>
              <a:rPr lang="en-US" sz="2000" b="1" dirty="0">
                <a:solidFill>
                  <a:srgbClr val="FFFFFF"/>
                </a:solidFill>
                <a:latin typeface="Lato"/>
                <a:ea typeface="Lato"/>
                <a:cs typeface="Lato"/>
                <a:sym typeface="Lato"/>
              </a:rPr>
              <a:t>     - Projects to improve energy efficiency</a:t>
            </a:r>
          </a:p>
          <a:p>
            <a:pPr marR="0" lvl="0" algn="l" rtl="0">
              <a:lnSpc>
                <a:spcPct val="140000"/>
              </a:lnSpc>
              <a:spcBef>
                <a:spcPts val="0"/>
              </a:spcBef>
              <a:spcAft>
                <a:spcPts val="0"/>
              </a:spcAft>
            </a:pPr>
            <a:r>
              <a:rPr lang="en-US" sz="2000" b="1" dirty="0">
                <a:solidFill>
                  <a:srgbClr val="FFFFFF"/>
                </a:solidFill>
                <a:latin typeface="Lato"/>
                <a:ea typeface="Lato"/>
                <a:cs typeface="Lato"/>
                <a:sym typeface="Lato"/>
              </a:rPr>
              <a:t>     - Reduced overall consumption</a:t>
            </a:r>
          </a:p>
          <a:p>
            <a:pPr marR="0" lvl="0" algn="l" rtl="0">
              <a:lnSpc>
                <a:spcPct val="140000"/>
              </a:lnSpc>
              <a:spcBef>
                <a:spcPts val="0"/>
              </a:spcBef>
              <a:spcAft>
                <a:spcPts val="0"/>
              </a:spcAft>
            </a:pPr>
            <a:r>
              <a:rPr lang="en-US" sz="2000" b="1" dirty="0">
                <a:solidFill>
                  <a:srgbClr val="FFFFFF"/>
                </a:solidFill>
                <a:latin typeface="Lato"/>
                <a:ea typeface="Lato"/>
                <a:cs typeface="Lato"/>
                <a:sym typeface="Lato"/>
              </a:rPr>
              <a:t>     - Improved residential gas consumption and living standards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pic>
        <p:nvPicPr>
          <p:cNvPr id="803" name="Google Shape;803;p34"/>
          <p:cNvPicPr preferRelativeResize="0"/>
          <p:nvPr/>
        </p:nvPicPr>
        <p:blipFill rotWithShape="1">
          <a:blip r:embed="rId3">
            <a:alphaModFix/>
          </a:blip>
          <a:srcRect l="3128" t="14224" b="3030"/>
          <a:stretch/>
        </p:blipFill>
        <p:spPr>
          <a:xfrm>
            <a:off x="0" y="1838293"/>
            <a:ext cx="18288000" cy="7420007"/>
          </a:xfrm>
          <a:prstGeom prst="rect">
            <a:avLst/>
          </a:prstGeom>
          <a:noFill/>
          <a:ln>
            <a:noFill/>
          </a:ln>
        </p:spPr>
      </p:pic>
      <p:grpSp>
        <p:nvGrpSpPr>
          <p:cNvPr id="804" name="Google Shape;804;p34"/>
          <p:cNvGrpSpPr/>
          <p:nvPr/>
        </p:nvGrpSpPr>
        <p:grpSpPr>
          <a:xfrm>
            <a:off x="0" y="1621302"/>
            <a:ext cx="18287996" cy="7636998"/>
            <a:chOff x="0" y="-57150"/>
            <a:chExt cx="4816592" cy="2011391"/>
          </a:xfrm>
        </p:grpSpPr>
        <p:sp>
          <p:nvSpPr>
            <p:cNvPr id="805" name="Google Shape;805;p34"/>
            <p:cNvSpPr/>
            <p:nvPr/>
          </p:nvSpPr>
          <p:spPr>
            <a:xfrm>
              <a:off x="0" y="0"/>
              <a:ext cx="4816592" cy="1954241"/>
            </a:xfrm>
            <a:custGeom>
              <a:avLst/>
              <a:gdLst/>
              <a:ahLst/>
              <a:cxnLst/>
              <a:rect l="l" t="t" r="r" b="b"/>
              <a:pathLst>
                <a:path w="4816592" h="1954241" extrusionOk="0">
                  <a:moveTo>
                    <a:pt x="0" y="0"/>
                  </a:moveTo>
                  <a:lnTo>
                    <a:pt x="4816592" y="0"/>
                  </a:lnTo>
                  <a:lnTo>
                    <a:pt x="4816592" y="1954241"/>
                  </a:lnTo>
                  <a:lnTo>
                    <a:pt x="0" y="1954241"/>
                  </a:lnTo>
                  <a:close/>
                </a:path>
              </a:pathLst>
            </a:custGeom>
            <a:solidFill>
              <a:srgbClr val="004E8E">
                <a:alpha val="49803"/>
              </a:srgbClr>
            </a:solidFill>
            <a:ln>
              <a:noFill/>
            </a:ln>
          </p:spPr>
          <p:txBody>
            <a:bodyPr/>
            <a:lstStyle/>
            <a:p>
              <a:endParaRPr lang="en-US"/>
            </a:p>
          </p:txBody>
        </p:sp>
        <p:sp>
          <p:nvSpPr>
            <p:cNvPr id="806" name="Google Shape;806;p34"/>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07" name="Google Shape;807;p34"/>
          <p:cNvGrpSpPr/>
          <p:nvPr/>
        </p:nvGrpSpPr>
        <p:grpSpPr>
          <a:xfrm>
            <a:off x="9773643" y="-225653"/>
            <a:ext cx="7405076" cy="10512653"/>
            <a:chOff x="0" y="-57150"/>
            <a:chExt cx="1950308" cy="2755947"/>
          </a:xfrm>
        </p:grpSpPr>
        <p:sp>
          <p:nvSpPr>
            <p:cNvPr id="808" name="Google Shape;808;p34"/>
            <p:cNvSpPr/>
            <p:nvPr/>
          </p:nvSpPr>
          <p:spPr>
            <a:xfrm>
              <a:off x="0" y="0"/>
              <a:ext cx="1950308" cy="2698797"/>
            </a:xfrm>
            <a:custGeom>
              <a:avLst/>
              <a:gdLst/>
              <a:ahLst/>
              <a:cxnLst/>
              <a:rect l="l" t="t" r="r" b="b"/>
              <a:pathLst>
                <a:path w="1950308" h="2698797" extrusionOk="0">
                  <a:moveTo>
                    <a:pt x="0" y="0"/>
                  </a:moveTo>
                  <a:lnTo>
                    <a:pt x="1950308" y="0"/>
                  </a:lnTo>
                  <a:lnTo>
                    <a:pt x="1950308" y="2698797"/>
                  </a:lnTo>
                  <a:lnTo>
                    <a:pt x="0" y="2698797"/>
                  </a:lnTo>
                  <a:close/>
                </a:path>
              </a:pathLst>
            </a:custGeom>
            <a:solidFill>
              <a:srgbClr val="004E8E">
                <a:alpha val="84705"/>
              </a:srgbClr>
            </a:solidFill>
            <a:ln>
              <a:noFill/>
            </a:ln>
          </p:spPr>
          <p:txBody>
            <a:bodyPr/>
            <a:lstStyle/>
            <a:p>
              <a:endParaRPr lang="en-US"/>
            </a:p>
          </p:txBody>
        </p:sp>
        <p:sp>
          <p:nvSpPr>
            <p:cNvPr id="809" name="Google Shape;809;p34"/>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7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13" name="Google Shape;813;p34"/>
          <p:cNvSpPr txBox="1"/>
          <p:nvPr/>
        </p:nvSpPr>
        <p:spPr>
          <a:xfrm>
            <a:off x="9773643" y="2615276"/>
            <a:ext cx="7405076" cy="1425775"/>
          </a:xfrm>
          <a:prstGeom prst="rect">
            <a:avLst/>
          </a:prstGeom>
          <a:noFill/>
          <a:ln>
            <a:noFill/>
          </a:ln>
        </p:spPr>
        <p:txBody>
          <a:bodyPr spcFirstLastPara="1" wrap="square" lIns="0" tIns="0" rIns="0" bIns="0" anchor="t" anchorCtr="0">
            <a:spAutoFit/>
          </a:bodyPr>
          <a:lstStyle/>
          <a:p>
            <a:pPr marL="0" marR="0" lvl="0" indent="0" algn="ctr" rtl="0">
              <a:lnSpc>
                <a:spcPct val="116026"/>
              </a:lnSpc>
              <a:spcBef>
                <a:spcPts val="0"/>
              </a:spcBef>
              <a:spcAft>
                <a:spcPts val="0"/>
              </a:spcAft>
              <a:buNone/>
            </a:pPr>
            <a:r>
              <a:rPr lang="en-US" sz="7987" b="1" i="0" u="none" strike="noStrike" cap="none" dirty="0">
                <a:solidFill>
                  <a:srgbClr val="FFFFFF"/>
                </a:solidFill>
                <a:latin typeface="Open Sans"/>
                <a:ea typeface="Open Sans"/>
                <a:cs typeface="Open Sans"/>
                <a:sym typeface="Open Sans"/>
              </a:rPr>
              <a:t>Conclusions</a:t>
            </a:r>
            <a:endParaRPr dirty="0"/>
          </a:p>
        </p:txBody>
      </p:sp>
      <p:sp>
        <p:nvSpPr>
          <p:cNvPr id="814" name="Google Shape;814;p34"/>
          <p:cNvSpPr txBox="1"/>
          <p:nvPr/>
        </p:nvSpPr>
        <p:spPr>
          <a:xfrm>
            <a:off x="7976937" y="4665105"/>
            <a:ext cx="8758989" cy="3102388"/>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0" i="0" u="none" strike="noStrike" cap="none" dirty="0">
                <a:solidFill>
                  <a:srgbClr val="FFFFFF"/>
                </a:solidFill>
                <a:latin typeface="Arial"/>
                <a:ea typeface="Arial"/>
                <a:cs typeface="Arial"/>
                <a:sym typeface="Arial"/>
              </a:rPr>
              <a:t>The results confirm the hypothesis that Russia uses natural gas as a tool of economic warfare. Moldova's reliance on Russian gas has made it vulnerable to political and economic pressure. The study highlights the need for Moldova to diversify its energy sources and enhance its energy security to reduce dependence on Russia.</a:t>
            </a:r>
            <a:endParaRPr lang="en-US" dirty="0"/>
          </a:p>
        </p:txBody>
      </p:sp>
      <p:grpSp>
        <p:nvGrpSpPr>
          <p:cNvPr id="815" name="Google Shape;815;p34"/>
          <p:cNvGrpSpPr/>
          <p:nvPr/>
        </p:nvGrpSpPr>
        <p:grpSpPr>
          <a:xfrm>
            <a:off x="0" y="9077474"/>
            <a:ext cx="3572101" cy="3266927"/>
            <a:chOff x="0" y="-47625"/>
            <a:chExt cx="940800" cy="860425"/>
          </a:xfrm>
        </p:grpSpPr>
        <p:sp>
          <p:nvSpPr>
            <p:cNvPr id="816" name="Google Shape;816;p34"/>
            <p:cNvSpPr/>
            <p:nvPr/>
          </p:nvSpPr>
          <p:spPr>
            <a:xfrm>
              <a:off x="0" y="0"/>
              <a:ext cx="940800" cy="135828"/>
            </a:xfrm>
            <a:custGeom>
              <a:avLst/>
              <a:gdLst/>
              <a:ahLst/>
              <a:cxnLst/>
              <a:rect l="l" t="t" r="r" b="b"/>
              <a:pathLst>
                <a:path w="940800" h="135828" extrusionOk="0">
                  <a:moveTo>
                    <a:pt x="0" y="0"/>
                  </a:moveTo>
                  <a:lnTo>
                    <a:pt x="940800" y="0"/>
                  </a:lnTo>
                  <a:lnTo>
                    <a:pt x="940800" y="135828"/>
                  </a:lnTo>
                  <a:lnTo>
                    <a:pt x="0" y="135828"/>
                  </a:lnTo>
                  <a:close/>
                </a:path>
              </a:pathLst>
            </a:custGeom>
            <a:solidFill>
              <a:srgbClr val="F4CE2C"/>
            </a:solidFill>
            <a:ln>
              <a:noFill/>
            </a:ln>
          </p:spPr>
          <p:txBody>
            <a:bodyPr/>
            <a:lstStyle/>
            <a:p>
              <a:endParaRPr lang="en-US"/>
            </a:p>
          </p:txBody>
        </p:sp>
        <p:sp>
          <p:nvSpPr>
            <p:cNvPr id="817" name="Google Shape;817;p3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710</Words>
  <Application>Microsoft Office PowerPoint</Application>
  <PresentationFormat>Custom</PresentationFormat>
  <Paragraphs>47</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Open Sans</vt:lpstr>
      <vt:lpstr>Calibri</vt:lpstr>
      <vt:lpstr>Lato</vt:lpstr>
      <vt:lpstr>Office Theme</vt:lpstr>
      <vt:lpstr>Russia's Weaponization of Natural Gas as Part of its Economic Warfare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Stefan PRISACARU</dc:creator>
  <cp:lastModifiedBy>Stefan PRISACARU</cp:lastModifiedBy>
  <cp:revision>5</cp:revision>
  <dcterms:modified xsi:type="dcterms:W3CDTF">2024-10-23T12:16:26Z</dcterms:modified>
</cp:coreProperties>
</file>