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67" r:id="rId5"/>
    <p:sldId id="263" r:id="rId6"/>
    <p:sldId id="261" r:id="rId7"/>
    <p:sldId id="260" r:id="rId8"/>
    <p:sldId id="259" r:id="rId9"/>
    <p:sldId id="262" r:id="rId10"/>
    <p:sldId id="265" r:id="rId11"/>
    <p:sldId id="264" r:id="rId12"/>
    <p:sldId id="268" r:id="rId1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8BA"/>
    <a:srgbClr val="253F52"/>
    <a:srgbClr val="051D29"/>
    <a:srgbClr val="011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D1B99-0A9A-4259-9CB8-C43DFB3D8738}" type="datetimeFigureOut">
              <a:rPr lang="ro-RO" smtClean="0"/>
              <a:t>24.10.2024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0F88D-030A-4CFC-BB6B-128BB337A510}" type="slidenum">
              <a:rPr lang="ro-RO" smtClean="0"/>
              <a:t>‹#›</a:t>
            </a:fld>
            <a:endParaRPr lang="ro-RO"/>
          </a:p>
        </p:txBody>
      </p:sp>
    </p:spTree>
    <p:extLst>
      <p:ext uri="{BB962C8B-B14F-4D97-AF65-F5344CB8AC3E}">
        <p14:creationId xmlns:p14="http://schemas.microsoft.com/office/powerpoint/2010/main" val="270481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Orientation towards business, industries and markets happened more recently and it is related to the within some (mainly US) firms in the ‘70s.</a:t>
            </a:r>
          </a:p>
          <a:p>
            <a:endParaRPr lang="ro-RO" dirty="0"/>
          </a:p>
        </p:txBody>
      </p:sp>
      <p:sp>
        <p:nvSpPr>
          <p:cNvPr id="4" name="Slide Number Placeholder 3"/>
          <p:cNvSpPr>
            <a:spLocks noGrp="1"/>
          </p:cNvSpPr>
          <p:nvPr>
            <p:ph type="sldNum" sz="quarter" idx="5"/>
          </p:nvPr>
        </p:nvSpPr>
        <p:spPr/>
        <p:txBody>
          <a:bodyPr/>
          <a:lstStyle/>
          <a:p>
            <a:fld id="{6810F88D-030A-4CFC-BB6B-128BB337A510}" type="slidenum">
              <a:rPr lang="ro-RO" smtClean="0"/>
              <a:t>2</a:t>
            </a:fld>
            <a:endParaRPr lang="ro-RO"/>
          </a:p>
        </p:txBody>
      </p:sp>
    </p:spTree>
    <p:extLst>
      <p:ext uri="{BB962C8B-B14F-4D97-AF65-F5344CB8AC3E}">
        <p14:creationId xmlns:p14="http://schemas.microsoft.com/office/powerpoint/2010/main" val="365339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Orientation towards business, industries and markets happened more recently and it is related to the within some (mainly US) firms in the ‘70s.</a:t>
            </a:r>
          </a:p>
          <a:p>
            <a:endParaRPr lang="ro-RO" dirty="0"/>
          </a:p>
        </p:txBody>
      </p:sp>
      <p:sp>
        <p:nvSpPr>
          <p:cNvPr id="4" name="Slide Number Placeholder 3"/>
          <p:cNvSpPr>
            <a:spLocks noGrp="1"/>
          </p:cNvSpPr>
          <p:nvPr>
            <p:ph type="sldNum" sz="quarter" idx="5"/>
          </p:nvPr>
        </p:nvSpPr>
        <p:spPr/>
        <p:txBody>
          <a:bodyPr/>
          <a:lstStyle/>
          <a:p>
            <a:fld id="{6810F88D-030A-4CFC-BB6B-128BB337A510}" type="slidenum">
              <a:rPr lang="ro-RO" smtClean="0"/>
              <a:t>4</a:t>
            </a:fld>
            <a:endParaRPr lang="ro-RO"/>
          </a:p>
        </p:txBody>
      </p:sp>
    </p:spTree>
    <p:extLst>
      <p:ext uri="{BB962C8B-B14F-4D97-AF65-F5344CB8AC3E}">
        <p14:creationId xmlns:p14="http://schemas.microsoft.com/office/powerpoint/2010/main" val="203340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multitude of concepts by which CI practices are called (competitor, competitive, business, economic intelligence) to the different organizational functions to which CI is associated (e.g. marketing in Germany, market research, customer management, web searching or environmental scanning in UK) and different level of use (e.g. tactical in Finland and strategic in Sweden), the European landscape proves to be diverse.</a:t>
            </a:r>
            <a:endParaRPr lang="ro-RO" dirty="0"/>
          </a:p>
        </p:txBody>
      </p:sp>
      <p:sp>
        <p:nvSpPr>
          <p:cNvPr id="4" name="Slide Number Placeholder 3"/>
          <p:cNvSpPr>
            <a:spLocks noGrp="1"/>
          </p:cNvSpPr>
          <p:nvPr>
            <p:ph type="sldNum" sz="quarter" idx="5"/>
          </p:nvPr>
        </p:nvSpPr>
        <p:spPr/>
        <p:txBody>
          <a:bodyPr/>
          <a:lstStyle/>
          <a:p>
            <a:fld id="{6810F88D-030A-4CFC-BB6B-128BB337A510}" type="slidenum">
              <a:rPr lang="ro-RO" smtClean="0"/>
              <a:t>6</a:t>
            </a:fld>
            <a:endParaRPr lang="ro-RO"/>
          </a:p>
        </p:txBody>
      </p:sp>
    </p:spTree>
    <p:extLst>
      <p:ext uri="{BB962C8B-B14F-4D97-AF65-F5344CB8AC3E}">
        <p14:creationId xmlns:p14="http://schemas.microsoft.com/office/powerpoint/2010/main" val="109054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05E3-5A9A-D0C0-8508-B8C017E51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AB75577D-E18D-0469-3152-BBDE88B24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723B0F1B-ACAE-D9F1-4A55-2732BB14D4E1}"/>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5" name="Footer Placeholder 4">
            <a:extLst>
              <a:ext uri="{FF2B5EF4-FFF2-40B4-BE49-F238E27FC236}">
                <a16:creationId xmlns:a16="http://schemas.microsoft.com/office/drawing/2014/main" id="{1EFB0D27-D4F9-4E91-0E49-BC1056AE368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1BBFE99-5335-7A0D-CBB7-DCA5AED0AECA}"/>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421351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89BF-BA70-6B0F-D667-510281771563}"/>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51E6287-7084-6F84-C8A9-78527F502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55599A8-3BC6-4DAE-EA1E-FDA2C36F32F3}"/>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5" name="Footer Placeholder 4">
            <a:extLst>
              <a:ext uri="{FF2B5EF4-FFF2-40B4-BE49-F238E27FC236}">
                <a16:creationId xmlns:a16="http://schemas.microsoft.com/office/drawing/2014/main" id="{313FB4CE-E1C5-500E-D101-6E7D1DB5D9B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56C778F-0917-92A6-DC56-5F39A8CD55FC}"/>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71395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8FEAF-F2D1-4A40-3843-481CA7FCF9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EF2A2B6-E4C1-78D4-CA6E-CDBCBB9D3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51A24BC-49D9-F771-A961-7EDD5C5C6441}"/>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5" name="Footer Placeholder 4">
            <a:extLst>
              <a:ext uri="{FF2B5EF4-FFF2-40B4-BE49-F238E27FC236}">
                <a16:creationId xmlns:a16="http://schemas.microsoft.com/office/drawing/2014/main" id="{F423398C-FE5A-A04E-37BF-35503A88E42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2B02242-C07E-249F-6023-32FFAF0BD25A}"/>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213525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54AF-C4A2-3B46-2288-B0850EB32295}"/>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1371E200-77F6-14CC-E0D5-1F561EBB55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F23829B-89D8-0314-4266-C6FA84CEFAC3}"/>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5" name="Footer Placeholder 4">
            <a:extLst>
              <a:ext uri="{FF2B5EF4-FFF2-40B4-BE49-F238E27FC236}">
                <a16:creationId xmlns:a16="http://schemas.microsoft.com/office/drawing/2014/main" id="{BA12CAFE-31E0-D123-7AC7-5F8C2C7422B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3033014-9170-26E3-43EA-42F014956077}"/>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219328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FC35-B365-C898-7616-54B5ED41F3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E5A8EA1E-D756-48E1-8611-583E4D846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2CA8C6-F7DE-011A-A77C-10264B689D2B}"/>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5" name="Footer Placeholder 4">
            <a:extLst>
              <a:ext uri="{FF2B5EF4-FFF2-40B4-BE49-F238E27FC236}">
                <a16:creationId xmlns:a16="http://schemas.microsoft.com/office/drawing/2014/main" id="{FC1A2889-A823-4F03-934D-BDD0E956A2E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5CF7747-4FEB-46D4-54B5-69AB5DE373B8}"/>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212487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3B90-9C26-4F2A-C5C0-BD184CFF75AB}"/>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22AAC9B-BA26-C922-CC4F-A78D3219C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FC96A8A2-5326-1B51-5279-0E0DFD7BD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78944FE7-A9F7-BE47-DE20-3BF8D2057E0E}"/>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6" name="Footer Placeholder 5">
            <a:extLst>
              <a:ext uri="{FF2B5EF4-FFF2-40B4-BE49-F238E27FC236}">
                <a16:creationId xmlns:a16="http://schemas.microsoft.com/office/drawing/2014/main" id="{95996421-AFB9-96CC-2203-698D287A2F9F}"/>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8C311BA-F081-6862-969D-C4FAC74A6541}"/>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290443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6B9F-9DCC-C3DB-4C40-6FFD0D40082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E2F78ACE-D77B-D2A6-1120-DCE894BD5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676E71-70AA-3086-7131-DCBEBF8570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03D7D6CB-D021-85AE-0957-EB054BFB6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9C041-98E8-F3B9-586D-1B282C65B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1E461024-9766-42F5-AC3D-816C51579A64}"/>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8" name="Footer Placeholder 7">
            <a:extLst>
              <a:ext uri="{FF2B5EF4-FFF2-40B4-BE49-F238E27FC236}">
                <a16:creationId xmlns:a16="http://schemas.microsoft.com/office/drawing/2014/main" id="{9ADA004E-56A0-BEAF-5F04-523CB767BAC3}"/>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ACAB8C72-EE61-2ECE-0198-681E1CCC4687}"/>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299589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E9AD-98E5-8D4D-D33D-CCCA5E9D23F8}"/>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BFCE1FA6-ECFE-7ADC-9607-B90E9C3B7F4C}"/>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4" name="Footer Placeholder 3">
            <a:extLst>
              <a:ext uri="{FF2B5EF4-FFF2-40B4-BE49-F238E27FC236}">
                <a16:creationId xmlns:a16="http://schemas.microsoft.com/office/drawing/2014/main" id="{2F43BAEA-1703-1C96-F976-41EAE55C03E8}"/>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8747A3BB-728B-DCBF-11C8-307724FC2A2A}"/>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239972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B3C4C-E9C8-128C-1F5E-473C6AA31C91}"/>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3" name="Footer Placeholder 2">
            <a:extLst>
              <a:ext uri="{FF2B5EF4-FFF2-40B4-BE49-F238E27FC236}">
                <a16:creationId xmlns:a16="http://schemas.microsoft.com/office/drawing/2014/main" id="{43F1D85A-C931-01F4-4493-F3E8A6D41157}"/>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B5BAE304-5584-AA6B-4DFB-8264B12F4B81}"/>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170113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59A1-0339-C320-DF5A-9BC375A42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79FD413E-8680-4F4F-6CDF-A3CA71527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7A01F549-60A8-2C0F-4C1D-26C855366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1A423-55C3-DA7E-ADD6-DF25992C72DB}"/>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6" name="Footer Placeholder 5">
            <a:extLst>
              <a:ext uri="{FF2B5EF4-FFF2-40B4-BE49-F238E27FC236}">
                <a16:creationId xmlns:a16="http://schemas.microsoft.com/office/drawing/2014/main" id="{B95393FE-8F5F-0026-18FE-241D7408D3A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E41B0FA-4046-FCE4-C188-94DF367E20CE}"/>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103420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EFC3-D04A-5E38-3572-CB703679F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4D9763CF-F73A-D0F2-9959-F81FB396B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CA32016F-F5CC-C674-65D1-3CA2B5E0C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1010E-5C76-7765-D2B5-3D1789A0B8F4}"/>
              </a:ext>
            </a:extLst>
          </p:cNvPr>
          <p:cNvSpPr>
            <a:spLocks noGrp="1"/>
          </p:cNvSpPr>
          <p:nvPr>
            <p:ph type="dt" sz="half" idx="10"/>
          </p:nvPr>
        </p:nvSpPr>
        <p:spPr/>
        <p:txBody>
          <a:bodyPr/>
          <a:lstStyle/>
          <a:p>
            <a:fld id="{FF79011D-44ED-49A0-933E-E11DF5380949}" type="datetimeFigureOut">
              <a:rPr lang="ro-RO" smtClean="0"/>
              <a:t>24.10.2024</a:t>
            </a:fld>
            <a:endParaRPr lang="ro-RO"/>
          </a:p>
        </p:txBody>
      </p:sp>
      <p:sp>
        <p:nvSpPr>
          <p:cNvPr id="6" name="Footer Placeholder 5">
            <a:extLst>
              <a:ext uri="{FF2B5EF4-FFF2-40B4-BE49-F238E27FC236}">
                <a16:creationId xmlns:a16="http://schemas.microsoft.com/office/drawing/2014/main" id="{25B0BCAF-63E4-D9DC-5FAB-8362251DC3D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A5A2233-D6B2-F365-4472-7CDF5AF62F16}"/>
              </a:ext>
            </a:extLst>
          </p:cNvPr>
          <p:cNvSpPr>
            <a:spLocks noGrp="1"/>
          </p:cNvSpPr>
          <p:nvPr>
            <p:ph type="sldNum" sz="quarter" idx="12"/>
          </p:nvPr>
        </p:nvSpPr>
        <p:spPr/>
        <p:txBody>
          <a:bodyPr/>
          <a:lstStyle/>
          <a:p>
            <a:fld id="{66039E60-E25B-4FD3-8B67-6B0FECE89A05}" type="slidenum">
              <a:rPr lang="ro-RO" smtClean="0"/>
              <a:t>‹#›</a:t>
            </a:fld>
            <a:endParaRPr lang="ro-RO"/>
          </a:p>
        </p:txBody>
      </p:sp>
    </p:spTree>
    <p:extLst>
      <p:ext uri="{BB962C8B-B14F-4D97-AF65-F5344CB8AC3E}">
        <p14:creationId xmlns:p14="http://schemas.microsoft.com/office/powerpoint/2010/main" val="98318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BC4FC-F239-9DD2-0B6A-21F8E11DF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9BE717C-4D49-340A-9FFA-F7881A8E8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6CBD878-E3DF-2D5E-47EF-EF302CE27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9011D-44ED-49A0-933E-E11DF5380949}" type="datetimeFigureOut">
              <a:rPr lang="ro-RO" smtClean="0"/>
              <a:t>24.10.2024</a:t>
            </a:fld>
            <a:endParaRPr lang="ro-RO"/>
          </a:p>
        </p:txBody>
      </p:sp>
      <p:sp>
        <p:nvSpPr>
          <p:cNvPr id="5" name="Footer Placeholder 4">
            <a:extLst>
              <a:ext uri="{FF2B5EF4-FFF2-40B4-BE49-F238E27FC236}">
                <a16:creationId xmlns:a16="http://schemas.microsoft.com/office/drawing/2014/main" id="{0D117296-45CB-644D-B526-21FA2819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33E84BFC-C074-D5FF-8B16-7135751D8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39E60-E25B-4FD3-8B67-6B0FECE89A05}" type="slidenum">
              <a:rPr lang="ro-RO" smtClean="0"/>
              <a:t>‹#›</a:t>
            </a:fld>
            <a:endParaRPr lang="ro-RO"/>
          </a:p>
        </p:txBody>
      </p:sp>
    </p:spTree>
    <p:extLst>
      <p:ext uri="{BB962C8B-B14F-4D97-AF65-F5344CB8AC3E}">
        <p14:creationId xmlns:p14="http://schemas.microsoft.com/office/powerpoint/2010/main" val="367658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7.jpg"/><Relationship Id="rId4" Type="http://schemas.openxmlformats.org/officeDocument/2006/relationships/image" Target="../media/image6.jf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7.jpg"/><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4ED18D-E46D-03B7-4C60-20DD2EF5C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02348" cy="4140000"/>
          </a:xfrm>
          <a:prstGeom prst="rect">
            <a:avLst/>
          </a:prstGeom>
          <a:ln>
            <a:solidFill>
              <a:schemeClr val="bg1"/>
            </a:solidFill>
          </a:ln>
        </p:spPr>
      </p:pic>
      <p:sp>
        <p:nvSpPr>
          <p:cNvPr id="8" name="TextBox 7">
            <a:extLst>
              <a:ext uri="{FF2B5EF4-FFF2-40B4-BE49-F238E27FC236}">
                <a16:creationId xmlns:a16="http://schemas.microsoft.com/office/drawing/2014/main" id="{CF10F8F8-66D1-63C2-E0EC-39920B5137BF}"/>
              </a:ext>
            </a:extLst>
          </p:cNvPr>
          <p:cNvSpPr txBox="1"/>
          <p:nvPr/>
        </p:nvSpPr>
        <p:spPr>
          <a:xfrm>
            <a:off x="4117612" y="4070529"/>
            <a:ext cx="8224161" cy="2246769"/>
          </a:xfrm>
          <a:prstGeom prst="rect">
            <a:avLst/>
          </a:prstGeom>
          <a:noFill/>
        </p:spPr>
        <p:txBody>
          <a:bodyPr wrap="square">
            <a:spAutoFit/>
          </a:bodyPr>
          <a:lstStyle/>
          <a:p>
            <a:pPr algn="l"/>
            <a:r>
              <a:rPr lang="en-US" sz="2800" b="1" i="0" dirty="0">
                <a:solidFill>
                  <a:srgbClr val="333333"/>
                </a:solidFill>
                <a:effectLst/>
                <a:latin typeface="Poppins" panose="00000500000000000000" pitchFamily="2" charset="-18"/>
              </a:rPr>
              <a:t>Energy Concerns in National Security and Business Intelligence</a:t>
            </a:r>
          </a:p>
          <a:p>
            <a:pPr algn="l"/>
            <a:endParaRPr lang="en-US" sz="2800" b="1" i="0" dirty="0">
              <a:solidFill>
                <a:srgbClr val="333333"/>
              </a:solidFill>
              <a:effectLst/>
              <a:latin typeface="Poppins" panose="00000500000000000000" pitchFamily="2" charset="-18"/>
            </a:endParaRPr>
          </a:p>
          <a:p>
            <a:pPr algn="l"/>
            <a:r>
              <a:rPr lang="en-US" sz="2800" b="1" i="0" dirty="0">
                <a:solidFill>
                  <a:srgbClr val="0D98BA"/>
                </a:solidFill>
                <a:effectLst/>
                <a:latin typeface="Poppins" panose="00000500000000000000" pitchFamily="2" charset="-18"/>
              </a:rPr>
              <a:t>Energy and Security Resilience:</a:t>
            </a:r>
            <a:br>
              <a:rPr lang="en-US" sz="2800" b="1" i="0" dirty="0">
                <a:solidFill>
                  <a:srgbClr val="0D98BA"/>
                </a:solidFill>
                <a:effectLst/>
                <a:latin typeface="Poppins" panose="00000500000000000000" pitchFamily="2" charset="-18"/>
              </a:rPr>
            </a:br>
            <a:r>
              <a:rPr lang="en-US" sz="2800" b="1" i="0" dirty="0">
                <a:solidFill>
                  <a:srgbClr val="0D98BA"/>
                </a:solidFill>
                <a:effectLst/>
                <a:latin typeface="Poppins" panose="00000500000000000000" pitchFamily="2" charset="-18"/>
              </a:rPr>
              <a:t>Business Intelligence in Times of Conflict</a:t>
            </a:r>
          </a:p>
        </p:txBody>
      </p:sp>
    </p:spTree>
    <p:extLst>
      <p:ext uri="{BB962C8B-B14F-4D97-AF65-F5344CB8AC3E}">
        <p14:creationId xmlns:p14="http://schemas.microsoft.com/office/powerpoint/2010/main" val="250612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031D5B-A729-0A60-FBF3-B143484762E7}"/>
              </a:ext>
            </a:extLst>
          </p:cNvPr>
          <p:cNvPicPr>
            <a:picLocks noChangeAspect="1"/>
          </p:cNvPicPr>
          <p:nvPr/>
        </p:nvPicPr>
        <p:blipFill>
          <a:blip r:embed="rId2"/>
          <a:stretch>
            <a:fillRect/>
          </a:stretch>
        </p:blipFill>
        <p:spPr>
          <a:xfrm flipH="1">
            <a:off x="4571340" y="4083298"/>
            <a:ext cx="7620660" cy="2751908"/>
          </a:xfrm>
          <a:prstGeom prst="rect">
            <a:avLst/>
          </a:prstGeom>
        </p:spPr>
      </p:pic>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3"/>
          <a:stretch>
            <a:fillRect/>
          </a:stretch>
        </p:blipFill>
        <p:spPr>
          <a:xfrm>
            <a:off x="11004000" y="5670000"/>
            <a:ext cx="1188000" cy="1188000"/>
          </a:xfrm>
          <a:prstGeom prst="rect">
            <a:avLst/>
          </a:prstGeom>
        </p:spPr>
      </p:pic>
      <p:sp>
        <p:nvSpPr>
          <p:cNvPr id="4" name="TextBox 3">
            <a:extLst>
              <a:ext uri="{FF2B5EF4-FFF2-40B4-BE49-F238E27FC236}">
                <a16:creationId xmlns:a16="http://schemas.microsoft.com/office/drawing/2014/main" id="{C48ED3E6-2887-50F4-6340-847B598A642D}"/>
              </a:ext>
            </a:extLst>
          </p:cNvPr>
          <p:cNvSpPr txBox="1"/>
          <p:nvPr/>
        </p:nvSpPr>
        <p:spPr>
          <a:xfrm>
            <a:off x="189185" y="137591"/>
            <a:ext cx="11745312" cy="3693319"/>
          </a:xfrm>
          <a:prstGeom prst="rect">
            <a:avLst/>
          </a:prstGeom>
          <a:noFill/>
        </p:spPr>
        <p:txBody>
          <a:bodyPr wrap="square">
            <a:spAutoFit/>
          </a:bodyPr>
          <a:lstStyle/>
          <a:p>
            <a:pPr algn="just"/>
            <a:r>
              <a:rPr lang="en-US" b="1" dirty="0">
                <a:solidFill>
                  <a:srgbClr val="0D98BA"/>
                </a:solidFill>
              </a:rPr>
              <a:t>In a nutshell</a:t>
            </a:r>
            <a:r>
              <a:rPr lang="en-US" dirty="0"/>
              <a:t>, at the moment the landscape of CI in Romania shows a certain dynamic, but looks rather fragmented and solely concentrated on the practice and tradecraft of CI. </a:t>
            </a:r>
          </a:p>
          <a:p>
            <a:pPr algn="just"/>
            <a:endParaRPr lang="en-US" dirty="0"/>
          </a:p>
          <a:p>
            <a:pPr algn="just"/>
            <a:r>
              <a:rPr lang="en-US" dirty="0"/>
              <a:t>What is evidently lacking is the </a:t>
            </a:r>
            <a:r>
              <a:rPr lang="en-US" dirty="0" err="1"/>
              <a:t>comunity</a:t>
            </a:r>
            <a:r>
              <a:rPr lang="en-US" dirty="0"/>
              <a:t> as a reflection of advancement in the knowledge about and in CI as few existing writings are mere reflections of previous non-autochthonous concepts and theories of CI without including a scientific research-driven systematization of best practices and lessons learnt.</a:t>
            </a:r>
          </a:p>
          <a:p>
            <a:pPr algn="just"/>
            <a:endParaRPr lang="en-US" dirty="0"/>
          </a:p>
          <a:p>
            <a:pPr algn="just"/>
            <a:r>
              <a:rPr lang="en-US" dirty="0"/>
              <a:t>And HERMES Association as an education network aims to provide the context, key professional support, the right environment to grow correctly, while safeguarding the CI profession and occupation. </a:t>
            </a:r>
          </a:p>
          <a:p>
            <a:pPr algn="just"/>
            <a:endParaRPr lang="en-US" dirty="0"/>
          </a:p>
          <a:p>
            <a:pPr algn="just"/>
            <a:r>
              <a:rPr lang="en-US" dirty="0"/>
              <a:t>Based on a set of regulations setting general standards, requirements, restrictions and guidelines and professional deontology code of conduct serving as a platform for expressing professionals' public commitments, enforcing norms, values, and ethics.</a:t>
            </a:r>
          </a:p>
        </p:txBody>
      </p:sp>
      <p:pic>
        <p:nvPicPr>
          <p:cNvPr id="6" name="Picture 5">
            <a:extLst>
              <a:ext uri="{FF2B5EF4-FFF2-40B4-BE49-F238E27FC236}">
                <a16:creationId xmlns:a16="http://schemas.microsoft.com/office/drawing/2014/main" id="{E4D39D21-3CD3-D118-322E-B451FAB6CC62}"/>
              </a:ext>
            </a:extLst>
          </p:cNvPr>
          <p:cNvPicPr>
            <a:picLocks noChangeAspect="1"/>
          </p:cNvPicPr>
          <p:nvPr/>
        </p:nvPicPr>
        <p:blipFill>
          <a:blip r:embed="rId4"/>
          <a:srcRect b="35121"/>
          <a:stretch/>
        </p:blipFill>
        <p:spPr>
          <a:xfrm>
            <a:off x="0" y="4083298"/>
            <a:ext cx="7620000" cy="2774702"/>
          </a:xfrm>
          <a:prstGeom prst="rect">
            <a:avLst/>
          </a:prstGeom>
        </p:spPr>
      </p:pic>
    </p:spTree>
    <p:extLst>
      <p:ext uri="{BB962C8B-B14F-4D97-AF65-F5344CB8AC3E}">
        <p14:creationId xmlns:p14="http://schemas.microsoft.com/office/powerpoint/2010/main" val="285011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2"/>
          <a:stretch>
            <a:fillRect/>
          </a:stretch>
        </p:blipFill>
        <p:spPr>
          <a:xfrm>
            <a:off x="11004000" y="5670000"/>
            <a:ext cx="1188000" cy="1188000"/>
          </a:xfrm>
          <a:prstGeom prst="rect">
            <a:avLst/>
          </a:prstGeom>
        </p:spPr>
      </p:pic>
      <p:sp>
        <p:nvSpPr>
          <p:cNvPr id="4" name="TextBox 3">
            <a:extLst>
              <a:ext uri="{FF2B5EF4-FFF2-40B4-BE49-F238E27FC236}">
                <a16:creationId xmlns:a16="http://schemas.microsoft.com/office/drawing/2014/main" id="{81C32640-6C49-9B0D-DDF7-34163FCCEA3A}"/>
              </a:ext>
            </a:extLst>
          </p:cNvPr>
          <p:cNvSpPr txBox="1"/>
          <p:nvPr/>
        </p:nvSpPr>
        <p:spPr>
          <a:xfrm>
            <a:off x="126124" y="137758"/>
            <a:ext cx="11776841" cy="5478423"/>
          </a:xfrm>
          <a:prstGeom prst="rect">
            <a:avLst/>
          </a:prstGeom>
          <a:noFill/>
        </p:spPr>
        <p:txBody>
          <a:bodyPr wrap="square">
            <a:spAutoFit/>
          </a:bodyPr>
          <a:lstStyle/>
          <a:p>
            <a:pPr algn="just"/>
            <a:r>
              <a:rPr lang="en-US" b="1" dirty="0">
                <a:solidFill>
                  <a:srgbClr val="0D98BA"/>
                </a:solidFill>
              </a:rPr>
              <a:t>Conclusions and way ahead</a:t>
            </a:r>
          </a:p>
          <a:p>
            <a:pPr algn="just"/>
            <a:r>
              <a:rPr lang="en-US" dirty="0"/>
              <a:t>In the last two decades, Romania has witnessed an unceasing process of developing the practices of intelligence, in both the private and the governmental sector. This process, which has indirectly but frequently connected private and governmental intelligence, was initially hampered by a terminological exploration ended with a progressive, however not autochthonous appropriation of ”intelligence” as a concept.</a:t>
            </a:r>
          </a:p>
          <a:p>
            <a:pPr algn="just"/>
            <a:endParaRPr lang="en-US" dirty="0"/>
          </a:p>
          <a:p>
            <a:pPr algn="just"/>
            <a:r>
              <a:rPr lang="en-US" dirty="0"/>
              <a:t>Similar to other Eastern European countries, in Romania scholars and professionals need to devote themselves to empirically investigating the state of play of competitive intelligence by systematically raising questions (e.g. about the role of CI in organizations, the skills required in the field, the benefits of CI, the interconnections of CI with other organizational functions), while moving beyond the simple postulating or recursive invoking of intelligence as an imported practice.</a:t>
            </a:r>
          </a:p>
          <a:p>
            <a:pPr algn="just"/>
            <a:endParaRPr lang="en-US" dirty="0"/>
          </a:p>
          <a:p>
            <a:pPr algn="just"/>
            <a:r>
              <a:rPr lang="en-US" dirty="0"/>
              <a:t>Such a research-driven endeavor requires coordination between academia, business and government bodies stimulating collaborative formats for intelligence professionals, trainers, and scholars.</a:t>
            </a:r>
          </a:p>
          <a:p>
            <a:pPr algn="just"/>
            <a:endParaRPr lang="en-US" dirty="0"/>
          </a:p>
          <a:p>
            <a:pPr algn="just"/>
            <a:endParaRPr lang="en-US" dirty="0"/>
          </a:p>
          <a:p>
            <a:pPr algn="ctr"/>
            <a:r>
              <a:rPr lang="en-US" sz="2000" dirty="0"/>
              <a:t>And this is what </a:t>
            </a:r>
            <a:r>
              <a:rPr lang="en-US" sz="2000" b="1" dirty="0">
                <a:solidFill>
                  <a:srgbClr val="0D98BA"/>
                </a:solidFill>
              </a:rPr>
              <a:t>HERMES – Business Intelligence Education Network </a:t>
            </a:r>
            <a:r>
              <a:rPr lang="en-US" sz="2000" dirty="0"/>
              <a:t>mission is:</a:t>
            </a:r>
          </a:p>
          <a:p>
            <a:pPr algn="ctr"/>
            <a:endParaRPr lang="en-US" sz="2000" dirty="0"/>
          </a:p>
          <a:p>
            <a:pPr algn="ctr"/>
            <a:r>
              <a:rPr lang="en-US" sz="2000" dirty="0">
                <a:solidFill>
                  <a:srgbClr val="0D98BA"/>
                </a:solidFill>
              </a:rPr>
              <a:t>To bridge the gap between </a:t>
            </a:r>
            <a:r>
              <a:rPr lang="en-US" sz="2000" b="1" dirty="0">
                <a:solidFill>
                  <a:srgbClr val="0D98BA"/>
                </a:solidFill>
              </a:rPr>
              <a:t>academia, business, and government in Romania, </a:t>
            </a:r>
            <a:r>
              <a:rPr lang="en-US" sz="2000" dirty="0">
                <a:solidFill>
                  <a:srgbClr val="0D98BA"/>
                </a:solidFill>
              </a:rPr>
              <a:t>enhancing CI practices through </a:t>
            </a:r>
            <a:r>
              <a:rPr lang="en-US" sz="2000" b="1" dirty="0">
                <a:solidFill>
                  <a:srgbClr val="0D98BA"/>
                </a:solidFill>
              </a:rPr>
              <a:t>collaborative research, education, and professional development.</a:t>
            </a:r>
          </a:p>
        </p:txBody>
      </p:sp>
    </p:spTree>
    <p:extLst>
      <p:ext uri="{BB962C8B-B14F-4D97-AF65-F5344CB8AC3E}">
        <p14:creationId xmlns:p14="http://schemas.microsoft.com/office/powerpoint/2010/main" val="39113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0E183F-F9FE-00A6-D9F0-A9AAAD07AD39}"/>
              </a:ext>
            </a:extLst>
          </p:cNvPr>
          <p:cNvPicPr>
            <a:picLocks noChangeAspect="1"/>
          </p:cNvPicPr>
          <p:nvPr/>
        </p:nvPicPr>
        <p:blipFill>
          <a:blip r:embed="rId2"/>
          <a:stretch>
            <a:fillRect/>
          </a:stretch>
        </p:blipFill>
        <p:spPr>
          <a:xfrm>
            <a:off x="0" y="1403126"/>
            <a:ext cx="12176760" cy="3886200"/>
          </a:xfrm>
          <a:prstGeom prst="rect">
            <a:avLst/>
          </a:prstGeom>
        </p:spPr>
      </p:pic>
      <p:pic>
        <p:nvPicPr>
          <p:cNvPr id="2" name="Picture 1">
            <a:extLst>
              <a:ext uri="{FF2B5EF4-FFF2-40B4-BE49-F238E27FC236}">
                <a16:creationId xmlns:a16="http://schemas.microsoft.com/office/drawing/2014/main" id="{26A7C147-22DD-F692-4144-E55EBA0573A5}"/>
              </a:ext>
            </a:extLst>
          </p:cNvPr>
          <p:cNvPicPr>
            <a:picLocks noChangeAspect="1"/>
          </p:cNvPicPr>
          <p:nvPr/>
        </p:nvPicPr>
        <p:blipFill>
          <a:blip r:embed="rId3"/>
          <a:stretch>
            <a:fillRect/>
          </a:stretch>
        </p:blipFill>
        <p:spPr>
          <a:xfrm>
            <a:off x="4459587" y="1177178"/>
            <a:ext cx="2974380" cy="2974380"/>
          </a:xfrm>
          <a:prstGeom prst="rect">
            <a:avLst/>
          </a:prstGeom>
        </p:spPr>
      </p:pic>
      <p:sp>
        <p:nvSpPr>
          <p:cNvPr id="10" name="TextBox 9">
            <a:extLst>
              <a:ext uri="{FF2B5EF4-FFF2-40B4-BE49-F238E27FC236}">
                <a16:creationId xmlns:a16="http://schemas.microsoft.com/office/drawing/2014/main" id="{7661475B-E937-A6E9-7D0B-4E979E7BAFB3}"/>
              </a:ext>
            </a:extLst>
          </p:cNvPr>
          <p:cNvSpPr txBox="1"/>
          <p:nvPr/>
        </p:nvSpPr>
        <p:spPr>
          <a:xfrm>
            <a:off x="2642597" y="635141"/>
            <a:ext cx="6906806" cy="461665"/>
          </a:xfrm>
          <a:prstGeom prst="rect">
            <a:avLst/>
          </a:prstGeom>
          <a:noFill/>
        </p:spPr>
        <p:txBody>
          <a:bodyPr wrap="square">
            <a:spAutoFit/>
          </a:bodyPr>
          <a:lstStyle/>
          <a:p>
            <a:r>
              <a:rPr lang="en-US" sz="2400" b="1" dirty="0">
                <a:solidFill>
                  <a:srgbClr val="0D98BA"/>
                </a:solidFill>
              </a:rPr>
              <a:t>Building a Business Intelligence Education Network.</a:t>
            </a:r>
            <a:endParaRPr lang="ro-RO" sz="2400" b="1" dirty="0">
              <a:solidFill>
                <a:srgbClr val="0D98BA"/>
              </a:solidFill>
            </a:endParaRPr>
          </a:p>
        </p:txBody>
      </p:sp>
      <p:sp>
        <p:nvSpPr>
          <p:cNvPr id="4" name="Oval 3">
            <a:extLst>
              <a:ext uri="{FF2B5EF4-FFF2-40B4-BE49-F238E27FC236}">
                <a16:creationId xmlns:a16="http://schemas.microsoft.com/office/drawing/2014/main" id="{B26B6CDA-0B4B-B77C-B83C-650C8185095D}"/>
              </a:ext>
            </a:extLst>
          </p:cNvPr>
          <p:cNvSpPr/>
          <p:nvPr/>
        </p:nvSpPr>
        <p:spPr>
          <a:xfrm>
            <a:off x="8994228" y="4162101"/>
            <a:ext cx="2640724" cy="258554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Oval 4">
            <a:extLst>
              <a:ext uri="{FF2B5EF4-FFF2-40B4-BE49-F238E27FC236}">
                <a16:creationId xmlns:a16="http://schemas.microsoft.com/office/drawing/2014/main" id="{31BBAC92-66ED-24CB-BE15-A1BBC6406C9A}"/>
              </a:ext>
            </a:extLst>
          </p:cNvPr>
          <p:cNvSpPr/>
          <p:nvPr/>
        </p:nvSpPr>
        <p:spPr>
          <a:xfrm>
            <a:off x="239110" y="4151558"/>
            <a:ext cx="2640724" cy="258554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Oval 5">
            <a:extLst>
              <a:ext uri="{FF2B5EF4-FFF2-40B4-BE49-F238E27FC236}">
                <a16:creationId xmlns:a16="http://schemas.microsoft.com/office/drawing/2014/main" id="{A209ED7E-6B79-F35D-4796-CE4B3B823ABC}"/>
              </a:ext>
            </a:extLst>
          </p:cNvPr>
          <p:cNvSpPr/>
          <p:nvPr/>
        </p:nvSpPr>
        <p:spPr>
          <a:xfrm>
            <a:off x="4616669" y="3812598"/>
            <a:ext cx="2640724" cy="258554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0881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48632E-3C81-3422-CF62-77C1DF1D165A}"/>
              </a:ext>
            </a:extLst>
          </p:cNvPr>
          <p:cNvSpPr txBox="1"/>
          <p:nvPr/>
        </p:nvSpPr>
        <p:spPr>
          <a:xfrm>
            <a:off x="504497" y="266970"/>
            <a:ext cx="5553403" cy="375552"/>
          </a:xfrm>
          <a:prstGeom prst="rect">
            <a:avLst/>
          </a:prstGeom>
          <a:noFill/>
        </p:spPr>
        <p:txBody>
          <a:bodyPr wrap="square">
            <a:spAutoFit/>
          </a:bodyPr>
          <a:lstStyle/>
          <a:p>
            <a:pPr algn="just">
              <a:lnSpc>
                <a:spcPct val="107000"/>
              </a:lnSpc>
              <a:spcAft>
                <a:spcPts val="800"/>
              </a:spcAft>
            </a:pPr>
            <a:r>
              <a:rPr lang="en-US" sz="1800" b="1" kern="100" dirty="0">
                <a:solidFill>
                  <a:srgbClr val="0D98BA"/>
                </a:solidFill>
                <a:effectLst/>
                <a:latin typeface="Calibri" panose="020F0502020204030204" pitchFamily="34" charset="0"/>
                <a:ea typeface="Calibri" panose="020F0502020204030204" pitchFamily="34" charset="0"/>
                <a:cs typeface="Times New Roman" panose="02020603050405020304" pitchFamily="18" charset="0"/>
              </a:rPr>
              <a:t>Energy Themes Overview</a:t>
            </a:r>
            <a:endParaRPr lang="ro-RO" sz="1800" kern="100" dirty="0">
              <a:solidFill>
                <a:srgbClr val="0D98B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64651E5-4E9A-35E5-0C6A-AA2C6DEC65B7}"/>
              </a:ext>
            </a:extLst>
          </p:cNvPr>
          <p:cNvSpPr txBox="1"/>
          <p:nvPr/>
        </p:nvSpPr>
        <p:spPr>
          <a:xfrm>
            <a:off x="504497" y="861532"/>
            <a:ext cx="11209282" cy="923330"/>
          </a:xfrm>
          <a:prstGeom prst="rect">
            <a:avLst/>
          </a:prstGeom>
          <a:noFill/>
        </p:spPr>
        <p:txBody>
          <a:bodyPr wrap="square">
            <a:spAutoFit/>
          </a:bodyPr>
          <a:lstStyle/>
          <a:p>
            <a:pPr algn="just"/>
            <a:r>
              <a:rPr lang="en-US" b="1" dirty="0">
                <a:solidFill>
                  <a:srgbClr val="0D98BA"/>
                </a:solidFill>
              </a:rPr>
              <a:t>Energy Security </a:t>
            </a:r>
            <a:r>
              <a:rPr lang="en-US" dirty="0"/>
              <a:t>- Global economies are now putting more effort than ever on building domestic clean technology manufacturing capacity to improve energy security and boost economic activity, including through support to domestic production and through trade measures</a:t>
            </a:r>
            <a:endParaRPr lang="ro-RO" dirty="0"/>
          </a:p>
        </p:txBody>
      </p:sp>
      <p:sp>
        <p:nvSpPr>
          <p:cNvPr id="14" name="TextBox 13">
            <a:extLst>
              <a:ext uri="{FF2B5EF4-FFF2-40B4-BE49-F238E27FC236}">
                <a16:creationId xmlns:a16="http://schemas.microsoft.com/office/drawing/2014/main" id="{1B8B37BF-B49A-DA2D-8D61-1B9D4D68FE95}"/>
              </a:ext>
            </a:extLst>
          </p:cNvPr>
          <p:cNvSpPr txBox="1"/>
          <p:nvPr/>
        </p:nvSpPr>
        <p:spPr>
          <a:xfrm>
            <a:off x="504497" y="2655318"/>
            <a:ext cx="6074381" cy="1200329"/>
          </a:xfrm>
          <a:prstGeom prst="rect">
            <a:avLst/>
          </a:prstGeom>
          <a:noFill/>
        </p:spPr>
        <p:txBody>
          <a:bodyPr wrap="square">
            <a:spAutoFit/>
          </a:bodyPr>
          <a:lstStyle/>
          <a:p>
            <a:pPr algn="just"/>
            <a:r>
              <a:rPr lang="en-US" b="1" dirty="0">
                <a:solidFill>
                  <a:srgbClr val="0D98BA"/>
                </a:solidFill>
              </a:rPr>
              <a:t>Uncertainty</a:t>
            </a:r>
            <a:r>
              <a:rPr lang="en-US" dirty="0"/>
              <a:t> - Russia’s invasion of Ukraine, conflict in the Middle East, broader geopolitical tensions, and elections in countries accounting for half of global energy demand today mean a very high level of uncertainty</a:t>
            </a:r>
            <a:endParaRPr lang="ro-RO" dirty="0"/>
          </a:p>
        </p:txBody>
      </p:sp>
      <p:sp>
        <p:nvSpPr>
          <p:cNvPr id="16" name="TextBox 15">
            <a:extLst>
              <a:ext uri="{FF2B5EF4-FFF2-40B4-BE49-F238E27FC236}">
                <a16:creationId xmlns:a16="http://schemas.microsoft.com/office/drawing/2014/main" id="{B25BC847-C3EB-C37F-1E86-D6BA17534931}"/>
              </a:ext>
            </a:extLst>
          </p:cNvPr>
          <p:cNvSpPr txBox="1"/>
          <p:nvPr/>
        </p:nvSpPr>
        <p:spPr>
          <a:xfrm>
            <a:off x="6348308" y="4482969"/>
            <a:ext cx="5674213" cy="2308324"/>
          </a:xfrm>
          <a:prstGeom prst="rect">
            <a:avLst/>
          </a:prstGeom>
          <a:noFill/>
        </p:spPr>
        <p:txBody>
          <a:bodyPr wrap="square">
            <a:spAutoFit/>
          </a:bodyPr>
          <a:lstStyle/>
          <a:p>
            <a:pPr algn="just"/>
            <a:r>
              <a:rPr lang="en-US" b="1" dirty="0">
                <a:solidFill>
                  <a:srgbClr val="0D98BA"/>
                </a:solidFill>
              </a:rPr>
              <a:t>Clean energy transitions </a:t>
            </a:r>
            <a:r>
              <a:rPr lang="en-US" dirty="0"/>
              <a:t>+2% was the total global energy demand in 2023, with declines in advanced economies more than offset by large increases in emerging market and developing economies. </a:t>
            </a:r>
          </a:p>
          <a:p>
            <a:pPr algn="just"/>
            <a:r>
              <a:rPr lang="en-US" dirty="0"/>
              <a:t>A record high level of clean energy came online globally, including more than 560 gigawatts (GW) of new renewable power capacity. Around USD 2 trillion is expected to be invested in clean energy in 2024.</a:t>
            </a:r>
            <a:endParaRPr lang="ro-RO" dirty="0"/>
          </a:p>
        </p:txBody>
      </p:sp>
      <p:pic>
        <p:nvPicPr>
          <p:cNvPr id="18" name="Picture 17">
            <a:extLst>
              <a:ext uri="{FF2B5EF4-FFF2-40B4-BE49-F238E27FC236}">
                <a16:creationId xmlns:a16="http://schemas.microsoft.com/office/drawing/2014/main" id="{1E419FAB-23D0-FA91-29B9-B13591390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37" y="4508364"/>
            <a:ext cx="6074381" cy="2082666"/>
          </a:xfrm>
          <a:prstGeom prst="rect">
            <a:avLst/>
          </a:prstGeom>
        </p:spPr>
      </p:pic>
      <p:sp>
        <p:nvSpPr>
          <p:cNvPr id="20" name="TextBox 19">
            <a:extLst>
              <a:ext uri="{FF2B5EF4-FFF2-40B4-BE49-F238E27FC236}">
                <a16:creationId xmlns:a16="http://schemas.microsoft.com/office/drawing/2014/main" id="{D45B7842-0D8B-7A4A-4567-8D8D7787DF39}"/>
              </a:ext>
            </a:extLst>
          </p:cNvPr>
          <p:cNvSpPr txBox="1"/>
          <p:nvPr/>
        </p:nvSpPr>
        <p:spPr>
          <a:xfrm>
            <a:off x="273927" y="6550223"/>
            <a:ext cx="6733846" cy="307777"/>
          </a:xfrm>
          <a:prstGeom prst="rect">
            <a:avLst/>
          </a:prstGeom>
          <a:noFill/>
        </p:spPr>
        <p:txBody>
          <a:bodyPr wrap="square">
            <a:spAutoFit/>
          </a:bodyPr>
          <a:lstStyle/>
          <a:p>
            <a:r>
              <a:rPr lang="en-US" sz="1400" dirty="0"/>
              <a:t>Source: </a:t>
            </a:r>
            <a:r>
              <a:rPr lang="ro-RO" sz="1400" dirty="0"/>
              <a:t>https://www.iea.org/reports/world-energy-outlook-2024</a:t>
            </a:r>
          </a:p>
        </p:txBody>
      </p:sp>
      <p:pic>
        <p:nvPicPr>
          <p:cNvPr id="21" name="Picture 20">
            <a:extLst>
              <a:ext uri="{FF2B5EF4-FFF2-40B4-BE49-F238E27FC236}">
                <a16:creationId xmlns:a16="http://schemas.microsoft.com/office/drawing/2014/main" id="{C2441E31-1D36-D9BC-7F88-B0DAE1552D03}"/>
              </a:ext>
            </a:extLst>
          </p:cNvPr>
          <p:cNvPicPr>
            <a:picLocks noChangeAspect="1"/>
          </p:cNvPicPr>
          <p:nvPr/>
        </p:nvPicPr>
        <p:blipFill>
          <a:blip r:embed="rId4"/>
          <a:stretch>
            <a:fillRect/>
          </a:stretch>
        </p:blipFill>
        <p:spPr>
          <a:xfrm>
            <a:off x="6910799" y="2085483"/>
            <a:ext cx="4153858" cy="2340000"/>
          </a:xfrm>
          <a:prstGeom prst="rect">
            <a:avLst/>
          </a:prstGeom>
        </p:spPr>
      </p:pic>
      <p:cxnSp>
        <p:nvCxnSpPr>
          <p:cNvPr id="23" name="Straight Connector 22">
            <a:extLst>
              <a:ext uri="{FF2B5EF4-FFF2-40B4-BE49-F238E27FC236}">
                <a16:creationId xmlns:a16="http://schemas.microsoft.com/office/drawing/2014/main" id="{78B9641B-7639-5000-29CB-AE3070BA5217}"/>
              </a:ext>
            </a:extLst>
          </p:cNvPr>
          <p:cNvCxnSpPr/>
          <p:nvPr/>
        </p:nvCxnSpPr>
        <p:spPr>
          <a:xfrm>
            <a:off x="0" y="4495340"/>
            <a:ext cx="12192000" cy="0"/>
          </a:xfrm>
          <a:prstGeom prst="line">
            <a:avLst/>
          </a:prstGeom>
          <a:ln w="28575">
            <a:solidFill>
              <a:srgbClr val="0D98B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036E7C-3374-5005-5117-81103B8FBA81}"/>
              </a:ext>
            </a:extLst>
          </p:cNvPr>
          <p:cNvCxnSpPr/>
          <p:nvPr/>
        </p:nvCxnSpPr>
        <p:spPr>
          <a:xfrm>
            <a:off x="0" y="2085483"/>
            <a:ext cx="12192000" cy="0"/>
          </a:xfrm>
          <a:prstGeom prst="line">
            <a:avLst/>
          </a:prstGeom>
          <a:ln w="28575">
            <a:solidFill>
              <a:srgbClr val="0D98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2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0E183F-F9FE-00A6-D9F0-A9AAAD07AD39}"/>
              </a:ext>
            </a:extLst>
          </p:cNvPr>
          <p:cNvPicPr>
            <a:picLocks noChangeAspect="1"/>
          </p:cNvPicPr>
          <p:nvPr/>
        </p:nvPicPr>
        <p:blipFill>
          <a:blip r:embed="rId2"/>
          <a:stretch>
            <a:fillRect/>
          </a:stretch>
        </p:blipFill>
        <p:spPr>
          <a:xfrm>
            <a:off x="0" y="1403126"/>
            <a:ext cx="12176760" cy="3886200"/>
          </a:xfrm>
          <a:prstGeom prst="rect">
            <a:avLst/>
          </a:prstGeom>
        </p:spPr>
      </p:pic>
      <p:pic>
        <p:nvPicPr>
          <p:cNvPr id="2" name="Picture 1">
            <a:extLst>
              <a:ext uri="{FF2B5EF4-FFF2-40B4-BE49-F238E27FC236}">
                <a16:creationId xmlns:a16="http://schemas.microsoft.com/office/drawing/2014/main" id="{26A7C147-22DD-F692-4144-E55EBA0573A5}"/>
              </a:ext>
            </a:extLst>
          </p:cNvPr>
          <p:cNvPicPr>
            <a:picLocks noChangeAspect="1"/>
          </p:cNvPicPr>
          <p:nvPr/>
        </p:nvPicPr>
        <p:blipFill>
          <a:blip r:embed="rId3"/>
          <a:stretch>
            <a:fillRect/>
          </a:stretch>
        </p:blipFill>
        <p:spPr>
          <a:xfrm>
            <a:off x="4459587" y="1177178"/>
            <a:ext cx="2974380" cy="2974380"/>
          </a:xfrm>
          <a:prstGeom prst="rect">
            <a:avLst/>
          </a:prstGeom>
        </p:spPr>
      </p:pic>
      <p:sp>
        <p:nvSpPr>
          <p:cNvPr id="10" name="TextBox 9">
            <a:extLst>
              <a:ext uri="{FF2B5EF4-FFF2-40B4-BE49-F238E27FC236}">
                <a16:creationId xmlns:a16="http://schemas.microsoft.com/office/drawing/2014/main" id="{7661475B-E937-A6E9-7D0B-4E979E7BAFB3}"/>
              </a:ext>
            </a:extLst>
          </p:cNvPr>
          <p:cNvSpPr txBox="1"/>
          <p:nvPr/>
        </p:nvSpPr>
        <p:spPr>
          <a:xfrm>
            <a:off x="2642597" y="635141"/>
            <a:ext cx="6906806" cy="461665"/>
          </a:xfrm>
          <a:prstGeom prst="rect">
            <a:avLst/>
          </a:prstGeom>
          <a:noFill/>
        </p:spPr>
        <p:txBody>
          <a:bodyPr wrap="square">
            <a:spAutoFit/>
          </a:bodyPr>
          <a:lstStyle/>
          <a:p>
            <a:r>
              <a:rPr lang="en-US" sz="2400" b="1" dirty="0">
                <a:solidFill>
                  <a:srgbClr val="0D98BA"/>
                </a:solidFill>
              </a:rPr>
              <a:t>Building a Business Intelligence Education Network.</a:t>
            </a:r>
            <a:endParaRPr lang="ro-RO" sz="2400" b="1" dirty="0">
              <a:solidFill>
                <a:srgbClr val="0D98BA"/>
              </a:solidFill>
            </a:endParaRPr>
          </a:p>
        </p:txBody>
      </p:sp>
      <p:sp>
        <p:nvSpPr>
          <p:cNvPr id="4" name="Oval 3">
            <a:extLst>
              <a:ext uri="{FF2B5EF4-FFF2-40B4-BE49-F238E27FC236}">
                <a16:creationId xmlns:a16="http://schemas.microsoft.com/office/drawing/2014/main" id="{B26B6CDA-0B4B-B77C-B83C-650C8185095D}"/>
              </a:ext>
            </a:extLst>
          </p:cNvPr>
          <p:cNvSpPr/>
          <p:nvPr/>
        </p:nvSpPr>
        <p:spPr>
          <a:xfrm>
            <a:off x="8994228" y="4162101"/>
            <a:ext cx="2640724" cy="258554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Oval 4">
            <a:extLst>
              <a:ext uri="{FF2B5EF4-FFF2-40B4-BE49-F238E27FC236}">
                <a16:creationId xmlns:a16="http://schemas.microsoft.com/office/drawing/2014/main" id="{31BBAC92-66ED-24CB-BE15-A1BBC6406C9A}"/>
              </a:ext>
            </a:extLst>
          </p:cNvPr>
          <p:cNvSpPr/>
          <p:nvPr/>
        </p:nvSpPr>
        <p:spPr>
          <a:xfrm>
            <a:off x="239110" y="4151558"/>
            <a:ext cx="2640724" cy="258554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Oval 5">
            <a:extLst>
              <a:ext uri="{FF2B5EF4-FFF2-40B4-BE49-F238E27FC236}">
                <a16:creationId xmlns:a16="http://schemas.microsoft.com/office/drawing/2014/main" id="{A209ED7E-6B79-F35D-4796-CE4B3B823ABC}"/>
              </a:ext>
            </a:extLst>
          </p:cNvPr>
          <p:cNvSpPr/>
          <p:nvPr/>
        </p:nvSpPr>
        <p:spPr>
          <a:xfrm>
            <a:off x="4616669" y="3812598"/>
            <a:ext cx="2640724" cy="258554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1949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F7345-13B5-1402-89B5-082AEFD33B6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l="5396" r="6978"/>
          <a:stretch/>
        </p:blipFill>
        <p:spPr>
          <a:xfrm>
            <a:off x="207576" y="1324303"/>
            <a:ext cx="5888421" cy="3780000"/>
          </a:xfrm>
          <a:prstGeom prst="rect">
            <a:avLst/>
          </a:prstGeom>
        </p:spPr>
      </p:pic>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5"/>
          <a:stretch>
            <a:fillRect/>
          </a:stretch>
        </p:blipFill>
        <p:spPr>
          <a:xfrm>
            <a:off x="11004000" y="5670000"/>
            <a:ext cx="1188000" cy="1188000"/>
          </a:xfrm>
          <a:prstGeom prst="rect">
            <a:avLst/>
          </a:prstGeom>
        </p:spPr>
      </p:pic>
      <p:sp>
        <p:nvSpPr>
          <p:cNvPr id="5" name="TextBox 4">
            <a:extLst>
              <a:ext uri="{FF2B5EF4-FFF2-40B4-BE49-F238E27FC236}">
                <a16:creationId xmlns:a16="http://schemas.microsoft.com/office/drawing/2014/main" id="{7248632E-3C81-3422-CF62-77C1DF1D165A}"/>
              </a:ext>
            </a:extLst>
          </p:cNvPr>
          <p:cNvSpPr txBox="1"/>
          <p:nvPr/>
        </p:nvSpPr>
        <p:spPr>
          <a:xfrm>
            <a:off x="207576" y="607412"/>
            <a:ext cx="5888421" cy="375552"/>
          </a:xfrm>
          <a:prstGeom prst="rect">
            <a:avLst/>
          </a:prstGeom>
          <a:noFill/>
        </p:spPr>
        <p:txBody>
          <a:bodyPr wrap="square">
            <a:spAutoFit/>
          </a:bodyPr>
          <a:lstStyle/>
          <a:p>
            <a:pPr algn="just">
              <a:lnSpc>
                <a:spcPct val="107000"/>
              </a:lnSpc>
              <a:spcAft>
                <a:spcPts val="800"/>
              </a:spcAft>
            </a:pPr>
            <a:r>
              <a:rPr lang="ro-RO" sz="1800" b="1" kern="100" dirty="0">
                <a:solidFill>
                  <a:srgbClr val="0D98BA"/>
                </a:solidFill>
                <a:effectLst/>
                <a:latin typeface="Calibri" panose="020F0502020204030204" pitchFamily="34" charset="0"/>
                <a:ea typeface="Calibri" panose="020F0502020204030204" pitchFamily="34" charset="0"/>
                <a:cs typeface="Times New Roman" panose="02020603050405020304" pitchFamily="18" charset="0"/>
              </a:rPr>
              <a:t>Intelligence has a long history </a:t>
            </a:r>
            <a:endParaRPr lang="ro-RO" sz="1800" kern="100" dirty="0">
              <a:solidFill>
                <a:srgbClr val="0D98B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44C4952-9249-182D-385F-4EE564E3D3F3}"/>
              </a:ext>
            </a:extLst>
          </p:cNvPr>
          <p:cNvSpPr txBox="1"/>
          <p:nvPr/>
        </p:nvSpPr>
        <p:spPr>
          <a:xfrm>
            <a:off x="103130" y="5445642"/>
            <a:ext cx="6097314" cy="923330"/>
          </a:xfrm>
          <a:prstGeom prst="rect">
            <a:avLst/>
          </a:prstGeom>
          <a:noFill/>
        </p:spPr>
        <p:txBody>
          <a:bodyPr wrap="square">
            <a:spAutoFit/>
          </a:bodyPr>
          <a:lstStyle/>
          <a:p>
            <a:r>
              <a:rPr lang="en-US" dirty="0"/>
              <a:t>As the practice of collecting data in order to inform military and political decisions, one that overlaps with the history of waging wars and outclassing enemies. </a:t>
            </a:r>
          </a:p>
        </p:txBody>
      </p:sp>
      <p:pic>
        <p:nvPicPr>
          <p:cNvPr id="8" name="Picture 7">
            <a:extLst>
              <a:ext uri="{FF2B5EF4-FFF2-40B4-BE49-F238E27FC236}">
                <a16:creationId xmlns:a16="http://schemas.microsoft.com/office/drawing/2014/main" id="{FD9FCD6E-A09A-20EF-37A1-1BAE8408ECA5}"/>
              </a:ext>
            </a:extLst>
          </p:cNvPr>
          <p:cNvPicPr>
            <a:picLocks noChangeAspect="1"/>
          </p:cNvPicPr>
          <p:nvPr/>
        </p:nvPicPr>
        <p:blipFill>
          <a:blip r:embed="rId6"/>
          <a:stretch>
            <a:fillRect/>
          </a:stretch>
        </p:blipFill>
        <p:spPr>
          <a:xfrm>
            <a:off x="6444274" y="2446320"/>
            <a:ext cx="5747726" cy="3744000"/>
          </a:xfrm>
          <a:prstGeom prst="rect">
            <a:avLst/>
          </a:prstGeom>
        </p:spPr>
      </p:pic>
      <p:sp>
        <p:nvSpPr>
          <p:cNvPr id="10" name="TextBox 9">
            <a:extLst>
              <a:ext uri="{FF2B5EF4-FFF2-40B4-BE49-F238E27FC236}">
                <a16:creationId xmlns:a16="http://schemas.microsoft.com/office/drawing/2014/main" id="{532B33BC-8187-D9CA-F933-52D036991E35}"/>
              </a:ext>
            </a:extLst>
          </p:cNvPr>
          <p:cNvSpPr txBox="1"/>
          <p:nvPr/>
        </p:nvSpPr>
        <p:spPr>
          <a:xfrm>
            <a:off x="6444274" y="260569"/>
            <a:ext cx="5747726" cy="1754326"/>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In time t</a:t>
            </a:r>
            <a:r>
              <a:rPr lang="ro-RO" sz="1800" dirty="0">
                <a:effectLst/>
                <a:latin typeface="Calibri" panose="020F0502020204030204" pitchFamily="34" charset="0"/>
                <a:ea typeface="Calibri" panose="020F0502020204030204" pitchFamily="34" charset="0"/>
                <a:cs typeface="Times New Roman" panose="02020603050405020304" pitchFamily="18" charset="0"/>
              </a:rPr>
              <a:t>he progressive development of what initially were ad hoc and informal processes </a:t>
            </a:r>
            <a:r>
              <a:rPr lang="en-US" sz="1800" dirty="0">
                <a:effectLst/>
                <a:latin typeface="Calibri" panose="020F0502020204030204" pitchFamily="34" charset="0"/>
                <a:ea typeface="Calibri" panose="020F0502020204030204" pitchFamily="34" charset="0"/>
                <a:cs typeface="Times New Roman" panose="02020603050405020304" pitchFamily="18" charset="0"/>
              </a:rPr>
              <a:t>become:</a:t>
            </a:r>
          </a:p>
          <a:p>
            <a:pPr marL="285750" indent="-285750">
              <a:buFontTx/>
              <a:buChar char="-"/>
            </a:pPr>
            <a:r>
              <a:rPr lang="ro-RO" dirty="0">
                <a:latin typeface="Calibri" panose="020F0502020204030204" pitchFamily="34" charset="0"/>
                <a:ea typeface="Calibri" panose="020F0502020204030204" pitchFamily="34" charset="0"/>
                <a:cs typeface="Times New Roman" panose="02020603050405020304" pitchFamily="18" charset="0"/>
              </a:rPr>
              <a:t>Assumed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Transparent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ro-RO" dirty="0">
                <a:latin typeface="Calibri" panose="020F0502020204030204" pitchFamily="34" charset="0"/>
                <a:ea typeface="Calibri" panose="020F0502020204030204" pitchFamily="34" charset="0"/>
                <a:cs typeface="Times New Roman" panose="02020603050405020304" pitchFamily="18" charset="0"/>
              </a:rPr>
              <a:t>Systematized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
            </a:r>
            <a:r>
              <a:rPr lang="ro-RO" sz="1800" dirty="0">
                <a:effectLst/>
                <a:latin typeface="Calibri" panose="020F0502020204030204" pitchFamily="34" charset="0"/>
                <a:ea typeface="Calibri" panose="020F0502020204030204" pitchFamily="34" charset="0"/>
                <a:cs typeface="Times New Roman" panose="02020603050405020304" pitchFamily="18" charset="0"/>
              </a:rPr>
              <a:t>rofessionalized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81F0E58C-FB9E-51F6-8718-B9DBD2E6E48D}"/>
              </a:ext>
            </a:extLst>
          </p:cNvPr>
          <p:cNvCxnSpPr/>
          <p:nvPr/>
        </p:nvCxnSpPr>
        <p:spPr>
          <a:xfrm>
            <a:off x="6200444" y="0"/>
            <a:ext cx="0" cy="6858000"/>
          </a:xfrm>
          <a:prstGeom prst="line">
            <a:avLst/>
          </a:prstGeom>
          <a:ln w="38100">
            <a:solidFill>
              <a:srgbClr val="0D98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7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2"/>
          <a:stretch>
            <a:fillRect/>
          </a:stretch>
        </p:blipFill>
        <p:spPr>
          <a:xfrm>
            <a:off x="11004000" y="5670000"/>
            <a:ext cx="1188000" cy="1188000"/>
          </a:xfrm>
          <a:prstGeom prst="rect">
            <a:avLst/>
          </a:prstGeom>
        </p:spPr>
      </p:pic>
      <p:sp>
        <p:nvSpPr>
          <p:cNvPr id="4" name="TextBox 3">
            <a:extLst>
              <a:ext uri="{FF2B5EF4-FFF2-40B4-BE49-F238E27FC236}">
                <a16:creationId xmlns:a16="http://schemas.microsoft.com/office/drawing/2014/main" id="{83F0CF2B-70E3-F363-0A78-6B8EBFADA8EE}"/>
              </a:ext>
            </a:extLst>
          </p:cNvPr>
          <p:cNvSpPr txBox="1"/>
          <p:nvPr/>
        </p:nvSpPr>
        <p:spPr>
          <a:xfrm>
            <a:off x="367748" y="193670"/>
            <a:ext cx="11400182" cy="1754326"/>
          </a:xfrm>
          <a:prstGeom prst="rect">
            <a:avLst/>
          </a:prstGeom>
          <a:noFill/>
        </p:spPr>
        <p:txBody>
          <a:bodyPr wrap="square">
            <a:spAutoFit/>
          </a:bodyPr>
          <a:lstStyle/>
          <a:p>
            <a:pPr algn="just"/>
            <a:r>
              <a:rPr lang="en-US" b="1" dirty="0">
                <a:solidFill>
                  <a:srgbClr val="0D98BA"/>
                </a:solidFill>
              </a:rPr>
              <a:t>The orientation towards business, industries and markets </a:t>
            </a:r>
            <a:r>
              <a:rPr lang="en-US" dirty="0"/>
              <a:t>happened more recently, these processes involved circumstantial gathering and indexing data on firms’ competitors as well as on the composition, dynamics of the industry in which they were performing and how the principles of intelligence might be applied to business. </a:t>
            </a:r>
          </a:p>
          <a:p>
            <a:pPr algn="just"/>
            <a:endParaRPr lang="en-US" dirty="0"/>
          </a:p>
          <a:p>
            <a:pPr algn="just"/>
            <a:r>
              <a:rPr lang="en-US" dirty="0"/>
              <a:t>The ideas of strategy and information were brought together, discussed the emergence of “social intelligence” and pleaded for shifting from stealing secrets towards intelligent analysis and “open sources”.</a:t>
            </a:r>
          </a:p>
        </p:txBody>
      </p:sp>
      <p:sp>
        <p:nvSpPr>
          <p:cNvPr id="6" name="TextBox 5">
            <a:extLst>
              <a:ext uri="{FF2B5EF4-FFF2-40B4-BE49-F238E27FC236}">
                <a16:creationId xmlns:a16="http://schemas.microsoft.com/office/drawing/2014/main" id="{F83BB20A-3043-A74F-65DF-91253E9D15DB}"/>
              </a:ext>
            </a:extLst>
          </p:cNvPr>
          <p:cNvSpPr txBox="1"/>
          <p:nvPr/>
        </p:nvSpPr>
        <p:spPr>
          <a:xfrm>
            <a:off x="367748" y="2168598"/>
            <a:ext cx="11400181" cy="646331"/>
          </a:xfrm>
          <a:prstGeom prst="rect">
            <a:avLst/>
          </a:prstGeom>
          <a:noFill/>
        </p:spPr>
        <p:txBody>
          <a:bodyPr wrap="square">
            <a:spAutoFit/>
          </a:bodyPr>
          <a:lstStyle/>
          <a:p>
            <a:pPr algn="just"/>
            <a:r>
              <a:rPr lang="ro-RO" sz="1800" kern="100" dirty="0">
                <a:effectLst/>
                <a:latin typeface="Calibri" panose="020F0502020204030204" pitchFamily="34" charset="0"/>
                <a:ea typeface="Calibri" panose="020F0502020204030204" pitchFamily="34" charset="0"/>
                <a:cs typeface="Times New Roman" panose="02020603050405020304" pitchFamily="18" charset="0"/>
              </a:rPr>
              <a:t>Along these decades of refinement, what we call today competitive intelligence has intertwined and seldom been used 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ro-R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E2E3434-9DA0-9D48-32E7-1D0BDDC581B7}"/>
              </a:ext>
            </a:extLst>
          </p:cNvPr>
          <p:cNvPicPr>
            <a:picLocks noChangeAspect="1"/>
          </p:cNvPicPr>
          <p:nvPr/>
        </p:nvPicPr>
        <p:blipFill>
          <a:blip r:embed="rId3">
            <a:extLst>
              <a:ext uri="{28A0092B-C50C-407E-A947-70E740481C1C}">
                <a14:useLocalDpi xmlns:a14="http://schemas.microsoft.com/office/drawing/2010/main" val="0"/>
              </a:ext>
            </a:extLst>
          </a:blip>
          <a:srcRect t="12970" b="8242"/>
          <a:stretch/>
        </p:blipFill>
        <p:spPr>
          <a:xfrm>
            <a:off x="367748" y="3119737"/>
            <a:ext cx="11343859" cy="2190796"/>
          </a:xfrm>
          <a:prstGeom prst="rect">
            <a:avLst/>
          </a:prstGeom>
        </p:spPr>
      </p:pic>
      <p:sp>
        <p:nvSpPr>
          <p:cNvPr id="10" name="TextBox 9">
            <a:extLst>
              <a:ext uri="{FF2B5EF4-FFF2-40B4-BE49-F238E27FC236}">
                <a16:creationId xmlns:a16="http://schemas.microsoft.com/office/drawing/2014/main" id="{87990398-6B01-C343-6989-90B0FA6CF9C5}"/>
              </a:ext>
            </a:extLst>
          </p:cNvPr>
          <p:cNvSpPr txBox="1"/>
          <p:nvPr/>
        </p:nvSpPr>
        <p:spPr>
          <a:xfrm>
            <a:off x="550871" y="3287028"/>
            <a:ext cx="4211178" cy="461665"/>
          </a:xfrm>
          <a:prstGeom prst="rect">
            <a:avLst/>
          </a:prstGeom>
          <a:noFill/>
        </p:spPr>
        <p:txBody>
          <a:bodyPr wrap="square">
            <a:spAutoFit/>
          </a:bodyPr>
          <a:lstStyle/>
          <a:p>
            <a:r>
              <a:rPr lang="en-US" sz="2400" b="1" dirty="0">
                <a:solidFill>
                  <a:schemeClr val="bg1"/>
                </a:solidFill>
              </a:rPr>
              <a:t>B</a:t>
            </a:r>
            <a:r>
              <a:rPr lang="ro-RO" sz="2400" b="1" dirty="0">
                <a:solidFill>
                  <a:schemeClr val="bg1"/>
                </a:solidFill>
              </a:rPr>
              <a:t>usiness intelligence</a:t>
            </a:r>
          </a:p>
        </p:txBody>
      </p:sp>
      <p:sp>
        <p:nvSpPr>
          <p:cNvPr id="12" name="TextBox 11">
            <a:extLst>
              <a:ext uri="{FF2B5EF4-FFF2-40B4-BE49-F238E27FC236}">
                <a16:creationId xmlns:a16="http://schemas.microsoft.com/office/drawing/2014/main" id="{F2E5EFA6-357F-0536-487A-B109532C7F23}"/>
              </a:ext>
            </a:extLst>
          </p:cNvPr>
          <p:cNvSpPr txBox="1"/>
          <p:nvPr/>
        </p:nvSpPr>
        <p:spPr>
          <a:xfrm>
            <a:off x="3125285" y="4891644"/>
            <a:ext cx="2536716" cy="400110"/>
          </a:xfrm>
          <a:prstGeom prst="rect">
            <a:avLst/>
          </a:prstGeom>
          <a:noFill/>
        </p:spPr>
        <p:txBody>
          <a:bodyPr wrap="square">
            <a:spAutoFit/>
          </a:bodyPr>
          <a:lstStyle/>
          <a:p>
            <a:r>
              <a:rPr lang="en-US" sz="2000" b="1" dirty="0">
                <a:solidFill>
                  <a:schemeClr val="bg1"/>
                </a:solidFill>
              </a:rPr>
              <a:t>M</a:t>
            </a:r>
            <a:r>
              <a:rPr lang="ro-RO" sz="2000" b="1" dirty="0">
                <a:solidFill>
                  <a:schemeClr val="bg1"/>
                </a:solidFill>
              </a:rPr>
              <a:t>arket research</a:t>
            </a:r>
          </a:p>
        </p:txBody>
      </p:sp>
      <p:sp>
        <p:nvSpPr>
          <p:cNvPr id="14" name="TextBox 13">
            <a:extLst>
              <a:ext uri="{FF2B5EF4-FFF2-40B4-BE49-F238E27FC236}">
                <a16:creationId xmlns:a16="http://schemas.microsoft.com/office/drawing/2014/main" id="{2F3DCFEC-B7C5-A3A1-F4D5-EF25239C5356}"/>
              </a:ext>
            </a:extLst>
          </p:cNvPr>
          <p:cNvSpPr txBox="1"/>
          <p:nvPr/>
        </p:nvSpPr>
        <p:spPr>
          <a:xfrm>
            <a:off x="5918000" y="3287028"/>
            <a:ext cx="3289061" cy="400110"/>
          </a:xfrm>
          <a:prstGeom prst="rect">
            <a:avLst/>
          </a:prstGeom>
          <a:noFill/>
        </p:spPr>
        <p:txBody>
          <a:bodyPr wrap="square">
            <a:spAutoFit/>
          </a:bodyPr>
          <a:lstStyle/>
          <a:p>
            <a:r>
              <a:rPr lang="en-US" sz="2000" b="1" dirty="0">
                <a:solidFill>
                  <a:schemeClr val="bg1"/>
                </a:solidFill>
              </a:rPr>
              <a:t>C</a:t>
            </a:r>
            <a:r>
              <a:rPr lang="ro-RO" sz="2000" b="1" dirty="0">
                <a:solidFill>
                  <a:schemeClr val="bg1"/>
                </a:solidFill>
              </a:rPr>
              <a:t>orporate information</a:t>
            </a:r>
          </a:p>
        </p:txBody>
      </p:sp>
      <p:sp>
        <p:nvSpPr>
          <p:cNvPr id="16" name="TextBox 15">
            <a:extLst>
              <a:ext uri="{FF2B5EF4-FFF2-40B4-BE49-F238E27FC236}">
                <a16:creationId xmlns:a16="http://schemas.microsoft.com/office/drawing/2014/main" id="{A8C0AFB3-5E0B-D567-9EF2-14F113B6385A}"/>
              </a:ext>
            </a:extLst>
          </p:cNvPr>
          <p:cNvSpPr txBox="1"/>
          <p:nvPr/>
        </p:nvSpPr>
        <p:spPr>
          <a:xfrm>
            <a:off x="8843596" y="4891644"/>
            <a:ext cx="3600008" cy="400110"/>
          </a:xfrm>
          <a:prstGeom prst="rect">
            <a:avLst/>
          </a:prstGeom>
          <a:noFill/>
        </p:spPr>
        <p:txBody>
          <a:bodyPr wrap="square">
            <a:spAutoFit/>
          </a:bodyPr>
          <a:lstStyle/>
          <a:p>
            <a:r>
              <a:rPr lang="en-US"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K</a:t>
            </a:r>
            <a:r>
              <a:rPr lang="ro-RO"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nowledge management</a:t>
            </a:r>
            <a:endParaRPr lang="ro-RO" sz="2000" b="1" dirty="0">
              <a:solidFill>
                <a:schemeClr val="bg1"/>
              </a:solidFill>
            </a:endParaRPr>
          </a:p>
        </p:txBody>
      </p:sp>
      <p:sp>
        <p:nvSpPr>
          <p:cNvPr id="18" name="TextBox 17">
            <a:extLst>
              <a:ext uri="{FF2B5EF4-FFF2-40B4-BE49-F238E27FC236}">
                <a16:creationId xmlns:a16="http://schemas.microsoft.com/office/drawing/2014/main" id="{C412B7F6-1196-798F-9746-13B046005DE4}"/>
              </a:ext>
            </a:extLst>
          </p:cNvPr>
          <p:cNvSpPr txBox="1"/>
          <p:nvPr/>
        </p:nvSpPr>
        <p:spPr>
          <a:xfrm>
            <a:off x="367748" y="5677711"/>
            <a:ext cx="10461929" cy="923330"/>
          </a:xfrm>
          <a:prstGeom prst="rect">
            <a:avLst/>
          </a:prstGeom>
          <a:solidFill>
            <a:srgbClr val="253F52"/>
          </a:solidFill>
        </p:spPr>
        <p:txBody>
          <a:bodyPr wrap="square">
            <a:spAutoFit/>
          </a:bodyPr>
          <a:lstStyle/>
          <a:p>
            <a:r>
              <a:rPr lang="en-US" dirty="0">
                <a:solidFill>
                  <a:schemeClr val="bg1"/>
                </a:solidFill>
              </a:rPr>
              <a:t>CI has undergone significant changes given by the accumulation of tacit and explicit knowledge, lessons learnt, professionalization and specialization of CI experts and, last but not least, by the gradual but decisive technologization that proved to be a crucial element in the development of the field.</a:t>
            </a:r>
            <a:endParaRPr lang="ro-RO" dirty="0">
              <a:solidFill>
                <a:schemeClr val="bg1"/>
              </a:solidFill>
            </a:endParaRPr>
          </a:p>
        </p:txBody>
      </p:sp>
    </p:spTree>
    <p:extLst>
      <p:ext uri="{BB962C8B-B14F-4D97-AF65-F5344CB8AC3E}">
        <p14:creationId xmlns:p14="http://schemas.microsoft.com/office/powerpoint/2010/main" val="34821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9683D2-247A-886D-74E4-581CC076F626}"/>
              </a:ext>
            </a:extLst>
          </p:cNvPr>
          <p:cNvPicPr>
            <a:picLocks noChangeAspect="1"/>
          </p:cNvPicPr>
          <p:nvPr/>
        </p:nvPicPr>
        <p:blipFill>
          <a:blip r:embed="rId3">
            <a:extLst>
              <a:ext uri="{28A0092B-C50C-407E-A947-70E740481C1C}">
                <a14:useLocalDpi xmlns:a14="http://schemas.microsoft.com/office/drawing/2010/main" val="0"/>
              </a:ext>
            </a:extLst>
          </a:blip>
          <a:srcRect l="13282" t="9040"/>
          <a:stretch/>
        </p:blipFill>
        <p:spPr>
          <a:xfrm>
            <a:off x="5605109" y="0"/>
            <a:ext cx="6586891" cy="5652000"/>
          </a:xfrm>
          <a:prstGeom prst="rect">
            <a:avLst/>
          </a:prstGeom>
        </p:spPr>
      </p:pic>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4"/>
          <a:stretch>
            <a:fillRect/>
          </a:stretch>
        </p:blipFill>
        <p:spPr>
          <a:xfrm>
            <a:off x="11004000" y="5670000"/>
            <a:ext cx="1188000" cy="1188000"/>
          </a:xfrm>
          <a:prstGeom prst="rect">
            <a:avLst/>
          </a:prstGeom>
        </p:spPr>
      </p:pic>
      <p:sp>
        <p:nvSpPr>
          <p:cNvPr id="4" name="TextBox 3">
            <a:extLst>
              <a:ext uri="{FF2B5EF4-FFF2-40B4-BE49-F238E27FC236}">
                <a16:creationId xmlns:a16="http://schemas.microsoft.com/office/drawing/2014/main" id="{AA13CCE9-D33F-1FAB-88DF-76C963A19698}"/>
              </a:ext>
            </a:extLst>
          </p:cNvPr>
          <p:cNvSpPr txBox="1"/>
          <p:nvPr/>
        </p:nvSpPr>
        <p:spPr>
          <a:xfrm>
            <a:off x="77479" y="620063"/>
            <a:ext cx="5298562" cy="2308324"/>
          </a:xfrm>
          <a:prstGeom prst="rect">
            <a:avLst/>
          </a:prstGeom>
          <a:noFill/>
        </p:spPr>
        <p:txBody>
          <a:bodyPr wrap="square">
            <a:spAutoFit/>
          </a:bodyPr>
          <a:lstStyle/>
          <a:p>
            <a:pPr algn="just"/>
            <a:r>
              <a:rPr lang="en-US" b="1" dirty="0">
                <a:solidFill>
                  <a:srgbClr val="0D98BA"/>
                </a:solidFill>
              </a:rPr>
              <a:t>Against this encouraging picture </a:t>
            </a:r>
            <a:r>
              <a:rPr lang="en-US" dirty="0"/>
              <a:t>of a more that five decades systematic maturing, the landscape beyond the Anglosphere does not echo the same thriving.</a:t>
            </a:r>
          </a:p>
          <a:p>
            <a:pPr algn="just"/>
            <a:endParaRPr lang="en-US" dirty="0"/>
          </a:p>
          <a:p>
            <a:pPr algn="just"/>
            <a:r>
              <a:rPr lang="en-US" dirty="0"/>
              <a:t>Geographically, in Europe there is an unbalanced dispersion of CI, there are varying levels of competitive intelligence knowledge, practice, and longevity between countries. </a:t>
            </a:r>
          </a:p>
        </p:txBody>
      </p:sp>
      <p:sp>
        <p:nvSpPr>
          <p:cNvPr id="6" name="TextBox 5">
            <a:extLst>
              <a:ext uri="{FF2B5EF4-FFF2-40B4-BE49-F238E27FC236}">
                <a16:creationId xmlns:a16="http://schemas.microsoft.com/office/drawing/2014/main" id="{E2A6C82A-E079-D916-9934-BCDDB8F2C94D}"/>
              </a:ext>
            </a:extLst>
          </p:cNvPr>
          <p:cNvSpPr txBox="1"/>
          <p:nvPr/>
        </p:nvSpPr>
        <p:spPr>
          <a:xfrm>
            <a:off x="105069" y="3508198"/>
            <a:ext cx="5243382" cy="646331"/>
          </a:xfrm>
          <a:prstGeom prst="rect">
            <a:avLst/>
          </a:prstGeom>
          <a:noFill/>
        </p:spPr>
        <p:txBody>
          <a:bodyPr wrap="square">
            <a:spAutoFit/>
          </a:bodyPr>
          <a:lstStyle/>
          <a:p>
            <a:r>
              <a:rPr lang="en-US" dirty="0"/>
              <a:t>Such a diversity that does not allow a “side-by-side” comparison.</a:t>
            </a:r>
            <a:endParaRPr lang="ro-RO" dirty="0"/>
          </a:p>
        </p:txBody>
      </p:sp>
      <p:sp>
        <p:nvSpPr>
          <p:cNvPr id="13" name="TextBox 12">
            <a:extLst>
              <a:ext uri="{FF2B5EF4-FFF2-40B4-BE49-F238E27FC236}">
                <a16:creationId xmlns:a16="http://schemas.microsoft.com/office/drawing/2014/main" id="{3710E577-231E-CB19-6969-6D2FE4BA135E}"/>
              </a:ext>
            </a:extLst>
          </p:cNvPr>
          <p:cNvSpPr txBox="1"/>
          <p:nvPr/>
        </p:nvSpPr>
        <p:spPr>
          <a:xfrm>
            <a:off x="66329" y="5203242"/>
            <a:ext cx="10619424" cy="1477328"/>
          </a:xfrm>
          <a:prstGeom prst="rect">
            <a:avLst/>
          </a:prstGeom>
          <a:noFill/>
        </p:spPr>
        <p:txBody>
          <a:bodyPr wrap="square">
            <a:spAutoFit/>
          </a:bodyPr>
          <a:lstStyle/>
          <a:p>
            <a:r>
              <a:rPr lang="en-US" dirty="0"/>
              <a:t>The European landscape can be characterized as being: </a:t>
            </a:r>
          </a:p>
          <a:p>
            <a:r>
              <a:rPr lang="en-US" dirty="0"/>
              <a:t>1) Emergent – progress is visible, </a:t>
            </a:r>
          </a:p>
          <a:p>
            <a:r>
              <a:rPr lang="en-US" dirty="0"/>
              <a:t>2) Dependent on the national strategic culture and the engagements of the political level – integration in the EU was a trigger, </a:t>
            </a:r>
          </a:p>
          <a:p>
            <a:r>
              <a:rPr lang="en-US" dirty="0"/>
              <a:t>3) highly receptive to existing legacy of scholars</a:t>
            </a:r>
          </a:p>
        </p:txBody>
      </p:sp>
    </p:spTree>
    <p:extLst>
      <p:ext uri="{BB962C8B-B14F-4D97-AF65-F5344CB8AC3E}">
        <p14:creationId xmlns:p14="http://schemas.microsoft.com/office/powerpoint/2010/main" val="322038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2"/>
          <a:stretch>
            <a:fillRect/>
          </a:stretch>
        </p:blipFill>
        <p:spPr>
          <a:xfrm>
            <a:off x="11004000" y="5670000"/>
            <a:ext cx="1188000" cy="1188000"/>
          </a:xfrm>
          <a:prstGeom prst="rect">
            <a:avLst/>
          </a:prstGeom>
        </p:spPr>
      </p:pic>
      <p:sp>
        <p:nvSpPr>
          <p:cNvPr id="3" name="TextBox 2">
            <a:extLst>
              <a:ext uri="{FF2B5EF4-FFF2-40B4-BE49-F238E27FC236}">
                <a16:creationId xmlns:a16="http://schemas.microsoft.com/office/drawing/2014/main" id="{43461FBE-3F06-EEE5-ED4B-AA403C702A15}"/>
              </a:ext>
            </a:extLst>
          </p:cNvPr>
          <p:cNvSpPr txBox="1"/>
          <p:nvPr/>
        </p:nvSpPr>
        <p:spPr>
          <a:xfrm>
            <a:off x="208059" y="323055"/>
            <a:ext cx="11775881" cy="5632311"/>
          </a:xfrm>
          <a:prstGeom prst="rect">
            <a:avLst/>
          </a:prstGeom>
          <a:noFill/>
        </p:spPr>
        <p:txBody>
          <a:bodyPr wrap="square">
            <a:spAutoFit/>
          </a:bodyPr>
          <a:lstStyle/>
          <a:p>
            <a:pPr algn="just"/>
            <a:r>
              <a:rPr lang="en-US" b="1" dirty="0">
                <a:solidFill>
                  <a:srgbClr val="0D98BA"/>
                </a:solidFill>
              </a:rPr>
              <a:t>The particular example of France </a:t>
            </a:r>
            <a:r>
              <a:rPr lang="en-US" dirty="0"/>
              <a:t>is illustrating the footprint of the national strategic culture. </a:t>
            </a:r>
          </a:p>
          <a:p>
            <a:pPr algn="just"/>
            <a:r>
              <a:rPr lang="en-US" dirty="0"/>
              <a:t>Here, CI is characterized by an interconnection: </a:t>
            </a:r>
          </a:p>
          <a:p>
            <a:pPr marL="285750" indent="-285750" algn="just">
              <a:buFontTx/>
              <a:buChar char="-"/>
            </a:pPr>
            <a:r>
              <a:rPr lang="en-US" dirty="0"/>
              <a:t>Defense</a:t>
            </a:r>
          </a:p>
          <a:p>
            <a:pPr marL="285750" indent="-285750" algn="just">
              <a:buFontTx/>
              <a:buChar char="-"/>
            </a:pPr>
            <a:r>
              <a:rPr lang="en-US" dirty="0"/>
              <a:t>Government</a:t>
            </a:r>
          </a:p>
          <a:p>
            <a:pPr marL="285750" indent="-285750" algn="just">
              <a:buFontTx/>
              <a:buChar char="-"/>
            </a:pPr>
            <a:r>
              <a:rPr lang="en-US" dirty="0"/>
              <a:t>Business. </a:t>
            </a:r>
          </a:p>
          <a:p>
            <a:pPr algn="just"/>
            <a:r>
              <a:rPr lang="en-US" dirty="0"/>
              <a:t>It is illustrated not only in and by the backgrounds of the reputed figures who have contributed since the ’80s to the development of the discipline, but also in the construction of what it is called “intelligence </a:t>
            </a:r>
            <a:r>
              <a:rPr lang="en-US" dirty="0" err="1"/>
              <a:t>économique</a:t>
            </a:r>
            <a:r>
              <a:rPr lang="en-US" dirty="0"/>
              <a:t>” combining both public and private sector. </a:t>
            </a:r>
          </a:p>
          <a:p>
            <a:pPr algn="just"/>
            <a:endParaRPr lang="en-US" dirty="0"/>
          </a:p>
          <a:p>
            <a:pPr algn="just"/>
            <a:r>
              <a:rPr lang="en-US" dirty="0"/>
              <a:t>In 2016 France created „Service de </a:t>
            </a:r>
            <a:r>
              <a:rPr lang="en-US" dirty="0" err="1"/>
              <a:t>l’Information</a:t>
            </a:r>
            <a:r>
              <a:rPr lang="en-US" dirty="0"/>
              <a:t> </a:t>
            </a:r>
            <a:r>
              <a:rPr lang="en-US" dirty="0" err="1"/>
              <a:t>Stratégique</a:t>
            </a:r>
            <a:r>
              <a:rPr lang="en-US" dirty="0"/>
              <a:t> et </a:t>
            </a:r>
            <a:r>
              <a:rPr lang="en-US" dirty="0" err="1"/>
              <a:t>Sécurité</a:t>
            </a:r>
            <a:r>
              <a:rPr lang="en-US" dirty="0"/>
              <a:t> </a:t>
            </a:r>
            <a:r>
              <a:rPr lang="en-US" dirty="0" err="1"/>
              <a:t>Économiques</a:t>
            </a:r>
            <a:r>
              <a:rPr lang="en-US" dirty="0"/>
              <a:t>” seeking to “raise the awareness of economic actors about economic security”. </a:t>
            </a:r>
          </a:p>
          <a:p>
            <a:pPr algn="just"/>
            <a:endParaRPr lang="en-US" dirty="0"/>
          </a:p>
          <a:p>
            <a:pPr algn="just"/>
            <a:r>
              <a:rPr lang="en-US" dirty="0"/>
              <a:t>Hence, CI in France has its multidimensionality given by the involvement of levels of government, numerous support organizations from the private and the public sectors as well as public private partnerships and quasi‐ governmental organizations. </a:t>
            </a:r>
          </a:p>
          <a:p>
            <a:pPr algn="just"/>
            <a:endParaRPr lang="en-US" dirty="0"/>
          </a:p>
          <a:p>
            <a:pPr algn="just"/>
            <a:r>
              <a:rPr lang="en-US" dirty="0"/>
              <a:t>Le Rapport </a:t>
            </a:r>
            <a:r>
              <a:rPr lang="en-US" dirty="0" err="1"/>
              <a:t>Martre</a:t>
            </a:r>
            <a:r>
              <a:rPr lang="en-US" dirty="0"/>
              <a:t> (1994) on national competitiveness illustratively identified three pillars of CI for France: </a:t>
            </a:r>
          </a:p>
          <a:p>
            <a:pPr algn="just"/>
            <a:r>
              <a:rPr lang="en-US" dirty="0"/>
              <a:t>1. Encourage the practice of CI at the company level; </a:t>
            </a:r>
          </a:p>
          <a:p>
            <a:pPr algn="just"/>
            <a:r>
              <a:rPr lang="en-US" dirty="0"/>
              <a:t>2. Optimize the transfer of information between the private and public sectors; </a:t>
            </a:r>
          </a:p>
          <a:p>
            <a:pPr algn="just"/>
            <a:r>
              <a:rPr lang="en-US" dirty="0"/>
              <a:t>3. Construct data banks in light of the user needs</a:t>
            </a:r>
          </a:p>
        </p:txBody>
      </p:sp>
      <p:pic>
        <p:nvPicPr>
          <p:cNvPr id="5" name="Picture 4">
            <a:extLst>
              <a:ext uri="{FF2B5EF4-FFF2-40B4-BE49-F238E27FC236}">
                <a16:creationId xmlns:a16="http://schemas.microsoft.com/office/drawing/2014/main" id="{143C44E0-A39C-3D34-C44B-C3AD5E83E1FC}"/>
              </a:ext>
            </a:extLst>
          </p:cNvPr>
          <p:cNvPicPr>
            <a:picLocks noChangeAspect="1"/>
          </p:cNvPicPr>
          <p:nvPr/>
        </p:nvPicPr>
        <p:blipFill>
          <a:blip r:embed="rId3"/>
          <a:stretch>
            <a:fillRect/>
          </a:stretch>
        </p:blipFill>
        <p:spPr>
          <a:xfrm>
            <a:off x="10087147" y="225867"/>
            <a:ext cx="1833705" cy="1224000"/>
          </a:xfrm>
          <a:prstGeom prst="rect">
            <a:avLst/>
          </a:prstGeom>
        </p:spPr>
      </p:pic>
    </p:spTree>
    <p:extLst>
      <p:ext uri="{BB962C8B-B14F-4D97-AF65-F5344CB8AC3E}">
        <p14:creationId xmlns:p14="http://schemas.microsoft.com/office/powerpoint/2010/main" val="406784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2"/>
          <a:stretch>
            <a:fillRect/>
          </a:stretch>
        </p:blipFill>
        <p:spPr>
          <a:xfrm>
            <a:off x="11004000" y="5670000"/>
            <a:ext cx="1188000" cy="1188000"/>
          </a:xfrm>
          <a:prstGeom prst="rect">
            <a:avLst/>
          </a:prstGeom>
        </p:spPr>
      </p:pic>
      <p:sp>
        <p:nvSpPr>
          <p:cNvPr id="4" name="TextBox 3">
            <a:extLst>
              <a:ext uri="{FF2B5EF4-FFF2-40B4-BE49-F238E27FC236}">
                <a16:creationId xmlns:a16="http://schemas.microsoft.com/office/drawing/2014/main" id="{06C27DF0-AB37-7C5A-0005-A1F0B5957C9C}"/>
              </a:ext>
            </a:extLst>
          </p:cNvPr>
          <p:cNvSpPr txBox="1"/>
          <p:nvPr/>
        </p:nvSpPr>
        <p:spPr>
          <a:xfrm>
            <a:off x="234512" y="272534"/>
            <a:ext cx="6097314" cy="369332"/>
          </a:xfrm>
          <a:prstGeom prst="rect">
            <a:avLst/>
          </a:prstGeom>
          <a:noFill/>
        </p:spPr>
        <p:txBody>
          <a:bodyPr wrap="square">
            <a:spAutoFit/>
          </a:bodyPr>
          <a:lstStyle/>
          <a:p>
            <a:r>
              <a:rPr lang="en-US" b="1" dirty="0">
                <a:solidFill>
                  <a:srgbClr val="0D98BA"/>
                </a:solidFill>
              </a:rPr>
              <a:t>Romania: the star of the region</a:t>
            </a:r>
            <a:endParaRPr lang="ro-RO" b="1" dirty="0">
              <a:solidFill>
                <a:srgbClr val="0D98BA"/>
              </a:solidFill>
            </a:endParaRPr>
          </a:p>
        </p:txBody>
      </p:sp>
      <p:sp>
        <p:nvSpPr>
          <p:cNvPr id="6" name="TextBox 5">
            <a:extLst>
              <a:ext uri="{FF2B5EF4-FFF2-40B4-BE49-F238E27FC236}">
                <a16:creationId xmlns:a16="http://schemas.microsoft.com/office/drawing/2014/main" id="{992564E9-90CE-97C0-42DA-E5964F543E5C}"/>
              </a:ext>
            </a:extLst>
          </p:cNvPr>
          <p:cNvSpPr txBox="1"/>
          <p:nvPr/>
        </p:nvSpPr>
        <p:spPr>
          <a:xfrm>
            <a:off x="234512" y="1286461"/>
            <a:ext cx="11573860" cy="3416320"/>
          </a:xfrm>
          <a:prstGeom prst="rect">
            <a:avLst/>
          </a:prstGeom>
          <a:noFill/>
        </p:spPr>
        <p:txBody>
          <a:bodyPr wrap="square">
            <a:spAutoFit/>
          </a:bodyPr>
          <a:lstStyle/>
          <a:p>
            <a:pPr algn="just"/>
            <a:r>
              <a:rPr lang="en-US" dirty="0"/>
              <a:t>A valuable discussion about intelligence practices in Romania cannot be made without the reference to the variables shaping post-communist Romania. </a:t>
            </a:r>
          </a:p>
          <a:p>
            <a:pPr algn="just"/>
            <a:r>
              <a:rPr lang="en-US" dirty="0"/>
              <a:t>By bleak contrast to events elsewhere in central and eastern Europe during the course of 1989, the collapse of the </a:t>
            </a:r>
            <a:r>
              <a:rPr lang="en-US" dirty="0" err="1"/>
              <a:t>Ceaușescu</a:t>
            </a:r>
            <a:r>
              <a:rPr lang="en-US" dirty="0"/>
              <a:t> regime in Romania was extremely violent</a:t>
            </a:r>
          </a:p>
          <a:p>
            <a:pPr algn="just"/>
            <a:r>
              <a:rPr lang="en-US" dirty="0"/>
              <a:t>The 1989  Revolution images about the Securitate and its abdominal acts have prolonged by feeding collective perceptions of intelligence as being corrupt, subversive, and against human rights.</a:t>
            </a:r>
          </a:p>
          <a:p>
            <a:pPr algn="just"/>
            <a:endParaRPr lang="en-US" dirty="0"/>
          </a:p>
          <a:p>
            <a:pPr algn="just"/>
            <a:r>
              <a:rPr lang="en-US" dirty="0"/>
              <a:t>After two decades since the 1989 and the Romanian revolution, and assisted by initiatives such as:</a:t>
            </a:r>
          </a:p>
          <a:p>
            <a:pPr algn="just"/>
            <a:r>
              <a:rPr lang="en-US" b="1" dirty="0"/>
              <a:t>The Romanian Intelligence Studies Review </a:t>
            </a:r>
            <a:r>
              <a:rPr lang="en-US" dirty="0"/>
              <a:t>(</a:t>
            </a:r>
            <a:r>
              <a:rPr lang="en-US" dirty="0" err="1"/>
              <a:t>Revista</a:t>
            </a:r>
            <a:r>
              <a:rPr lang="en-US" dirty="0"/>
              <a:t> </a:t>
            </a:r>
            <a:r>
              <a:rPr lang="en-US" dirty="0" err="1"/>
              <a:t>Română</a:t>
            </a:r>
            <a:r>
              <a:rPr lang="en-US" dirty="0"/>
              <a:t> de </a:t>
            </a:r>
            <a:r>
              <a:rPr lang="en-US" dirty="0" err="1"/>
              <a:t>Studii</a:t>
            </a:r>
            <a:r>
              <a:rPr lang="en-US" dirty="0"/>
              <a:t> de Intelligence)</a:t>
            </a:r>
          </a:p>
          <a:p>
            <a:pPr algn="just"/>
            <a:r>
              <a:rPr lang="en-US" b="1" dirty="0"/>
              <a:t>The National Institute for Intelligence Studies </a:t>
            </a:r>
            <a:r>
              <a:rPr lang="en-US" dirty="0"/>
              <a:t>(</a:t>
            </a:r>
            <a:r>
              <a:rPr lang="en-US" dirty="0" err="1"/>
              <a:t>Institutul</a:t>
            </a:r>
            <a:r>
              <a:rPr lang="en-US" dirty="0"/>
              <a:t> </a:t>
            </a:r>
            <a:r>
              <a:rPr lang="en-US" dirty="0" err="1"/>
              <a:t>Național</a:t>
            </a:r>
            <a:r>
              <a:rPr lang="en-US" dirty="0"/>
              <a:t> de </a:t>
            </a:r>
            <a:r>
              <a:rPr lang="en-US" dirty="0" err="1"/>
              <a:t>Studii</a:t>
            </a:r>
            <a:r>
              <a:rPr lang="en-US" dirty="0"/>
              <a:t> de Intelligence) or </a:t>
            </a:r>
          </a:p>
          <a:p>
            <a:pPr algn="just"/>
            <a:r>
              <a:rPr lang="en-US" b="1" dirty="0"/>
              <a:t>The master's program in Intelligence Analysis </a:t>
            </a:r>
            <a:r>
              <a:rPr lang="en-US" dirty="0"/>
              <a:t>(Analiza de Intelligence), intelligence has started to make its way in particular in the academic environment but also with reverberations in mass media.</a:t>
            </a:r>
          </a:p>
        </p:txBody>
      </p:sp>
      <p:sp>
        <p:nvSpPr>
          <p:cNvPr id="8" name="TextBox 7">
            <a:extLst>
              <a:ext uri="{FF2B5EF4-FFF2-40B4-BE49-F238E27FC236}">
                <a16:creationId xmlns:a16="http://schemas.microsoft.com/office/drawing/2014/main" id="{9D24FC46-5003-D1E7-E292-1974B147A3FD}"/>
              </a:ext>
            </a:extLst>
          </p:cNvPr>
          <p:cNvSpPr txBox="1"/>
          <p:nvPr/>
        </p:nvSpPr>
        <p:spPr>
          <a:xfrm>
            <a:off x="234512" y="4699988"/>
            <a:ext cx="11722976" cy="1663597"/>
          </a:xfrm>
          <a:prstGeom prst="rect">
            <a:avLst/>
          </a:prstGeom>
          <a:noFill/>
        </p:spPr>
        <p:txBody>
          <a:bodyPr wrap="square">
            <a:spAutoFit/>
          </a:bodyPr>
          <a:lstStyle/>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Relatively similar conceptual struggles has featured the avenue of competitive intelligence.</a:t>
            </a:r>
          </a:p>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Its first formalized use goes back to 2012 when the </a:t>
            </a:r>
            <a:r>
              <a:rPr lang="ro-RO" sz="1800" b="1" kern="100" dirty="0">
                <a:effectLst/>
                <a:latin typeface="Calibri" panose="020F0502020204030204" pitchFamily="34" charset="0"/>
                <a:ea typeface="Calibri" panose="020F0502020204030204" pitchFamily="34" charset="0"/>
                <a:cs typeface="Times New Roman" panose="02020603050405020304" pitchFamily="18" charset="0"/>
              </a:rPr>
              <a:t>Intelligence for Businessman Association </a:t>
            </a: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(Asociația Specialiștilor în Informații pentru afaceri - </a:t>
            </a:r>
            <a:r>
              <a:rPr lang="ro-RO" sz="1800" b="1" kern="100" dirty="0">
                <a:effectLst/>
                <a:latin typeface="Calibri" panose="020F0502020204030204" pitchFamily="34" charset="0"/>
                <a:ea typeface="Calibri" panose="020F0502020204030204" pitchFamily="34" charset="0"/>
                <a:cs typeface="Times New Roman" panose="02020603050405020304" pitchFamily="18" charset="0"/>
              </a:rPr>
              <a:t>ASIA</a:t>
            </a: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 and its journal were created with the involvement of several former intelligence officers. Both provide a very good example of the interconnectivity between generally acknowledged concepts (such as intelligence and competitive intelligence) and the local and national variations.</a:t>
            </a:r>
          </a:p>
        </p:txBody>
      </p:sp>
      <p:pic>
        <p:nvPicPr>
          <p:cNvPr id="9" name="Picture 8">
            <a:extLst>
              <a:ext uri="{FF2B5EF4-FFF2-40B4-BE49-F238E27FC236}">
                <a16:creationId xmlns:a16="http://schemas.microsoft.com/office/drawing/2014/main" id="{B1BF66B5-763B-077A-3793-F570A218F56F}"/>
              </a:ext>
            </a:extLst>
          </p:cNvPr>
          <p:cNvPicPr>
            <a:picLocks noChangeAspect="1"/>
          </p:cNvPicPr>
          <p:nvPr/>
        </p:nvPicPr>
        <p:blipFill>
          <a:blip r:embed="rId3"/>
          <a:stretch>
            <a:fillRect/>
          </a:stretch>
        </p:blipFill>
        <p:spPr>
          <a:xfrm>
            <a:off x="10280595" y="62461"/>
            <a:ext cx="1839349" cy="1224000"/>
          </a:xfrm>
          <a:prstGeom prst="rect">
            <a:avLst/>
          </a:prstGeom>
        </p:spPr>
      </p:pic>
    </p:spTree>
    <p:extLst>
      <p:ext uri="{BB962C8B-B14F-4D97-AF65-F5344CB8AC3E}">
        <p14:creationId xmlns:p14="http://schemas.microsoft.com/office/powerpoint/2010/main" val="137869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81EC5-B658-36FE-12E1-055F800DF650}"/>
              </a:ext>
            </a:extLst>
          </p:cNvPr>
          <p:cNvPicPr>
            <a:picLocks noChangeAspect="1"/>
          </p:cNvPicPr>
          <p:nvPr/>
        </p:nvPicPr>
        <p:blipFill>
          <a:blip r:embed="rId2"/>
          <a:stretch>
            <a:fillRect/>
          </a:stretch>
        </p:blipFill>
        <p:spPr>
          <a:xfrm>
            <a:off x="11004000" y="5670000"/>
            <a:ext cx="1188000" cy="1188000"/>
          </a:xfrm>
          <a:prstGeom prst="rect">
            <a:avLst/>
          </a:prstGeom>
        </p:spPr>
      </p:pic>
      <p:sp>
        <p:nvSpPr>
          <p:cNvPr id="6" name="TextBox 5">
            <a:extLst>
              <a:ext uri="{FF2B5EF4-FFF2-40B4-BE49-F238E27FC236}">
                <a16:creationId xmlns:a16="http://schemas.microsoft.com/office/drawing/2014/main" id="{12B503C2-A797-BA4D-7808-088B1E8BA7DB}"/>
              </a:ext>
            </a:extLst>
          </p:cNvPr>
          <p:cNvSpPr txBox="1"/>
          <p:nvPr/>
        </p:nvSpPr>
        <p:spPr>
          <a:xfrm>
            <a:off x="78497" y="278320"/>
            <a:ext cx="12005441" cy="3749553"/>
          </a:xfrm>
          <a:prstGeom prst="rect">
            <a:avLst/>
          </a:prstGeom>
          <a:noFill/>
        </p:spPr>
        <p:txBody>
          <a:bodyPr wrap="square">
            <a:spAutoFit/>
          </a:bodyPr>
          <a:lstStyle/>
          <a:p>
            <a:pPr algn="just">
              <a:lnSpc>
                <a:spcPct val="107000"/>
              </a:lnSpc>
              <a:spcAft>
                <a:spcPts val="800"/>
              </a:spcAft>
            </a:pPr>
            <a:r>
              <a:rPr lang="ro-RO" sz="1800" b="1" kern="100" dirty="0">
                <a:solidFill>
                  <a:srgbClr val="0D98BA"/>
                </a:solidFill>
                <a:effectLst/>
                <a:latin typeface="Calibri" panose="020F0502020204030204" pitchFamily="34" charset="0"/>
                <a:ea typeface="Calibri" panose="020F0502020204030204" pitchFamily="34" charset="0"/>
                <a:cs typeface="Times New Roman" panose="02020603050405020304" pitchFamily="18" charset="0"/>
              </a:rPr>
              <a:t>A consistent debate </a:t>
            </a: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engaging both the scholars from the governmental intelligence schools sector (pertaining to the ministry of interior, internal intelligence service) and also the experts from the very emergent intelligence private sector was initiated about the competencies that intelligence analysts needed jointly with the attempt to formalize a competencies framework.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a:t>
            </a: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 led to the creation of a new occupational standard including the skills, knowledge, values, and interests needed and also clarifying the professional contexts and the activities specific to experts in what was called ”private intelligence”</a:t>
            </a:r>
          </a:p>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On an academic level, two master's programs were created by the National Intelligence Academy: </a:t>
            </a:r>
            <a:r>
              <a:rPr lang="ro-RO" sz="1800" b="1" kern="100" dirty="0">
                <a:effectLst/>
                <a:latin typeface="Calibri" panose="020F0502020204030204" pitchFamily="34" charset="0"/>
                <a:ea typeface="Calibri" panose="020F0502020204030204" pitchFamily="34" charset="0"/>
                <a:cs typeface="Times New Roman" panose="02020603050405020304" pitchFamily="18" charset="0"/>
              </a:rPr>
              <a:t>Competitive Intelligence and Competitive Intelligence for Public Administration</a:t>
            </a: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 While initiated at the same time (October 2014)</a:t>
            </a:r>
          </a:p>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A more recent initiative (2022), the </a:t>
            </a:r>
            <a:r>
              <a:rPr lang="ro-RO" sz="1800" b="1" kern="100" dirty="0">
                <a:effectLst/>
                <a:latin typeface="Calibri" panose="020F0502020204030204" pitchFamily="34" charset="0"/>
                <a:ea typeface="Calibri" panose="020F0502020204030204" pitchFamily="34" charset="0"/>
                <a:cs typeface="Times New Roman" panose="02020603050405020304" pitchFamily="18" charset="0"/>
              </a:rPr>
              <a:t>Master of Business Intelligence </a:t>
            </a: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granted by the Bucharest University of Economic Studies seeks to build competencies in data collection, analysis and communication that will help improve products, services, and strategies in constantly changing markets and realities</a:t>
            </a:r>
          </a:p>
          <a:p>
            <a:pPr algn="just">
              <a:lnSpc>
                <a:spcPct val="107000"/>
              </a:lnSpc>
              <a:spcAft>
                <a:spcPts val="80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9FE12AE-F2CE-2C57-1A2F-10C0231F698D}"/>
              </a:ext>
            </a:extLst>
          </p:cNvPr>
          <p:cNvSpPr txBox="1"/>
          <p:nvPr/>
        </p:nvSpPr>
        <p:spPr>
          <a:xfrm>
            <a:off x="78497" y="4600403"/>
            <a:ext cx="10925503" cy="1663597"/>
          </a:xfrm>
          <a:prstGeom prst="rect">
            <a:avLst/>
          </a:prstGeom>
          <a:noFill/>
        </p:spPr>
        <p:txBody>
          <a:bodyPr wrap="square">
            <a:spAutoFit/>
          </a:bodyPr>
          <a:lstStyle/>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Currently, there are several small entities that officially declare their involvement in collecting and analyzing data about markets and competitors.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They seem to embrace a similar portfolio of activities ranging from consulting to training, both in Romania and in the South- Eastern Europe, with a main declared focus on competitive intelligence or to related activities (e.g. risk analysis, due diligence, financial analysis, computer security and forensics, surveillance and counter-surveillance).</a:t>
            </a:r>
          </a:p>
        </p:txBody>
      </p:sp>
      <p:cxnSp>
        <p:nvCxnSpPr>
          <p:cNvPr id="12" name="Straight Connector 11">
            <a:extLst>
              <a:ext uri="{FF2B5EF4-FFF2-40B4-BE49-F238E27FC236}">
                <a16:creationId xmlns:a16="http://schemas.microsoft.com/office/drawing/2014/main" id="{CC6CE6B7-193C-9F20-6310-600CC70F874D}"/>
              </a:ext>
            </a:extLst>
          </p:cNvPr>
          <p:cNvCxnSpPr>
            <a:cxnSpLocks/>
          </p:cNvCxnSpPr>
          <p:nvPr/>
        </p:nvCxnSpPr>
        <p:spPr>
          <a:xfrm>
            <a:off x="0" y="4098820"/>
            <a:ext cx="12192000" cy="0"/>
          </a:xfrm>
          <a:prstGeom prst="line">
            <a:avLst/>
          </a:prstGeom>
          <a:ln w="28575">
            <a:solidFill>
              <a:srgbClr val="0D98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364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1741</Words>
  <Application>Microsoft Office PowerPoint</Application>
  <PresentationFormat>Widescreen</PresentationFormat>
  <Paragraphs>91</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Krugman</dc:creator>
  <cp:lastModifiedBy>Krugman</cp:lastModifiedBy>
  <cp:revision>3</cp:revision>
  <dcterms:created xsi:type="dcterms:W3CDTF">2024-10-23T13:08:31Z</dcterms:created>
  <dcterms:modified xsi:type="dcterms:W3CDTF">2024-10-24T10:40:59Z</dcterms:modified>
</cp:coreProperties>
</file>