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7" r:id="rId3"/>
    <p:sldId id="258" r:id="rId4"/>
    <p:sldId id="259" r:id="rId5"/>
    <p:sldId id="271" r:id="rId6"/>
    <p:sldId id="260" r:id="rId7"/>
    <p:sldId id="270" r:id="rId8"/>
    <p:sldId id="261" r:id="rId9"/>
    <p:sldId id="269" r:id="rId10"/>
  </p:sldIdLst>
  <p:sldSz cx="18288000" cy="10287000"/>
  <p:notesSz cx="6858000" cy="9144000"/>
  <p:embeddedFontLst>
    <p:embeddedFont>
      <p:font typeface="Calibri" panose="020F0502020204030204" pitchFamily="34" charset="0"/>
      <p:regular r:id="rId12"/>
      <p:bold r:id="rId13"/>
      <p:italic r:id="rId14"/>
      <p:boldItalic r:id="rId15"/>
    </p:embeddedFont>
    <p:embeddedFont>
      <p:font typeface="Cambria" panose="02040503050406030204" pitchFamily="18" charset="0"/>
      <p:regular r:id="rId16"/>
      <p:bold r:id="rId17"/>
      <p:italic r:id="rId18"/>
      <p:boldItalic r:id="rId19"/>
    </p:embeddedFont>
    <p:embeddedFont>
      <p:font typeface="Times New Roman" panose="02020603050405020304" pitchFamily="18" charset="0"/>
      <p:regular r:id="rId20"/>
    </p:embeddedFont>
    <p:embeddedFont>
      <p:font typeface="Times New Roman Bold" panose="02030802070405020303" pitchFamily="18" charset="77"/>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B116"/>
    <a:srgbClr val="17AB18"/>
    <a:srgbClr val="B6C859"/>
    <a:srgbClr val="99B005"/>
    <a:srgbClr val="008F00"/>
    <a:srgbClr val="5FC351"/>
    <a:srgbClr val="00FA00"/>
    <a:srgbClr val="7A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09" autoAdjust="0"/>
    <p:restoredTop sz="94607" autoAdjust="0"/>
  </p:normalViewPr>
  <p:slideViewPr>
    <p:cSldViewPr>
      <p:cViewPr varScale="1">
        <p:scale>
          <a:sx n="82" d="100"/>
          <a:sy n="82" d="100"/>
        </p:scale>
        <p:origin x="320" y="184"/>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CC651-BA85-5348-A9CC-43A6760B7820}" type="datetimeFigureOut">
              <a:rPr lang="en-RO" smtClean="0"/>
              <a:t>24.10.2024</a:t>
            </a:fld>
            <a:endParaRPr lang="en-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6BE7F-FCE1-9844-98B8-204C82FE8FF9}" type="slidenum">
              <a:rPr lang="en-RO" smtClean="0"/>
              <a:t>‹#›</a:t>
            </a:fld>
            <a:endParaRPr lang="en-RO"/>
          </a:p>
        </p:txBody>
      </p:sp>
    </p:spTree>
    <p:extLst>
      <p:ext uri="{BB962C8B-B14F-4D97-AF65-F5344CB8AC3E}">
        <p14:creationId xmlns:p14="http://schemas.microsoft.com/office/powerpoint/2010/main" val="1161716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779081" y="354593"/>
            <a:ext cx="9748450" cy="9568549"/>
            <a:chOff x="0" y="0"/>
            <a:chExt cx="2567493" cy="2520112"/>
          </a:xfrm>
          <a:solidFill>
            <a:srgbClr val="6EB116"/>
          </a:solidFill>
        </p:grpSpPr>
        <p:sp>
          <p:nvSpPr>
            <p:cNvPr id="4" name="Freeform 4"/>
            <p:cNvSpPr/>
            <p:nvPr/>
          </p:nvSpPr>
          <p:spPr>
            <a:xfrm>
              <a:off x="0" y="0"/>
              <a:ext cx="2567493" cy="2520112"/>
            </a:xfrm>
            <a:custGeom>
              <a:avLst/>
              <a:gdLst/>
              <a:ahLst/>
              <a:cxnLst/>
              <a:rect l="l" t="t" r="r" b="b"/>
              <a:pathLst>
                <a:path w="2567493" h="2520112">
                  <a:moveTo>
                    <a:pt x="0" y="0"/>
                  </a:moveTo>
                  <a:lnTo>
                    <a:pt x="2567493" y="0"/>
                  </a:lnTo>
                  <a:lnTo>
                    <a:pt x="2567493" y="2520112"/>
                  </a:lnTo>
                  <a:lnTo>
                    <a:pt x="0" y="2520112"/>
                  </a:lnTo>
                  <a:close/>
                </a:path>
              </a:pathLst>
            </a:custGeom>
            <a:grpFill/>
          </p:spPr>
          <p:txBody>
            <a:bodyPr/>
            <a:lstStyle/>
            <a:p>
              <a:endParaRPr lang="en-RO"/>
            </a:p>
          </p:txBody>
        </p:sp>
        <p:sp>
          <p:nvSpPr>
            <p:cNvPr id="5" name="TextBox 5"/>
            <p:cNvSpPr txBox="1"/>
            <p:nvPr/>
          </p:nvSpPr>
          <p:spPr>
            <a:xfrm>
              <a:off x="0" y="-57150"/>
              <a:ext cx="2567493" cy="2577262"/>
            </a:xfrm>
            <a:prstGeom prst="rect">
              <a:avLst/>
            </a:prstGeom>
            <a:grpFill/>
          </p:spPr>
          <p:txBody>
            <a:bodyPr lIns="50800" tIns="50800" rIns="50800" bIns="50800" rtlCol="0" anchor="ctr"/>
            <a:lstStyle/>
            <a:p>
              <a:pPr algn="ctr">
                <a:lnSpc>
                  <a:spcPts val="3560"/>
                </a:lnSpc>
              </a:pPr>
              <a:endParaRPr/>
            </a:p>
          </p:txBody>
        </p:sp>
      </p:grpSp>
      <p:sp>
        <p:nvSpPr>
          <p:cNvPr id="8" name="TextBox 8"/>
          <p:cNvSpPr txBox="1"/>
          <p:nvPr/>
        </p:nvSpPr>
        <p:spPr>
          <a:xfrm>
            <a:off x="8461516" y="138380"/>
            <a:ext cx="8383580" cy="5834931"/>
          </a:xfrm>
          <a:prstGeom prst="rect">
            <a:avLst/>
          </a:prstGeom>
        </p:spPr>
        <p:txBody>
          <a:bodyPr lIns="0" tIns="0" rIns="0" bIns="0" rtlCol="0" anchor="t">
            <a:spAutoFit/>
          </a:bodyPr>
          <a:lstStyle/>
          <a:p>
            <a:pPr algn="ctr">
              <a:lnSpc>
                <a:spcPts val="6500"/>
              </a:lnSpc>
            </a:pPr>
            <a:endParaRPr lang="en-GB" sz="2000" dirty="0"/>
          </a:p>
          <a:p>
            <a:pPr algn="ctr">
              <a:lnSpc>
                <a:spcPts val="6500"/>
              </a:lnSpc>
            </a:pPr>
            <a:r>
              <a:rPr lang="en-GB" sz="5400" spc="150" dirty="0">
                <a:solidFill>
                  <a:srgbClr val="FFFFFF"/>
                </a:solidFill>
                <a:latin typeface="Times New Roman Bold"/>
                <a:ea typeface="Times New Roman Bold"/>
                <a:cs typeface="Times New Roman Bold"/>
                <a:sym typeface="Times New Roman Bold"/>
              </a:rPr>
              <a:t>CONCERNS ON ENERGY SECURITY: A COMPARATIVE STUDY ON ROMANIA VS OTHER EUROPEAN COUNTRIES</a:t>
            </a:r>
          </a:p>
        </p:txBody>
      </p:sp>
      <p:sp>
        <p:nvSpPr>
          <p:cNvPr id="9" name="TextBox 9"/>
          <p:cNvSpPr txBox="1"/>
          <p:nvPr/>
        </p:nvSpPr>
        <p:spPr>
          <a:xfrm>
            <a:off x="8461516" y="6619883"/>
            <a:ext cx="8383580" cy="2287165"/>
          </a:xfrm>
          <a:prstGeom prst="rect">
            <a:avLst/>
          </a:prstGeom>
        </p:spPr>
        <p:txBody>
          <a:bodyPr lIns="0" tIns="0" rIns="0" bIns="0" rtlCol="0" anchor="t">
            <a:spAutoFit/>
          </a:bodyPr>
          <a:lstStyle/>
          <a:p>
            <a:pPr algn="l">
              <a:lnSpc>
                <a:spcPts val="4480"/>
              </a:lnSpc>
            </a:pPr>
            <a:r>
              <a:rPr lang="en-US" sz="3200" spc="320" dirty="0" err="1">
                <a:solidFill>
                  <a:srgbClr val="FBFADA"/>
                </a:solidFill>
                <a:latin typeface="Times New Roman Bold"/>
                <a:ea typeface="Times New Roman Bold"/>
                <a:cs typeface="Times New Roman Bold"/>
                <a:sym typeface="Times New Roman Bold"/>
              </a:rPr>
              <a:t>Dr.Dincă</a:t>
            </a:r>
            <a:r>
              <a:rPr lang="en-US" sz="3200" spc="320" dirty="0">
                <a:solidFill>
                  <a:srgbClr val="FBFADA"/>
                </a:solidFill>
                <a:latin typeface="Times New Roman Bold"/>
                <a:ea typeface="Times New Roman Bold"/>
                <a:cs typeface="Times New Roman Bold"/>
                <a:sym typeface="Times New Roman Bold"/>
              </a:rPr>
              <a:t> Violeta Mihaela</a:t>
            </a:r>
          </a:p>
          <a:p>
            <a:pPr algn="l">
              <a:lnSpc>
                <a:spcPts val="4480"/>
              </a:lnSpc>
            </a:pPr>
            <a:r>
              <a:rPr lang="en-US" sz="3200" spc="320" dirty="0" err="1">
                <a:solidFill>
                  <a:srgbClr val="FBFADA"/>
                </a:solidFill>
                <a:latin typeface="Times New Roman Bold"/>
                <a:ea typeface="Times New Roman Bold"/>
                <a:cs typeface="Times New Roman Bold"/>
                <a:sym typeface="Times New Roman Bold"/>
              </a:rPr>
              <a:t>Dr.Bogdan</a:t>
            </a:r>
            <a:r>
              <a:rPr lang="en-US" sz="3200" spc="320" dirty="0">
                <a:solidFill>
                  <a:srgbClr val="FBFADA"/>
                </a:solidFill>
                <a:latin typeface="Times New Roman Bold"/>
                <a:ea typeface="Times New Roman Bold"/>
                <a:cs typeface="Times New Roman Bold"/>
                <a:sym typeface="Times New Roman Bold"/>
              </a:rPr>
              <a:t> Anca</a:t>
            </a:r>
          </a:p>
          <a:p>
            <a:pPr algn="l">
              <a:lnSpc>
                <a:spcPts val="4480"/>
              </a:lnSpc>
            </a:pPr>
            <a:r>
              <a:rPr lang="en-US" sz="3200" spc="320" dirty="0" err="1">
                <a:solidFill>
                  <a:srgbClr val="FBFADA"/>
                </a:solidFill>
                <a:latin typeface="Times New Roman Bold"/>
                <a:ea typeface="Times New Roman Bold"/>
                <a:cs typeface="Times New Roman Bold"/>
                <a:sym typeface="Times New Roman Bold"/>
              </a:rPr>
              <a:t>Dr.Nen</a:t>
            </a:r>
            <a:r>
              <a:rPr lang="en-US" sz="3200" spc="320" dirty="0">
                <a:solidFill>
                  <a:srgbClr val="FBFADA"/>
                </a:solidFill>
                <a:latin typeface="Times New Roman Bold"/>
                <a:ea typeface="Times New Roman Bold"/>
                <a:cs typeface="Times New Roman Bold"/>
                <a:sym typeface="Times New Roman Bold"/>
              </a:rPr>
              <a:t> </a:t>
            </a:r>
            <a:r>
              <a:rPr lang="en-US" sz="3200" spc="320" dirty="0" err="1">
                <a:solidFill>
                  <a:srgbClr val="FBFADA"/>
                </a:solidFill>
                <a:latin typeface="Times New Roman Bold"/>
                <a:ea typeface="Times New Roman Bold"/>
                <a:cs typeface="Times New Roman Bold"/>
                <a:sym typeface="Times New Roman Bold"/>
              </a:rPr>
              <a:t>Madlena</a:t>
            </a:r>
            <a:endParaRPr lang="en-US" sz="3200" spc="320" dirty="0">
              <a:solidFill>
                <a:srgbClr val="FBFADA"/>
              </a:solidFill>
              <a:latin typeface="Times New Roman Bold"/>
              <a:ea typeface="Times New Roman Bold"/>
              <a:cs typeface="Times New Roman Bold"/>
              <a:sym typeface="Times New Roman Bold"/>
            </a:endParaRPr>
          </a:p>
          <a:p>
            <a:pPr algn="l">
              <a:lnSpc>
                <a:spcPts val="4480"/>
              </a:lnSpc>
            </a:pPr>
            <a:r>
              <a:rPr lang="en-US" sz="3200" spc="320" dirty="0" err="1">
                <a:solidFill>
                  <a:srgbClr val="FBFADA"/>
                </a:solidFill>
                <a:latin typeface="Times New Roman Bold"/>
                <a:ea typeface="Times New Roman Bold"/>
                <a:cs typeface="Times New Roman Bold"/>
                <a:sym typeface="Times New Roman Bold"/>
              </a:rPr>
              <a:t>Drd.Ion</a:t>
            </a:r>
            <a:r>
              <a:rPr lang="en-US" sz="3200" spc="320" dirty="0">
                <a:solidFill>
                  <a:srgbClr val="FBFADA"/>
                </a:solidFill>
                <a:latin typeface="Times New Roman Bold"/>
                <a:ea typeface="Times New Roman Bold"/>
                <a:cs typeface="Times New Roman Bold"/>
                <a:sym typeface="Times New Roman Bold"/>
              </a:rPr>
              <a:t> Iulian</a:t>
            </a:r>
          </a:p>
        </p:txBody>
      </p:sp>
      <p:pic>
        <p:nvPicPr>
          <p:cNvPr id="1026" name="Picture 2" descr="Energy Images – Browse 15,568,664 Stock Photos, Vectors, and ...">
            <a:extLst>
              <a:ext uri="{FF2B5EF4-FFF2-40B4-BE49-F238E27FC236}">
                <a16:creationId xmlns:a16="http://schemas.microsoft.com/office/drawing/2014/main" id="{EA20DF94-8597-D203-0603-CFF3FCF56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72" y="2558955"/>
            <a:ext cx="7739739" cy="5159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0788" y="795458"/>
            <a:ext cx="6484620" cy="718145"/>
          </a:xfrm>
          <a:prstGeom prst="rect">
            <a:avLst/>
          </a:prstGeom>
        </p:spPr>
        <p:txBody>
          <a:bodyPr lIns="0" tIns="0" rIns="0" bIns="0" rtlCol="0" anchor="t">
            <a:spAutoFit/>
          </a:bodyPr>
          <a:lstStyle/>
          <a:p>
            <a:pPr marL="0" lvl="0" indent="0" algn="l">
              <a:lnSpc>
                <a:spcPts val="5599"/>
              </a:lnSpc>
            </a:pPr>
            <a:r>
              <a:rPr lang="en-US" sz="4500" u="sng" spc="399" dirty="0">
                <a:solidFill>
                  <a:srgbClr val="008F00"/>
                </a:solidFill>
                <a:latin typeface="Times New Roman Bold"/>
                <a:ea typeface="Times New Roman Bold"/>
                <a:cs typeface="Times New Roman Bold"/>
                <a:sym typeface="Times New Roman Bold"/>
              </a:rPr>
              <a:t>SUMMARY</a:t>
            </a:r>
          </a:p>
        </p:txBody>
      </p:sp>
      <p:sp>
        <p:nvSpPr>
          <p:cNvPr id="3" name="TextBox 3"/>
          <p:cNvSpPr txBox="1"/>
          <p:nvPr/>
        </p:nvSpPr>
        <p:spPr>
          <a:xfrm>
            <a:off x="9788776" y="1546604"/>
            <a:ext cx="916020" cy="683777"/>
          </a:xfrm>
          <a:prstGeom prst="rect">
            <a:avLst/>
          </a:prstGeom>
        </p:spPr>
        <p:txBody>
          <a:bodyPr lIns="0" tIns="0" rIns="0" bIns="0" rtlCol="0" anchor="t">
            <a:spAutoFit/>
          </a:bodyPr>
          <a:lstStyle/>
          <a:p>
            <a:pPr marL="0" lvl="0" indent="0" algn="ctr">
              <a:lnSpc>
                <a:spcPts val="6159"/>
              </a:lnSpc>
            </a:pPr>
            <a:r>
              <a:rPr lang="en-US" sz="3000" b="1" spc="351" dirty="0">
                <a:solidFill>
                  <a:srgbClr val="00B050"/>
                </a:solidFill>
                <a:latin typeface="Cambria" panose="02040503050406030204" pitchFamily="18" charset="0"/>
                <a:ea typeface="Open Sauce Bold"/>
                <a:cs typeface="Open Sauce Bold"/>
                <a:sym typeface="Open Sauce Bold"/>
              </a:rPr>
              <a:t>01</a:t>
            </a:r>
          </a:p>
        </p:txBody>
      </p:sp>
      <p:sp>
        <p:nvSpPr>
          <p:cNvPr id="4" name="TextBox 4"/>
          <p:cNvSpPr txBox="1"/>
          <p:nvPr/>
        </p:nvSpPr>
        <p:spPr>
          <a:xfrm>
            <a:off x="10778716" y="1178762"/>
            <a:ext cx="6823483" cy="1744067"/>
          </a:xfrm>
          <a:prstGeom prst="rect">
            <a:avLst/>
          </a:prstGeom>
        </p:spPr>
        <p:txBody>
          <a:bodyPr wrap="square" lIns="0" tIns="0" rIns="0" bIns="0" rtlCol="0" anchor="t">
            <a:spAutoFit/>
          </a:bodyPr>
          <a:lstStyle/>
          <a:p>
            <a:pPr marL="0" lvl="0" indent="0" algn="l">
              <a:lnSpc>
                <a:spcPts val="3359"/>
              </a:lnSpc>
            </a:pPr>
            <a:r>
              <a:rPr lang="en-US" sz="3000" b="1" spc="240" dirty="0">
                <a:solidFill>
                  <a:srgbClr val="00B050"/>
                </a:solidFill>
                <a:latin typeface="Cambria" panose="02040503050406030204" pitchFamily="18" charset="0"/>
                <a:ea typeface="Times New Roman Bold"/>
                <a:cs typeface="Times New Roman Bold"/>
                <a:sym typeface="Times New Roman Bold"/>
              </a:rPr>
              <a:t>EU ENERGY STRATEGIES: EFFICIENCY AND SUSTAINABILITY – REGULATORY FRAMEWORK - documentary analysis</a:t>
            </a:r>
          </a:p>
        </p:txBody>
      </p:sp>
      <p:sp>
        <p:nvSpPr>
          <p:cNvPr id="5" name="TextBox 5"/>
          <p:cNvSpPr txBox="1"/>
          <p:nvPr/>
        </p:nvSpPr>
        <p:spPr>
          <a:xfrm>
            <a:off x="9792653" y="3916759"/>
            <a:ext cx="916020" cy="683777"/>
          </a:xfrm>
          <a:prstGeom prst="rect">
            <a:avLst/>
          </a:prstGeom>
        </p:spPr>
        <p:txBody>
          <a:bodyPr lIns="0" tIns="0" rIns="0" bIns="0" rtlCol="0" anchor="t">
            <a:spAutoFit/>
          </a:bodyPr>
          <a:lstStyle/>
          <a:p>
            <a:pPr marL="0" lvl="0" indent="0" algn="ctr">
              <a:lnSpc>
                <a:spcPts val="6159"/>
              </a:lnSpc>
            </a:pPr>
            <a:r>
              <a:rPr lang="en-US" sz="3000" b="1" spc="351" dirty="0">
                <a:solidFill>
                  <a:srgbClr val="5FC351"/>
                </a:solidFill>
                <a:latin typeface="Cambria" panose="02040503050406030204" pitchFamily="18" charset="0"/>
                <a:ea typeface="Open Sauce Bold"/>
                <a:cs typeface="Open Sauce Bold"/>
                <a:sym typeface="Open Sauce Bold"/>
              </a:rPr>
              <a:t>02</a:t>
            </a:r>
          </a:p>
        </p:txBody>
      </p:sp>
      <p:sp>
        <p:nvSpPr>
          <p:cNvPr id="6" name="TextBox 6"/>
          <p:cNvSpPr txBox="1"/>
          <p:nvPr/>
        </p:nvSpPr>
        <p:spPr>
          <a:xfrm>
            <a:off x="10821634" y="3727640"/>
            <a:ext cx="6484620" cy="2180084"/>
          </a:xfrm>
          <a:prstGeom prst="rect">
            <a:avLst/>
          </a:prstGeom>
        </p:spPr>
        <p:txBody>
          <a:bodyPr lIns="0" tIns="0" rIns="0" bIns="0" rtlCol="0" anchor="t">
            <a:spAutoFit/>
          </a:bodyPr>
          <a:lstStyle/>
          <a:p>
            <a:pPr marL="0" lvl="0" indent="0" algn="l">
              <a:lnSpc>
                <a:spcPts val="3359"/>
              </a:lnSpc>
            </a:pPr>
            <a:r>
              <a:rPr lang="en-US" sz="3000" b="1" spc="240" dirty="0">
                <a:solidFill>
                  <a:srgbClr val="5FC351"/>
                </a:solidFill>
                <a:latin typeface="Cambria" panose="02040503050406030204" pitchFamily="18" charset="0"/>
                <a:ea typeface="Times New Roman Bold"/>
                <a:cs typeface="Times New Roman Bold"/>
                <a:sym typeface="Times New Roman Bold"/>
              </a:rPr>
              <a:t>ENERGY APPROACHES IN EUROPE: FRANCE, GERMANY, NORWAY AND MOLDOVA – documentary comparative analysis</a:t>
            </a:r>
          </a:p>
        </p:txBody>
      </p:sp>
      <p:sp>
        <p:nvSpPr>
          <p:cNvPr id="7" name="TextBox 7"/>
          <p:cNvSpPr txBox="1"/>
          <p:nvPr/>
        </p:nvSpPr>
        <p:spPr>
          <a:xfrm>
            <a:off x="9905614" y="6466500"/>
            <a:ext cx="916020" cy="683777"/>
          </a:xfrm>
          <a:prstGeom prst="rect">
            <a:avLst/>
          </a:prstGeom>
        </p:spPr>
        <p:txBody>
          <a:bodyPr lIns="0" tIns="0" rIns="0" bIns="0" rtlCol="0" anchor="t">
            <a:spAutoFit/>
          </a:bodyPr>
          <a:lstStyle/>
          <a:p>
            <a:pPr marL="0" lvl="0" indent="0" algn="ctr">
              <a:lnSpc>
                <a:spcPts val="6159"/>
              </a:lnSpc>
            </a:pPr>
            <a:r>
              <a:rPr lang="en-US" sz="3000" b="1" spc="351" dirty="0">
                <a:solidFill>
                  <a:srgbClr val="99B005"/>
                </a:solidFill>
                <a:latin typeface="Cambria" panose="02040503050406030204" pitchFamily="18" charset="0"/>
                <a:ea typeface="Open Sauce Bold"/>
                <a:cs typeface="Open Sauce Bold"/>
                <a:sym typeface="Open Sauce Bold"/>
              </a:rPr>
              <a:t>03</a:t>
            </a:r>
          </a:p>
        </p:txBody>
      </p:sp>
      <p:sp>
        <p:nvSpPr>
          <p:cNvPr id="9" name="TextBox 9"/>
          <p:cNvSpPr txBox="1"/>
          <p:nvPr/>
        </p:nvSpPr>
        <p:spPr>
          <a:xfrm>
            <a:off x="10821634" y="6501436"/>
            <a:ext cx="6484620" cy="2616101"/>
          </a:xfrm>
          <a:prstGeom prst="rect">
            <a:avLst/>
          </a:prstGeom>
        </p:spPr>
        <p:txBody>
          <a:bodyPr lIns="0" tIns="0" rIns="0" bIns="0" rtlCol="0" anchor="t">
            <a:spAutoFit/>
          </a:bodyPr>
          <a:lstStyle/>
          <a:p>
            <a:pPr marL="0" lvl="0" indent="0" algn="l">
              <a:lnSpc>
                <a:spcPts val="3359"/>
              </a:lnSpc>
            </a:pPr>
            <a:r>
              <a:rPr lang="en-US" sz="3000" b="1" spc="240" dirty="0">
                <a:solidFill>
                  <a:srgbClr val="99B005"/>
                </a:solidFill>
                <a:latin typeface="Cambria" panose="02040503050406030204" pitchFamily="18" charset="0"/>
                <a:ea typeface="Times New Roman Bold"/>
                <a:cs typeface="Times New Roman Bold"/>
                <a:sym typeface="Times New Roman Bold"/>
              </a:rPr>
              <a:t>THE ENERGY SECTOR IN ROMANIA: MARKET, CONSUMERS AND CHANGES CAUSED BY VARIOUS FACTORS – qualitative analysis – interviews/ focus groups</a:t>
            </a:r>
          </a:p>
        </p:txBody>
      </p:sp>
      <p:grpSp>
        <p:nvGrpSpPr>
          <p:cNvPr id="16" name="Group 6">
            <a:extLst>
              <a:ext uri="{FF2B5EF4-FFF2-40B4-BE49-F238E27FC236}">
                <a16:creationId xmlns:a16="http://schemas.microsoft.com/office/drawing/2014/main" id="{3AA6F79F-6EBB-25C8-D989-E1FC937E8B21}"/>
              </a:ext>
            </a:extLst>
          </p:cNvPr>
          <p:cNvGrpSpPr/>
          <p:nvPr/>
        </p:nvGrpSpPr>
        <p:grpSpPr>
          <a:xfrm>
            <a:off x="1476736" y="2041271"/>
            <a:ext cx="7018613" cy="7314312"/>
            <a:chOff x="0" y="0"/>
            <a:chExt cx="1087367" cy="1133178"/>
          </a:xfrm>
        </p:grpSpPr>
        <p:sp>
          <p:nvSpPr>
            <p:cNvPr id="17" name="Freeform 7">
              <a:extLst>
                <a:ext uri="{FF2B5EF4-FFF2-40B4-BE49-F238E27FC236}">
                  <a16:creationId xmlns:a16="http://schemas.microsoft.com/office/drawing/2014/main" id="{17273E22-8856-84BD-76C6-1B76573D815D}"/>
                </a:ext>
              </a:extLst>
            </p:cNvPr>
            <p:cNvSpPr/>
            <p:nvPr/>
          </p:nvSpPr>
          <p:spPr>
            <a:xfrm>
              <a:off x="0" y="0"/>
              <a:ext cx="1087367" cy="1133178"/>
            </a:xfrm>
            <a:custGeom>
              <a:avLst/>
              <a:gdLst/>
              <a:ahLst/>
              <a:cxnLst/>
              <a:rect l="l" t="t" r="r" b="b"/>
              <a:pathLst>
                <a:path w="1087367" h="1133178">
                  <a:moveTo>
                    <a:pt x="0" y="0"/>
                  </a:moveTo>
                  <a:lnTo>
                    <a:pt x="1087367" y="0"/>
                  </a:lnTo>
                  <a:lnTo>
                    <a:pt x="1087367" y="1133178"/>
                  </a:lnTo>
                  <a:lnTo>
                    <a:pt x="0" y="1133178"/>
                  </a:lnTo>
                  <a:close/>
                </a:path>
              </a:pathLst>
            </a:custGeom>
            <a:blipFill>
              <a:blip r:embed="rId2"/>
              <a:stretch>
                <a:fillRect l="-36068" r="-40563"/>
              </a:stretch>
            </a:blipFill>
          </p:spPr>
          <p:txBody>
            <a:bodyPr/>
            <a:lstStyle/>
            <a:p>
              <a:endParaRPr lang="en-RO"/>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82800" y="748255"/>
            <a:ext cx="3040055" cy="8647428"/>
            <a:chOff x="0" y="0"/>
            <a:chExt cx="535863" cy="1593725"/>
          </a:xfrm>
        </p:grpSpPr>
        <p:sp>
          <p:nvSpPr>
            <p:cNvPr id="3" name="Freeform 3"/>
            <p:cNvSpPr/>
            <p:nvPr/>
          </p:nvSpPr>
          <p:spPr>
            <a:xfrm>
              <a:off x="0" y="0"/>
              <a:ext cx="535863" cy="1593725"/>
            </a:xfrm>
            <a:custGeom>
              <a:avLst/>
              <a:gdLst/>
              <a:ahLst/>
              <a:cxnLst/>
              <a:rect l="l" t="t" r="r" b="b"/>
              <a:pathLst>
                <a:path w="535863" h="1593725">
                  <a:moveTo>
                    <a:pt x="0" y="0"/>
                  </a:moveTo>
                  <a:lnTo>
                    <a:pt x="535863" y="0"/>
                  </a:lnTo>
                  <a:lnTo>
                    <a:pt x="535863" y="1593725"/>
                  </a:lnTo>
                  <a:lnTo>
                    <a:pt x="0" y="1593725"/>
                  </a:lnTo>
                  <a:close/>
                </a:path>
              </a:pathLst>
            </a:custGeom>
            <a:blipFill>
              <a:blip r:embed="rId2"/>
              <a:stretch>
                <a:fillRect l="-312664" r="-96822"/>
              </a:stretch>
            </a:blipFill>
          </p:spPr>
          <p:txBody>
            <a:bodyPr/>
            <a:lstStyle/>
            <a:p>
              <a:endParaRPr lang="en-RO"/>
            </a:p>
          </p:txBody>
        </p:sp>
      </p:grpSp>
      <p:grpSp>
        <p:nvGrpSpPr>
          <p:cNvPr id="4" name="Group 4"/>
          <p:cNvGrpSpPr/>
          <p:nvPr/>
        </p:nvGrpSpPr>
        <p:grpSpPr>
          <a:xfrm>
            <a:off x="11430000" y="723900"/>
            <a:ext cx="3040055" cy="4252183"/>
            <a:chOff x="0" y="0"/>
            <a:chExt cx="535863" cy="770925"/>
          </a:xfrm>
        </p:grpSpPr>
        <p:sp>
          <p:nvSpPr>
            <p:cNvPr id="5" name="Freeform 5"/>
            <p:cNvSpPr/>
            <p:nvPr/>
          </p:nvSpPr>
          <p:spPr>
            <a:xfrm>
              <a:off x="0" y="0"/>
              <a:ext cx="535863" cy="770925"/>
            </a:xfrm>
            <a:custGeom>
              <a:avLst/>
              <a:gdLst/>
              <a:ahLst/>
              <a:cxnLst/>
              <a:rect l="l" t="t" r="r" b="b"/>
              <a:pathLst>
                <a:path w="535863" h="770925">
                  <a:moveTo>
                    <a:pt x="0" y="0"/>
                  </a:moveTo>
                  <a:lnTo>
                    <a:pt x="535863" y="0"/>
                  </a:lnTo>
                  <a:lnTo>
                    <a:pt x="535863" y="770925"/>
                  </a:lnTo>
                  <a:lnTo>
                    <a:pt x="0" y="770925"/>
                  </a:lnTo>
                  <a:close/>
                </a:path>
              </a:pathLst>
            </a:custGeom>
            <a:blipFill>
              <a:blip r:embed="rId2"/>
              <a:stretch>
                <a:fillRect l="-203327" r="-205467" b="-106448"/>
              </a:stretch>
            </a:blipFill>
          </p:spPr>
          <p:txBody>
            <a:bodyPr/>
            <a:lstStyle/>
            <a:p>
              <a:endParaRPr lang="en-RO"/>
            </a:p>
          </p:txBody>
        </p:sp>
      </p:grpSp>
      <p:grpSp>
        <p:nvGrpSpPr>
          <p:cNvPr id="6" name="Group 6"/>
          <p:cNvGrpSpPr/>
          <p:nvPr/>
        </p:nvGrpSpPr>
        <p:grpSpPr>
          <a:xfrm>
            <a:off x="11430000" y="5143500"/>
            <a:ext cx="3040055" cy="4252183"/>
            <a:chOff x="0" y="0"/>
            <a:chExt cx="535863" cy="770925"/>
          </a:xfrm>
        </p:grpSpPr>
        <p:sp>
          <p:nvSpPr>
            <p:cNvPr id="7" name="Freeform 7"/>
            <p:cNvSpPr/>
            <p:nvPr/>
          </p:nvSpPr>
          <p:spPr>
            <a:xfrm>
              <a:off x="0" y="0"/>
              <a:ext cx="535863" cy="770925"/>
            </a:xfrm>
            <a:custGeom>
              <a:avLst/>
              <a:gdLst/>
              <a:ahLst/>
              <a:cxnLst/>
              <a:rect l="l" t="t" r="r" b="b"/>
              <a:pathLst>
                <a:path w="535863" h="770925">
                  <a:moveTo>
                    <a:pt x="0" y="0"/>
                  </a:moveTo>
                  <a:lnTo>
                    <a:pt x="535863" y="0"/>
                  </a:lnTo>
                  <a:lnTo>
                    <a:pt x="535863" y="770925"/>
                  </a:lnTo>
                  <a:lnTo>
                    <a:pt x="0" y="770925"/>
                  </a:lnTo>
                  <a:close/>
                </a:path>
              </a:pathLst>
            </a:custGeom>
            <a:blipFill>
              <a:blip r:embed="rId2"/>
              <a:stretch>
                <a:fillRect l="-205018" t="-106928" r="-204960"/>
              </a:stretch>
            </a:blipFill>
          </p:spPr>
          <p:txBody>
            <a:bodyPr/>
            <a:lstStyle/>
            <a:p>
              <a:endParaRPr lang="en-RO"/>
            </a:p>
          </p:txBody>
        </p:sp>
      </p:grpSp>
      <p:sp>
        <p:nvSpPr>
          <p:cNvPr id="8" name="TextBox 8"/>
          <p:cNvSpPr txBox="1"/>
          <p:nvPr/>
        </p:nvSpPr>
        <p:spPr>
          <a:xfrm>
            <a:off x="184652" y="188450"/>
            <a:ext cx="11269731" cy="2031325"/>
          </a:xfrm>
          <a:prstGeom prst="rect">
            <a:avLst/>
          </a:prstGeom>
        </p:spPr>
        <p:txBody>
          <a:bodyPr wrap="square" lIns="0" tIns="0" rIns="0" bIns="0" rtlCol="0" anchor="t">
            <a:spAutoFit/>
          </a:bodyPr>
          <a:lstStyle/>
          <a:p>
            <a:pPr marL="0" lvl="0" indent="0" algn="l"/>
            <a:r>
              <a:rPr lang="en-US" sz="4400" b="1" spc="240" dirty="0">
                <a:solidFill>
                  <a:srgbClr val="00B050"/>
                </a:solidFill>
                <a:latin typeface="Cambria" panose="02040503050406030204" pitchFamily="18" charset="0"/>
                <a:ea typeface="Times New Roman Bold"/>
                <a:cs typeface="Times New Roman Bold"/>
                <a:sym typeface="Times New Roman Bold"/>
              </a:rPr>
              <a:t>1.EU ENERGY STRATEGIES: EFFICIENCY AND SUSTAINABILITY – REGULATORY FRAMEWORK - documentary analysis</a:t>
            </a:r>
          </a:p>
        </p:txBody>
      </p:sp>
      <p:sp>
        <p:nvSpPr>
          <p:cNvPr id="9" name="TextBox 9"/>
          <p:cNvSpPr txBox="1"/>
          <p:nvPr/>
        </p:nvSpPr>
        <p:spPr>
          <a:xfrm>
            <a:off x="760420" y="2896884"/>
            <a:ext cx="9627850" cy="455638"/>
          </a:xfrm>
          <a:prstGeom prst="rect">
            <a:avLst/>
          </a:prstGeom>
        </p:spPr>
        <p:txBody>
          <a:bodyPr lIns="0" tIns="0" rIns="0" bIns="0" rtlCol="0" anchor="t">
            <a:spAutoFit/>
          </a:bodyPr>
          <a:lstStyle/>
          <a:p>
            <a:pPr algn="l">
              <a:lnSpc>
                <a:spcPts val="3840"/>
              </a:lnSpc>
            </a:pPr>
            <a:endParaRPr lang="en-US" sz="2999" spc="299" dirty="0">
              <a:solidFill>
                <a:srgbClr val="000000"/>
              </a:solidFill>
              <a:latin typeface="Times New Roman"/>
              <a:ea typeface="Times New Roman"/>
              <a:cs typeface="Times New Roman"/>
              <a:sym typeface="Times New Roman"/>
            </a:endParaRPr>
          </a:p>
        </p:txBody>
      </p:sp>
      <p:sp>
        <p:nvSpPr>
          <p:cNvPr id="10" name="TextBox 11">
            <a:extLst>
              <a:ext uri="{FF2B5EF4-FFF2-40B4-BE49-F238E27FC236}">
                <a16:creationId xmlns:a16="http://schemas.microsoft.com/office/drawing/2014/main" id="{36C1BDE9-1056-FB82-AC5B-21A845A985F3}"/>
              </a:ext>
            </a:extLst>
          </p:cNvPr>
          <p:cNvSpPr txBox="1"/>
          <p:nvPr/>
        </p:nvSpPr>
        <p:spPr>
          <a:xfrm>
            <a:off x="361876" y="2393901"/>
            <a:ext cx="10890901" cy="8057719"/>
          </a:xfrm>
          <a:prstGeom prst="rect">
            <a:avLst/>
          </a:prstGeom>
        </p:spPr>
        <p:txBody>
          <a:bodyPr lIns="0" tIns="0" rIns="0" bIns="0" rtlCol="0" anchor="t">
            <a:spAutoFit/>
          </a:bodyPr>
          <a:lstStyle/>
          <a:p>
            <a:pPr algn="l">
              <a:lnSpc>
                <a:spcPts val="4799"/>
              </a:lnSpc>
            </a:pPr>
            <a:r>
              <a:rPr lang="en-US" sz="3000" b="1" spc="299" dirty="0">
                <a:latin typeface="Times New Roman" panose="02020603050405020304" pitchFamily="18" charset="0"/>
                <a:ea typeface="Times New Roman"/>
                <a:cs typeface="Times New Roman" panose="02020603050405020304" pitchFamily="18" charset="0"/>
                <a:sym typeface="Times New Roman"/>
              </a:rPr>
              <a:t>European Commission </a:t>
            </a:r>
          </a:p>
          <a:p>
            <a:pPr algn="l">
              <a:lnSpc>
                <a:spcPts val="4799"/>
              </a:lnSpc>
            </a:pPr>
            <a:endParaRPr lang="en-US" sz="3000" b="1" spc="299" dirty="0">
              <a:latin typeface="Times New Roman" panose="02020603050405020304" pitchFamily="18" charset="0"/>
              <a:ea typeface="Times New Roman"/>
              <a:cs typeface="Times New Roman" panose="02020603050405020304" pitchFamily="18" charset="0"/>
              <a:sym typeface="Times New Roman"/>
            </a:endParaRPr>
          </a:p>
          <a:p>
            <a:pPr algn="l"/>
            <a:r>
              <a:rPr lang="en-GB" sz="2800" b="1" dirty="0">
                <a:solidFill>
                  <a:srgbClr val="17AB18"/>
                </a:solidFill>
                <a:latin typeface="Times New Roman" panose="02020603050405020304" pitchFamily="18" charset="0"/>
                <a:cs typeface="Times New Roman" panose="02020603050405020304" pitchFamily="18" charset="0"/>
              </a:rPr>
              <a:t>- The Green Deal (2020):</a:t>
            </a:r>
          </a:p>
          <a:p>
            <a:pPr algn="l">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no net emissions of greenhouse gases by 2050</a:t>
            </a:r>
          </a:p>
          <a:p>
            <a:pPr algn="l">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economic growth decoupled from resource use</a:t>
            </a:r>
          </a:p>
          <a:p>
            <a:pPr algn="l">
              <a:buFont typeface="Arial" panose="020B0604020202020204" pitchFamily="34" charset="0"/>
              <a:buChar char="•"/>
            </a:pPr>
            <a:r>
              <a:rPr lang="en-GB" sz="2800" dirty="0">
                <a:latin typeface="Times New Roman" panose="02020603050405020304" pitchFamily="18" charset="0"/>
                <a:cs typeface="Times New Roman" panose="02020603050405020304" pitchFamily="18" charset="0"/>
              </a:rPr>
              <a:t>no person and no place left behind</a:t>
            </a:r>
          </a:p>
          <a:p>
            <a:pPr algn="l">
              <a:buFont typeface="Arial" panose="020B0604020202020204" pitchFamily="34" charset="0"/>
              <a:buChar char="•"/>
            </a:pPr>
            <a:endParaRPr lang="en-GB" sz="2800" dirty="0">
              <a:latin typeface="Times New Roman" panose="02020603050405020304" pitchFamily="18" charset="0"/>
              <a:cs typeface="Times New Roman" panose="02020603050405020304" pitchFamily="18" charset="0"/>
            </a:endParaRPr>
          </a:p>
          <a:p>
            <a:pPr algn="l"/>
            <a:r>
              <a:rPr lang="en-GB" sz="2800" b="1" dirty="0">
                <a:solidFill>
                  <a:srgbClr val="6EB116"/>
                </a:solidFill>
                <a:latin typeface="Times New Roman" panose="02020603050405020304" pitchFamily="18" charset="0"/>
                <a:cs typeface="Times New Roman" panose="02020603050405020304" pitchFamily="18" charset="0"/>
              </a:rPr>
              <a:t>-European Climate Law (2021):</a:t>
            </a:r>
          </a:p>
          <a:p>
            <a:r>
              <a:rPr lang="en-GB" sz="2800" dirty="0">
                <a:latin typeface="Times New Roman" panose="02020603050405020304" pitchFamily="18" charset="0"/>
                <a:cs typeface="Times New Roman" panose="02020603050405020304" pitchFamily="18" charset="0"/>
              </a:rPr>
              <a:t>greenhouse gas emissions should be 55% lower in 2030 compared to 1990</a:t>
            </a:r>
          </a:p>
          <a:p>
            <a:pPr algn="l">
              <a:buFont typeface="Arial" panose="020B0604020202020204" pitchFamily="34" charset="0"/>
              <a:buChar char="•"/>
            </a:pPr>
            <a:endParaRPr lang="en-GB" sz="2500" dirty="0">
              <a:solidFill>
                <a:srgbClr val="26324B"/>
              </a:solidFill>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endParaRPr lang="en-GB" sz="2500" dirty="0">
              <a:solidFill>
                <a:srgbClr val="26324B"/>
              </a:solidFill>
              <a:latin typeface="Times New Roman" panose="02020603050405020304" pitchFamily="18" charset="0"/>
              <a:cs typeface="Times New Roman" panose="02020603050405020304" pitchFamily="18" charset="0"/>
            </a:endParaRPr>
          </a:p>
          <a:p>
            <a:pPr algn="l"/>
            <a:r>
              <a:rPr lang="en-GB" sz="2800" b="1" i="0" dirty="0">
                <a:solidFill>
                  <a:srgbClr val="6EB116"/>
                </a:solidFill>
                <a:effectLst/>
                <a:latin typeface="Times New Roman" panose="02020603050405020304" pitchFamily="18" charset="0"/>
                <a:cs typeface="Times New Roman" panose="02020603050405020304" pitchFamily="18" charset="0"/>
              </a:rPr>
              <a:t>- </a:t>
            </a:r>
            <a:r>
              <a:rPr lang="en-GB" sz="2800" b="1" i="0" dirty="0" err="1">
                <a:solidFill>
                  <a:srgbClr val="6EB116"/>
                </a:solidFill>
                <a:effectLst/>
                <a:latin typeface="Times New Roman" panose="02020603050405020304" pitchFamily="18" charset="0"/>
                <a:cs typeface="Times New Roman" panose="02020603050405020304" pitchFamily="18" charset="0"/>
              </a:rPr>
              <a:t>REPowerEU</a:t>
            </a:r>
            <a:r>
              <a:rPr lang="en-GB" sz="2800" b="1" i="0" dirty="0">
                <a:solidFill>
                  <a:srgbClr val="6EB116"/>
                </a:solidFill>
                <a:effectLst/>
                <a:latin typeface="Times New Roman" panose="02020603050405020304" pitchFamily="18" charset="0"/>
                <a:cs typeface="Times New Roman" panose="02020603050405020304" pitchFamily="18" charset="0"/>
              </a:rPr>
              <a:t> (May 2022): </a:t>
            </a:r>
          </a:p>
          <a:p>
            <a:pPr algn="l">
              <a:buFont typeface="Arial" panose="020B0604020202020204" pitchFamily="34" charset="0"/>
              <a:buChar char="•"/>
            </a:pPr>
            <a:r>
              <a:rPr lang="en-GB" sz="2800" b="0" i="0" dirty="0">
                <a:solidFill>
                  <a:srgbClr val="000000"/>
                </a:solidFill>
                <a:effectLst/>
                <a:latin typeface="Times New Roman" panose="02020603050405020304" pitchFamily="18" charset="0"/>
                <a:cs typeface="Times New Roman" panose="02020603050405020304" pitchFamily="18" charset="0"/>
              </a:rPr>
              <a:t>save energy (reduce gas consumption)</a:t>
            </a:r>
          </a:p>
          <a:p>
            <a:pPr algn="l">
              <a:buFont typeface="Arial" panose="020B0604020202020204" pitchFamily="34" charset="0"/>
              <a:buChar char="•"/>
            </a:pPr>
            <a:r>
              <a:rPr lang="en-GB" sz="2800" b="0" i="0" dirty="0">
                <a:solidFill>
                  <a:srgbClr val="000000"/>
                </a:solidFill>
                <a:effectLst/>
                <a:latin typeface="Times New Roman" panose="02020603050405020304" pitchFamily="18" charset="0"/>
                <a:cs typeface="Times New Roman" panose="02020603050405020304" pitchFamily="18" charset="0"/>
              </a:rPr>
              <a:t>diversify energy supplies (overcome our dependency on Russian fossil fuels; ensure access to secure and affordable energy)</a:t>
            </a:r>
          </a:p>
          <a:p>
            <a:pPr algn="l">
              <a:buFont typeface="Arial" panose="020B0604020202020204" pitchFamily="34" charset="0"/>
              <a:buChar char="•"/>
            </a:pPr>
            <a:r>
              <a:rPr lang="en-GB" sz="2800" b="0" i="0" dirty="0">
                <a:solidFill>
                  <a:srgbClr val="000000"/>
                </a:solidFill>
                <a:effectLst/>
                <a:latin typeface="Times New Roman" panose="02020603050405020304" pitchFamily="18" charset="0"/>
                <a:cs typeface="Times New Roman" panose="02020603050405020304" pitchFamily="18" charset="0"/>
              </a:rPr>
              <a:t>produce clean energy (produce more electricity from wind and solar; </a:t>
            </a:r>
            <a:r>
              <a:rPr lang="en-GB" sz="2800" dirty="0">
                <a:solidFill>
                  <a:srgbClr val="000000"/>
                </a:solidFill>
                <a:latin typeface="Times New Roman" panose="02020603050405020304" pitchFamily="18" charset="0"/>
                <a:cs typeface="Times New Roman" panose="02020603050405020304" pitchFamily="18" charset="0"/>
              </a:rPr>
              <a:t>r</a:t>
            </a:r>
            <a:r>
              <a:rPr lang="en-GB" sz="2800" b="0" i="0" dirty="0">
                <a:solidFill>
                  <a:srgbClr val="000000"/>
                </a:solidFill>
                <a:effectLst/>
                <a:latin typeface="Times New Roman" panose="02020603050405020304" pitchFamily="18" charset="0"/>
                <a:cs typeface="Times New Roman" panose="02020603050405020304" pitchFamily="18" charset="0"/>
              </a:rPr>
              <a:t>apidly increase renewable energy installation)</a:t>
            </a:r>
            <a:endParaRPr lang="en-US" sz="2999" spc="299" dirty="0">
              <a:solidFill>
                <a:srgbClr val="000000"/>
              </a:solidFill>
              <a:latin typeface="Times New Roman"/>
              <a:ea typeface="Times New Roman"/>
              <a:cs typeface="Times New Roman"/>
              <a:sym typeface="Times New Roman"/>
            </a:endParaRPr>
          </a:p>
          <a:p>
            <a:pPr marL="0" lvl="0" indent="0" algn="l">
              <a:lnSpc>
                <a:spcPts val="3840"/>
              </a:lnSpc>
            </a:pPr>
            <a:endParaRPr lang="en-US" sz="2999" spc="299" dirty="0">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linds(horizontal)">
                                      <p:cBhvr>
                                        <p:cTn id="7" dur="500"/>
                                        <p:tgtEl>
                                          <p:spTgt spid="10">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
                                            <p:txEl>
                                              <p:pRg st="3" end="3"/>
                                            </p:txEl>
                                          </p:spTgt>
                                        </p:tgtEl>
                                        <p:attrNameLst>
                                          <p:attrName>style.visibility</p:attrName>
                                        </p:attrNameLst>
                                      </p:cBhvr>
                                      <p:to>
                                        <p:strVal val="visible"/>
                                      </p:to>
                                    </p:set>
                                    <p:animEffect transition="in" filter="blinds(horizontal)">
                                      <p:cBhvr>
                                        <p:cTn id="10" dur="500"/>
                                        <p:tgtEl>
                                          <p:spTgt spid="10">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blinds(horizontal)">
                                      <p:cBhvr>
                                        <p:cTn id="13" dur="500"/>
                                        <p:tgtEl>
                                          <p:spTgt spid="10">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xEl>
                                              <p:pRg st="5" end="5"/>
                                            </p:txEl>
                                          </p:spTgt>
                                        </p:tgtEl>
                                        <p:attrNameLst>
                                          <p:attrName>style.visibility</p:attrName>
                                        </p:attrNameLst>
                                      </p:cBhvr>
                                      <p:to>
                                        <p:strVal val="visible"/>
                                      </p:to>
                                    </p:set>
                                    <p:animEffect transition="in" filter="blinds(horizontal)">
                                      <p:cBhvr>
                                        <p:cTn id="16" dur="500"/>
                                        <p:tgtEl>
                                          <p:spTgt spid="10">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animEffect transition="in" filter="dissolve">
                                      <p:cBhvr>
                                        <p:cTn id="21" dur="500"/>
                                        <p:tgtEl>
                                          <p:spTgt spid="10">
                                            <p:txEl>
                                              <p:pRg st="7" end="7"/>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0">
                                            <p:txEl>
                                              <p:pRg st="8" end="8"/>
                                            </p:txEl>
                                          </p:spTgt>
                                        </p:tgtEl>
                                        <p:attrNameLst>
                                          <p:attrName>style.visibility</p:attrName>
                                        </p:attrNameLst>
                                      </p:cBhvr>
                                      <p:to>
                                        <p:strVal val="visible"/>
                                      </p:to>
                                    </p:set>
                                    <p:animEffect transition="in" filter="dissolve">
                                      <p:cBhvr>
                                        <p:cTn id="24" dur="500"/>
                                        <p:tgtEl>
                                          <p:spTgt spid="10">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11" end="11"/>
                                            </p:txEl>
                                          </p:spTgt>
                                        </p:tgtEl>
                                        <p:attrNameLst>
                                          <p:attrName>style.visibility</p:attrName>
                                        </p:attrNameLst>
                                      </p:cBhvr>
                                      <p:to>
                                        <p:strVal val="visible"/>
                                      </p:to>
                                    </p:set>
                                    <p:animEffect transition="in" filter="randombar(horizontal)">
                                      <p:cBhvr>
                                        <p:cTn id="29" dur="500"/>
                                        <p:tgtEl>
                                          <p:spTgt spid="10">
                                            <p:txEl>
                                              <p:pRg st="11" end="1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10">
                                            <p:txEl>
                                              <p:pRg st="12" end="12"/>
                                            </p:txEl>
                                          </p:spTgt>
                                        </p:tgtEl>
                                        <p:attrNameLst>
                                          <p:attrName>style.visibility</p:attrName>
                                        </p:attrNameLst>
                                      </p:cBhvr>
                                      <p:to>
                                        <p:strVal val="visible"/>
                                      </p:to>
                                    </p:set>
                                    <p:animEffect transition="in" filter="randombar(horizontal)">
                                      <p:cBhvr>
                                        <p:cTn id="32" dur="500"/>
                                        <p:tgtEl>
                                          <p:spTgt spid="10">
                                            <p:txEl>
                                              <p:pRg st="12" end="1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10">
                                            <p:txEl>
                                              <p:pRg st="13" end="13"/>
                                            </p:txEl>
                                          </p:spTgt>
                                        </p:tgtEl>
                                        <p:attrNameLst>
                                          <p:attrName>style.visibility</p:attrName>
                                        </p:attrNameLst>
                                      </p:cBhvr>
                                      <p:to>
                                        <p:strVal val="visible"/>
                                      </p:to>
                                    </p:set>
                                    <p:animEffect transition="in" filter="randombar(horizontal)">
                                      <p:cBhvr>
                                        <p:cTn id="35" dur="500"/>
                                        <p:tgtEl>
                                          <p:spTgt spid="10">
                                            <p:txEl>
                                              <p:pRg st="13" end="13"/>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10">
                                            <p:txEl>
                                              <p:pRg st="14" end="14"/>
                                            </p:txEl>
                                          </p:spTgt>
                                        </p:tgtEl>
                                        <p:attrNameLst>
                                          <p:attrName>style.visibility</p:attrName>
                                        </p:attrNameLst>
                                      </p:cBhvr>
                                      <p:to>
                                        <p:strVal val="visible"/>
                                      </p:to>
                                    </p:set>
                                    <p:animEffect transition="in" filter="randombar(horizontal)">
                                      <p:cBhvr>
                                        <p:cTn id="38" dur="500"/>
                                        <p:tgtEl>
                                          <p:spTgt spid="1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152401" y="219979"/>
            <a:ext cx="17923424" cy="872034"/>
          </a:xfrm>
          <a:prstGeom prst="rect">
            <a:avLst/>
          </a:prstGeom>
        </p:spPr>
        <p:txBody>
          <a:bodyPr wrap="square" lIns="0" tIns="0" rIns="0" bIns="0" rtlCol="0" anchor="t">
            <a:spAutoFit/>
          </a:bodyPr>
          <a:lstStyle/>
          <a:p>
            <a:pPr marL="0" lvl="0" indent="0" algn="ctr">
              <a:lnSpc>
                <a:spcPts val="3359"/>
              </a:lnSpc>
            </a:pPr>
            <a:r>
              <a:rPr lang="en-US" sz="3000" b="1" spc="240" dirty="0">
                <a:solidFill>
                  <a:srgbClr val="5FC351"/>
                </a:solidFill>
                <a:latin typeface="Cambria" panose="02040503050406030204" pitchFamily="18" charset="0"/>
                <a:ea typeface="Times New Roman Bold"/>
                <a:cs typeface="Times New Roman Bold"/>
                <a:sym typeface="Times New Roman Bold"/>
              </a:rPr>
              <a:t>ENERGY APPROACHES IN EUROPE: FRANCE, GERMANY, NORWAY AND MOLDOVA  </a:t>
            </a:r>
          </a:p>
          <a:p>
            <a:pPr marL="0" lvl="0" indent="0" algn="ctr">
              <a:lnSpc>
                <a:spcPts val="3359"/>
              </a:lnSpc>
            </a:pPr>
            <a:r>
              <a:rPr lang="en-US" sz="3000" b="1" spc="240" dirty="0">
                <a:solidFill>
                  <a:srgbClr val="5FC351"/>
                </a:solidFill>
                <a:latin typeface="Cambria" panose="02040503050406030204" pitchFamily="18" charset="0"/>
                <a:ea typeface="Times New Roman Bold"/>
                <a:cs typeface="Times New Roman Bold"/>
                <a:sym typeface="Times New Roman Bold"/>
              </a:rPr>
              <a:t>-documentary comparative analysis-</a:t>
            </a:r>
          </a:p>
        </p:txBody>
      </p:sp>
      <p:sp>
        <p:nvSpPr>
          <p:cNvPr id="7" name="TextBox 7"/>
          <p:cNvSpPr txBox="1"/>
          <p:nvPr/>
        </p:nvSpPr>
        <p:spPr>
          <a:xfrm>
            <a:off x="13115435" y="7389955"/>
            <a:ext cx="3852210" cy="567690"/>
          </a:xfrm>
          <a:prstGeom prst="rect">
            <a:avLst/>
          </a:prstGeom>
        </p:spPr>
        <p:txBody>
          <a:bodyPr lIns="0" tIns="0" rIns="0" bIns="0" rtlCol="0" anchor="t">
            <a:spAutoFit/>
          </a:bodyPr>
          <a:lstStyle/>
          <a:p>
            <a:pPr marL="0" lvl="0" indent="0" algn="r">
              <a:lnSpc>
                <a:spcPts val="4319"/>
              </a:lnSpc>
            </a:pPr>
            <a:r>
              <a:rPr lang="en-US" sz="2699" spc="269">
                <a:solidFill>
                  <a:srgbClr val="FFFFFF"/>
                </a:solidFill>
                <a:latin typeface="Times New Roman"/>
                <a:ea typeface="Times New Roman"/>
                <a:cs typeface="Times New Roman"/>
                <a:sym typeface="Times New Roman"/>
              </a:rPr>
              <a:t>Ingoude Company</a:t>
            </a:r>
          </a:p>
        </p:txBody>
      </p:sp>
      <p:sp>
        <p:nvSpPr>
          <p:cNvPr id="8" name="TextBox 8"/>
          <p:cNvSpPr txBox="1"/>
          <p:nvPr/>
        </p:nvSpPr>
        <p:spPr>
          <a:xfrm>
            <a:off x="3886200" y="1286405"/>
            <a:ext cx="14125023" cy="9233297"/>
          </a:xfrm>
          <a:prstGeom prst="rect">
            <a:avLst/>
          </a:prstGeom>
        </p:spPr>
        <p:txBody>
          <a:bodyPr wrap="square" lIns="0" tIns="0" rIns="0" bIns="0" rtlCol="0" anchor="t">
            <a:spAutoFit/>
          </a:bodyPr>
          <a:lstStyle/>
          <a:p>
            <a:pPr algn="l"/>
            <a:r>
              <a:rPr lang="en-US" sz="3000" spc="279" dirty="0">
                <a:solidFill>
                  <a:srgbClr val="000000"/>
                </a:solidFill>
                <a:latin typeface="Times New Roman"/>
                <a:ea typeface="Times New Roman"/>
                <a:cs typeface="Times New Roman"/>
                <a:sym typeface="Times New Roman"/>
              </a:rPr>
              <a:t>France:</a:t>
            </a:r>
          </a:p>
          <a:p>
            <a:pPr algn="l"/>
            <a:r>
              <a:rPr lang="en-US" sz="3000" spc="279" dirty="0">
                <a:solidFill>
                  <a:srgbClr val="000000"/>
                </a:solidFill>
                <a:latin typeface="Times New Roman"/>
                <a:ea typeface="Times New Roman"/>
                <a:cs typeface="Times New Roman"/>
                <a:sym typeface="Times New Roman"/>
              </a:rPr>
              <a:t>Nuclear power as the central pillar</a:t>
            </a:r>
          </a:p>
          <a:p>
            <a:pPr algn="l"/>
            <a:r>
              <a:rPr lang="en-US" sz="3000" spc="279" dirty="0">
                <a:solidFill>
                  <a:srgbClr val="000000"/>
                </a:solidFill>
                <a:latin typeface="Times New Roman"/>
                <a:ea typeface="Times New Roman"/>
                <a:cs typeface="Times New Roman"/>
                <a:sym typeface="Times New Roman"/>
              </a:rPr>
              <a:t>Diversification into renewable energies</a:t>
            </a:r>
          </a:p>
          <a:p>
            <a:pPr algn="l"/>
            <a:r>
              <a:rPr lang="en-US" sz="3000" spc="279" dirty="0">
                <a:solidFill>
                  <a:srgbClr val="000000"/>
                </a:solidFill>
                <a:latin typeface="Times New Roman"/>
                <a:ea typeface="Times New Roman"/>
                <a:cs typeface="Times New Roman"/>
                <a:sym typeface="Times New Roman"/>
              </a:rPr>
              <a:t>Reforms and support policies</a:t>
            </a:r>
          </a:p>
          <a:p>
            <a:pPr algn="l"/>
            <a:endParaRPr lang="en-US" sz="3000" spc="279" dirty="0">
              <a:solidFill>
                <a:srgbClr val="000000"/>
              </a:solidFill>
              <a:latin typeface="Times New Roman"/>
              <a:ea typeface="Times New Roman"/>
              <a:cs typeface="Times New Roman"/>
              <a:sym typeface="Times New Roman"/>
            </a:endParaRPr>
          </a:p>
          <a:p>
            <a:pPr algn="l"/>
            <a:r>
              <a:rPr lang="en-US" sz="3000" spc="279" dirty="0">
                <a:solidFill>
                  <a:srgbClr val="000000"/>
                </a:solidFill>
                <a:latin typeface="Times New Roman"/>
                <a:ea typeface="Times New Roman"/>
                <a:cs typeface="Times New Roman"/>
                <a:sym typeface="Times New Roman"/>
              </a:rPr>
              <a:t>Germany:</a:t>
            </a:r>
          </a:p>
          <a:p>
            <a:r>
              <a:rPr lang="en-US" sz="3000" spc="279" dirty="0" err="1">
                <a:solidFill>
                  <a:srgbClr val="000000"/>
                </a:solidFill>
                <a:latin typeface="Times New Roman"/>
                <a:ea typeface="Times New Roman"/>
                <a:cs typeface="Times New Roman"/>
                <a:sym typeface="Times New Roman"/>
              </a:rPr>
              <a:t>Energiewende</a:t>
            </a:r>
            <a:r>
              <a:rPr lang="en-US" sz="3000" spc="279" dirty="0">
                <a:solidFill>
                  <a:srgbClr val="000000"/>
                </a:solidFill>
                <a:latin typeface="Times New Roman"/>
                <a:ea typeface="Times New Roman"/>
                <a:cs typeface="Times New Roman"/>
                <a:sym typeface="Times New Roman"/>
              </a:rPr>
              <a:t>: an ambitious project </a:t>
            </a:r>
          </a:p>
          <a:p>
            <a:r>
              <a:rPr lang="en-US" sz="3000" spc="279" dirty="0">
                <a:solidFill>
                  <a:srgbClr val="000000"/>
                </a:solidFill>
                <a:latin typeface="Times New Roman"/>
                <a:ea typeface="Times New Roman"/>
                <a:cs typeface="Times New Roman"/>
                <a:sym typeface="Times New Roman"/>
              </a:rPr>
              <a:t>Nuclear (and coal) phase-out</a:t>
            </a:r>
          </a:p>
          <a:p>
            <a:pPr algn="l"/>
            <a:r>
              <a:rPr lang="en-US" sz="3000" spc="279" dirty="0">
                <a:solidFill>
                  <a:srgbClr val="000000"/>
                </a:solidFill>
                <a:latin typeface="Times New Roman"/>
                <a:ea typeface="Times New Roman"/>
                <a:cs typeface="Times New Roman"/>
                <a:sym typeface="Times New Roman"/>
              </a:rPr>
              <a:t>Energy efficiency and energy demand management</a:t>
            </a:r>
          </a:p>
          <a:p>
            <a:pPr algn="l"/>
            <a:endParaRPr lang="en-US" sz="3000" spc="279" dirty="0">
              <a:solidFill>
                <a:srgbClr val="000000"/>
              </a:solidFill>
              <a:latin typeface="Times New Roman"/>
              <a:ea typeface="Times New Roman"/>
              <a:cs typeface="Times New Roman"/>
              <a:sym typeface="Times New Roman"/>
            </a:endParaRPr>
          </a:p>
          <a:p>
            <a:pPr algn="l"/>
            <a:r>
              <a:rPr lang="en-US" sz="3000" spc="279" dirty="0">
                <a:solidFill>
                  <a:srgbClr val="000000"/>
                </a:solidFill>
                <a:latin typeface="Times New Roman"/>
                <a:ea typeface="Times New Roman"/>
                <a:cs typeface="Times New Roman"/>
                <a:sym typeface="Times New Roman"/>
              </a:rPr>
              <a:t>Norway:</a:t>
            </a:r>
          </a:p>
          <a:p>
            <a:pPr algn="l"/>
            <a:r>
              <a:rPr lang="en-US" sz="3000" spc="279" dirty="0">
                <a:solidFill>
                  <a:srgbClr val="000000"/>
                </a:solidFill>
                <a:latin typeface="Times New Roman"/>
                <a:ea typeface="Times New Roman"/>
                <a:cs typeface="Times New Roman"/>
                <a:sym typeface="Times New Roman"/>
              </a:rPr>
              <a:t>Hydropower: a key resource</a:t>
            </a:r>
          </a:p>
          <a:p>
            <a:pPr algn="l"/>
            <a:r>
              <a:rPr lang="en-US" sz="3000" spc="279" dirty="0">
                <a:solidFill>
                  <a:srgbClr val="000000"/>
                </a:solidFill>
                <a:latin typeface="Times New Roman"/>
                <a:ea typeface="Times New Roman"/>
                <a:cs typeface="Times New Roman"/>
                <a:sym typeface="Times New Roman"/>
              </a:rPr>
              <a:t>Investments in Renewable Energies and Carbon Capture (Northern Lights)</a:t>
            </a:r>
          </a:p>
          <a:p>
            <a:pPr algn="l"/>
            <a:r>
              <a:rPr lang="en-US" sz="3000" spc="279" dirty="0">
                <a:solidFill>
                  <a:srgbClr val="000000"/>
                </a:solidFill>
                <a:latin typeface="Times New Roman"/>
                <a:ea typeface="Times New Roman"/>
                <a:cs typeface="Times New Roman"/>
                <a:sym typeface="Times New Roman"/>
              </a:rPr>
              <a:t>Electric Mobility and Technological Innovation</a:t>
            </a:r>
          </a:p>
          <a:p>
            <a:pPr algn="l"/>
            <a:endParaRPr lang="en-US" sz="3000" spc="279" dirty="0">
              <a:solidFill>
                <a:srgbClr val="000000"/>
              </a:solidFill>
              <a:latin typeface="Times New Roman"/>
              <a:ea typeface="Times New Roman"/>
              <a:cs typeface="Times New Roman"/>
              <a:sym typeface="Times New Roman"/>
            </a:endParaRPr>
          </a:p>
          <a:p>
            <a:r>
              <a:rPr lang="en-US" sz="3000" spc="279" dirty="0">
                <a:solidFill>
                  <a:srgbClr val="000000"/>
                </a:solidFill>
                <a:latin typeface="Times New Roman"/>
                <a:ea typeface="Times New Roman"/>
                <a:cs typeface="Times New Roman"/>
                <a:sym typeface="Times New Roman"/>
              </a:rPr>
              <a:t>Republic of Moldova:</a:t>
            </a:r>
          </a:p>
          <a:p>
            <a:r>
              <a:rPr lang="en-US" sz="3000" spc="279" dirty="0">
                <a:solidFill>
                  <a:srgbClr val="000000"/>
                </a:solidFill>
                <a:latin typeface="Times New Roman"/>
                <a:ea typeface="Times New Roman"/>
                <a:cs typeface="Times New Roman"/>
                <a:sym typeface="Times New Roman"/>
              </a:rPr>
              <a:t>Fully dependent on fossil fuel and electricity imports</a:t>
            </a:r>
          </a:p>
          <a:p>
            <a:r>
              <a:rPr lang="en-US" sz="3000" spc="279" dirty="0">
                <a:solidFill>
                  <a:srgbClr val="000000"/>
                </a:solidFill>
                <a:latin typeface="Times New Roman"/>
                <a:ea typeface="Times New Roman"/>
                <a:cs typeface="Times New Roman"/>
                <a:sym typeface="Times New Roman"/>
              </a:rPr>
              <a:t>First renewable energy auction (latter this year)</a:t>
            </a:r>
          </a:p>
          <a:p>
            <a:r>
              <a:rPr lang="en-US" sz="3000" spc="279" dirty="0">
                <a:solidFill>
                  <a:srgbClr val="000000"/>
                </a:solidFill>
                <a:latin typeface="Times New Roman"/>
                <a:ea typeface="Times New Roman"/>
                <a:cs typeface="Times New Roman"/>
                <a:sym typeface="Times New Roman"/>
              </a:rPr>
              <a:t>Reducing dependence on the Russian Federation</a:t>
            </a:r>
          </a:p>
          <a:p>
            <a:pPr algn="l"/>
            <a:endParaRPr lang="en-US" sz="3000" spc="279" dirty="0">
              <a:solidFill>
                <a:srgbClr val="000000"/>
              </a:solidFill>
              <a:latin typeface="Times New Roman"/>
              <a:ea typeface="Times New Roman"/>
              <a:cs typeface="Times New Roman"/>
              <a:sym typeface="Times New Roman"/>
            </a:endParaRPr>
          </a:p>
        </p:txBody>
      </p:sp>
      <p:pic>
        <p:nvPicPr>
          <p:cNvPr id="1026" name="Picture 2" descr="Republica Moldova - Wikipedia">
            <a:extLst>
              <a:ext uri="{FF2B5EF4-FFF2-40B4-BE49-F238E27FC236}">
                <a16:creationId xmlns:a16="http://schemas.microsoft.com/office/drawing/2014/main" id="{8E3906FE-1389-4795-EA6F-0CD31A5B9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0620" y="8724900"/>
            <a:ext cx="2870572" cy="14352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g of France - Wikipedia">
            <a:extLst>
              <a:ext uri="{FF2B5EF4-FFF2-40B4-BE49-F238E27FC236}">
                <a16:creationId xmlns:a16="http://schemas.microsoft.com/office/drawing/2014/main" id="{82AC5D54-09C2-38A4-A6CC-D7424F2FF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09" y="1490418"/>
            <a:ext cx="2859857" cy="14981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ag of Norway | Colors, Meaning &amp; History | Britannica">
            <a:extLst>
              <a:ext uri="{FF2B5EF4-FFF2-40B4-BE49-F238E27FC236}">
                <a16:creationId xmlns:a16="http://schemas.microsoft.com/office/drawing/2014/main" id="{647606F2-3774-BE0A-CDEC-F2E0C9E4A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09" y="5880702"/>
            <a:ext cx="2674713" cy="1647542"/>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0" descr="Flag of Germany | History, Meaning, WW1, &amp; WW2 | Britannica">
            <a:extLst>
              <a:ext uri="{FF2B5EF4-FFF2-40B4-BE49-F238E27FC236}">
                <a16:creationId xmlns:a16="http://schemas.microsoft.com/office/drawing/2014/main" id="{96A89ACD-6D70-A7F0-225C-70A092E02387}"/>
              </a:ext>
            </a:extLst>
          </p:cNvPr>
          <p:cNvSpPr>
            <a:spLocks noChangeAspect="1" noChangeArrowheads="1"/>
          </p:cNvSpPr>
          <p:nvPr/>
        </p:nvSpPr>
        <p:spPr bwMode="auto">
          <a:xfrm>
            <a:off x="7302500" y="4038600"/>
            <a:ext cx="3683000" cy="2209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RO"/>
          </a:p>
        </p:txBody>
      </p:sp>
      <p:sp>
        <p:nvSpPr>
          <p:cNvPr id="10" name="AutoShape 12" descr="Flag of Germany | History, Meaning, WW1, &amp; WW2 | Britannica">
            <a:extLst>
              <a:ext uri="{FF2B5EF4-FFF2-40B4-BE49-F238E27FC236}">
                <a16:creationId xmlns:a16="http://schemas.microsoft.com/office/drawing/2014/main" id="{392D1353-93D7-CE50-272A-A3101F17F473}"/>
              </a:ext>
            </a:extLst>
          </p:cNvPr>
          <p:cNvSpPr>
            <a:spLocks noChangeAspect="1" noChangeArrowheads="1"/>
          </p:cNvSpPr>
          <p:nvPr/>
        </p:nvSpPr>
        <p:spPr bwMode="auto">
          <a:xfrm>
            <a:off x="7454900" y="4191000"/>
            <a:ext cx="3683000" cy="2209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RO"/>
          </a:p>
        </p:txBody>
      </p:sp>
      <p:sp>
        <p:nvSpPr>
          <p:cNvPr id="11" name="AutoShape 14">
            <a:extLst>
              <a:ext uri="{FF2B5EF4-FFF2-40B4-BE49-F238E27FC236}">
                <a16:creationId xmlns:a16="http://schemas.microsoft.com/office/drawing/2014/main" id="{8C0AF87A-BF31-BA06-8578-8E37CC556F55}"/>
              </a:ext>
            </a:extLst>
          </p:cNvPr>
          <p:cNvSpPr>
            <a:spLocks noChangeAspect="1" noChangeArrowheads="1"/>
          </p:cNvSpPr>
          <p:nvPr/>
        </p:nvSpPr>
        <p:spPr bwMode="auto">
          <a:xfrm>
            <a:off x="7397750" y="3981450"/>
            <a:ext cx="3492500" cy="2324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RO"/>
          </a:p>
        </p:txBody>
      </p:sp>
      <p:pic>
        <p:nvPicPr>
          <p:cNvPr id="1040" name="Picture 16">
            <a:extLst>
              <a:ext uri="{FF2B5EF4-FFF2-40B4-BE49-F238E27FC236}">
                <a16:creationId xmlns:a16="http://schemas.microsoft.com/office/drawing/2014/main" id="{E37392D3-7188-D315-E3A8-FD4780847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02335" y="3543300"/>
            <a:ext cx="2399665" cy="16001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dissolv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heckerboard(across)">
                                      <p:cBhvr>
                                        <p:cTn id="12" dur="500"/>
                                        <p:tgtEl>
                                          <p:spTgt spid="8">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checkerboard(across)">
                                      <p:cBhvr>
                                        <p:cTn id="15" dur="500"/>
                                        <p:tgtEl>
                                          <p:spTgt spid="8">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checkerboard(across)">
                                      <p:cBhvr>
                                        <p:cTn id="18" dur="500"/>
                                        <p:tgtEl>
                                          <p:spTgt spid="8">
                                            <p:txEl>
                                              <p:pRg st="2" end="2"/>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checkerboard(across)">
                                      <p:cBhvr>
                                        <p:cTn id="21" dur="500"/>
                                        <p:tgtEl>
                                          <p:spTgt spid="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040"/>
                                        </p:tgtEl>
                                        <p:attrNameLst>
                                          <p:attrName>style.visibility</p:attrName>
                                        </p:attrNameLst>
                                      </p:cBhvr>
                                      <p:to>
                                        <p:strVal val="visible"/>
                                      </p:to>
                                    </p:set>
                                    <p:animEffect transition="in" filter="blinds(horizontal)">
                                      <p:cBhvr>
                                        <p:cTn id="26" dur="500"/>
                                        <p:tgtEl>
                                          <p:spTgt spid="104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checkerboard(across)">
                                      <p:cBhvr>
                                        <p:cTn id="31" dur="500"/>
                                        <p:tgtEl>
                                          <p:spTgt spid="8">
                                            <p:txEl>
                                              <p:pRg st="5" end="5"/>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animEffect transition="in" filter="checkerboard(across)">
                                      <p:cBhvr>
                                        <p:cTn id="34" dur="500"/>
                                        <p:tgtEl>
                                          <p:spTgt spid="8">
                                            <p:txEl>
                                              <p:pRg st="6" end="6"/>
                                            </p:txEl>
                                          </p:spTgt>
                                        </p:tgtEl>
                                      </p:cBhvr>
                                    </p:animEffect>
                                  </p:childTnLst>
                                </p:cTn>
                              </p:par>
                              <p:par>
                                <p:cTn id="35" presetID="5" presetClass="entr" presetSubtype="10" fill="hold" nodeType="with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checkerboard(across)">
                                      <p:cBhvr>
                                        <p:cTn id="37" dur="500"/>
                                        <p:tgtEl>
                                          <p:spTgt spid="8">
                                            <p:txEl>
                                              <p:pRg st="7" end="7"/>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8">
                                            <p:txEl>
                                              <p:pRg st="8" end="8"/>
                                            </p:txEl>
                                          </p:spTgt>
                                        </p:tgtEl>
                                        <p:attrNameLst>
                                          <p:attrName>style.visibility</p:attrName>
                                        </p:attrNameLst>
                                      </p:cBhvr>
                                      <p:to>
                                        <p:strVal val="visible"/>
                                      </p:to>
                                    </p:set>
                                    <p:animEffect transition="in" filter="checkerboard(across)">
                                      <p:cBhvr>
                                        <p:cTn id="40" dur="500"/>
                                        <p:tgtEl>
                                          <p:spTgt spid="8">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032"/>
                                        </p:tgtEl>
                                        <p:attrNameLst>
                                          <p:attrName>style.visibility</p:attrName>
                                        </p:attrNameLst>
                                      </p:cBhvr>
                                      <p:to>
                                        <p:strVal val="visible"/>
                                      </p:to>
                                    </p:set>
                                    <p:animEffect transition="in" filter="blinds(horizontal)">
                                      <p:cBhvr>
                                        <p:cTn id="45" dur="500"/>
                                        <p:tgtEl>
                                          <p:spTgt spid="103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8">
                                            <p:txEl>
                                              <p:pRg st="10" end="10"/>
                                            </p:txEl>
                                          </p:spTgt>
                                        </p:tgtEl>
                                        <p:attrNameLst>
                                          <p:attrName>style.visibility</p:attrName>
                                        </p:attrNameLst>
                                      </p:cBhvr>
                                      <p:to>
                                        <p:strVal val="visible"/>
                                      </p:to>
                                    </p:set>
                                    <p:animEffect transition="in" filter="blinds(horizontal)">
                                      <p:cBhvr>
                                        <p:cTn id="50" dur="500"/>
                                        <p:tgtEl>
                                          <p:spTgt spid="8">
                                            <p:txEl>
                                              <p:pRg st="10" end="10"/>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8">
                                            <p:txEl>
                                              <p:pRg st="11" end="11"/>
                                            </p:txEl>
                                          </p:spTgt>
                                        </p:tgtEl>
                                        <p:attrNameLst>
                                          <p:attrName>style.visibility</p:attrName>
                                        </p:attrNameLst>
                                      </p:cBhvr>
                                      <p:to>
                                        <p:strVal val="visible"/>
                                      </p:to>
                                    </p:set>
                                    <p:animEffect transition="in" filter="blinds(horizontal)">
                                      <p:cBhvr>
                                        <p:cTn id="53" dur="500"/>
                                        <p:tgtEl>
                                          <p:spTgt spid="8">
                                            <p:txEl>
                                              <p:pRg st="11" end="11"/>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8">
                                            <p:txEl>
                                              <p:pRg st="12" end="12"/>
                                            </p:txEl>
                                          </p:spTgt>
                                        </p:tgtEl>
                                        <p:attrNameLst>
                                          <p:attrName>style.visibility</p:attrName>
                                        </p:attrNameLst>
                                      </p:cBhvr>
                                      <p:to>
                                        <p:strVal val="visible"/>
                                      </p:to>
                                    </p:set>
                                    <p:animEffect transition="in" filter="blinds(horizontal)">
                                      <p:cBhvr>
                                        <p:cTn id="56" dur="500"/>
                                        <p:tgtEl>
                                          <p:spTgt spid="8">
                                            <p:txEl>
                                              <p:pRg st="12" end="12"/>
                                            </p:txEl>
                                          </p:spTgt>
                                        </p:tgtEl>
                                      </p:cBhvr>
                                    </p:animEffect>
                                  </p:childTnLst>
                                </p:cTn>
                              </p:par>
                              <p:par>
                                <p:cTn id="57" presetID="3" presetClass="entr" presetSubtype="10" fill="hold" nodeType="withEffect">
                                  <p:stCondLst>
                                    <p:cond delay="0"/>
                                  </p:stCondLst>
                                  <p:childTnLst>
                                    <p:set>
                                      <p:cBhvr>
                                        <p:cTn id="58" dur="1" fill="hold">
                                          <p:stCondLst>
                                            <p:cond delay="0"/>
                                          </p:stCondLst>
                                        </p:cTn>
                                        <p:tgtEl>
                                          <p:spTgt spid="8">
                                            <p:txEl>
                                              <p:pRg st="13" end="13"/>
                                            </p:txEl>
                                          </p:spTgt>
                                        </p:tgtEl>
                                        <p:attrNameLst>
                                          <p:attrName>style.visibility</p:attrName>
                                        </p:attrNameLst>
                                      </p:cBhvr>
                                      <p:to>
                                        <p:strVal val="visible"/>
                                      </p:to>
                                    </p:set>
                                    <p:animEffect transition="in" filter="blinds(horizontal)">
                                      <p:cBhvr>
                                        <p:cTn id="59" dur="500"/>
                                        <p:tgtEl>
                                          <p:spTgt spid="8">
                                            <p:txEl>
                                              <p:pRg st="13" end="1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animEffect transition="in" filter="dissolve">
                                      <p:cBhvr>
                                        <p:cTn id="64" dur="500"/>
                                        <p:tgtEl>
                                          <p:spTgt spid="1026"/>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nodeType="clickEffect">
                                  <p:stCondLst>
                                    <p:cond delay="0"/>
                                  </p:stCondLst>
                                  <p:childTnLst>
                                    <p:set>
                                      <p:cBhvr>
                                        <p:cTn id="68" dur="1" fill="hold">
                                          <p:stCondLst>
                                            <p:cond delay="0"/>
                                          </p:stCondLst>
                                        </p:cTn>
                                        <p:tgtEl>
                                          <p:spTgt spid="8">
                                            <p:txEl>
                                              <p:pRg st="15" end="15"/>
                                            </p:txEl>
                                          </p:spTgt>
                                        </p:tgtEl>
                                        <p:attrNameLst>
                                          <p:attrName>style.visibility</p:attrName>
                                        </p:attrNameLst>
                                      </p:cBhvr>
                                      <p:to>
                                        <p:strVal val="visible"/>
                                      </p:to>
                                    </p:set>
                                    <p:animEffect transition="in" filter="blinds(horizontal)">
                                      <p:cBhvr>
                                        <p:cTn id="69" dur="500"/>
                                        <p:tgtEl>
                                          <p:spTgt spid="8">
                                            <p:txEl>
                                              <p:pRg st="15" end="15"/>
                                            </p:txEl>
                                          </p:spTgt>
                                        </p:tgtEl>
                                      </p:cBhvr>
                                    </p:animEffect>
                                  </p:childTnLst>
                                </p:cTn>
                              </p:par>
                              <p:par>
                                <p:cTn id="70" presetID="3" presetClass="entr" presetSubtype="10" fill="hold" nodeType="withEffect">
                                  <p:stCondLst>
                                    <p:cond delay="0"/>
                                  </p:stCondLst>
                                  <p:childTnLst>
                                    <p:set>
                                      <p:cBhvr>
                                        <p:cTn id="71" dur="1" fill="hold">
                                          <p:stCondLst>
                                            <p:cond delay="0"/>
                                          </p:stCondLst>
                                        </p:cTn>
                                        <p:tgtEl>
                                          <p:spTgt spid="8">
                                            <p:txEl>
                                              <p:pRg st="16" end="16"/>
                                            </p:txEl>
                                          </p:spTgt>
                                        </p:tgtEl>
                                        <p:attrNameLst>
                                          <p:attrName>style.visibility</p:attrName>
                                        </p:attrNameLst>
                                      </p:cBhvr>
                                      <p:to>
                                        <p:strVal val="visible"/>
                                      </p:to>
                                    </p:set>
                                    <p:animEffect transition="in" filter="blinds(horizontal)">
                                      <p:cBhvr>
                                        <p:cTn id="72" dur="500"/>
                                        <p:tgtEl>
                                          <p:spTgt spid="8">
                                            <p:txEl>
                                              <p:pRg st="16" end="16"/>
                                            </p:txEl>
                                          </p:spTgt>
                                        </p:tgtEl>
                                      </p:cBhvr>
                                    </p:animEffect>
                                  </p:childTnLst>
                                </p:cTn>
                              </p:par>
                              <p:par>
                                <p:cTn id="73" presetID="3" presetClass="entr" presetSubtype="10" fill="hold" nodeType="withEffect">
                                  <p:stCondLst>
                                    <p:cond delay="0"/>
                                  </p:stCondLst>
                                  <p:childTnLst>
                                    <p:set>
                                      <p:cBhvr>
                                        <p:cTn id="74" dur="1" fill="hold">
                                          <p:stCondLst>
                                            <p:cond delay="0"/>
                                          </p:stCondLst>
                                        </p:cTn>
                                        <p:tgtEl>
                                          <p:spTgt spid="8">
                                            <p:txEl>
                                              <p:pRg st="17" end="17"/>
                                            </p:txEl>
                                          </p:spTgt>
                                        </p:tgtEl>
                                        <p:attrNameLst>
                                          <p:attrName>style.visibility</p:attrName>
                                        </p:attrNameLst>
                                      </p:cBhvr>
                                      <p:to>
                                        <p:strVal val="visible"/>
                                      </p:to>
                                    </p:set>
                                    <p:animEffect transition="in" filter="blinds(horizontal)">
                                      <p:cBhvr>
                                        <p:cTn id="75" dur="500"/>
                                        <p:tgtEl>
                                          <p:spTgt spid="8">
                                            <p:txEl>
                                              <p:pRg st="17" end="17"/>
                                            </p:txEl>
                                          </p:spTgt>
                                        </p:tgtEl>
                                      </p:cBhvr>
                                    </p:animEffect>
                                  </p:childTnLst>
                                </p:cTn>
                              </p:par>
                              <p:par>
                                <p:cTn id="76" presetID="3" presetClass="entr" presetSubtype="10" fill="hold" nodeType="withEffect">
                                  <p:stCondLst>
                                    <p:cond delay="0"/>
                                  </p:stCondLst>
                                  <p:childTnLst>
                                    <p:set>
                                      <p:cBhvr>
                                        <p:cTn id="77" dur="1" fill="hold">
                                          <p:stCondLst>
                                            <p:cond delay="0"/>
                                          </p:stCondLst>
                                        </p:cTn>
                                        <p:tgtEl>
                                          <p:spTgt spid="8">
                                            <p:txEl>
                                              <p:pRg st="18" end="18"/>
                                            </p:txEl>
                                          </p:spTgt>
                                        </p:tgtEl>
                                        <p:attrNameLst>
                                          <p:attrName>style.visibility</p:attrName>
                                        </p:attrNameLst>
                                      </p:cBhvr>
                                      <p:to>
                                        <p:strVal val="visible"/>
                                      </p:to>
                                    </p:set>
                                    <p:animEffect transition="in" filter="blinds(horizontal)">
                                      <p:cBhvr>
                                        <p:cTn id="78" dur="500"/>
                                        <p:tgtEl>
                                          <p:spTgt spid="8">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54A1-3617-BC8F-CE91-E6CADA6B6F52}"/>
              </a:ext>
            </a:extLst>
          </p:cNvPr>
          <p:cNvSpPr>
            <a:spLocks noGrp="1"/>
          </p:cNvSpPr>
          <p:nvPr>
            <p:ph type="title"/>
          </p:nvPr>
        </p:nvSpPr>
        <p:spPr>
          <a:xfrm>
            <a:off x="457200" y="38100"/>
            <a:ext cx="17373600" cy="768933"/>
          </a:xfrm>
        </p:spPr>
        <p:txBody>
          <a:bodyPr>
            <a:normAutofit fontScale="90000"/>
          </a:bodyPr>
          <a:lstStyle/>
          <a:p>
            <a:r>
              <a:rPr lang="en-GB" dirty="0"/>
              <a:t>Electricity generation mix, 2023 according to the International Energy Agency (IEA)</a:t>
            </a:r>
            <a:endParaRPr lang="en-RO" dirty="0"/>
          </a:p>
        </p:txBody>
      </p:sp>
      <p:pic>
        <p:nvPicPr>
          <p:cNvPr id="3" name="Picture 2">
            <a:extLst>
              <a:ext uri="{FF2B5EF4-FFF2-40B4-BE49-F238E27FC236}">
                <a16:creationId xmlns:a16="http://schemas.microsoft.com/office/drawing/2014/main" id="{81BCDE07-D336-6180-20E5-D42420995D7E}"/>
              </a:ext>
            </a:extLst>
          </p:cNvPr>
          <p:cNvPicPr>
            <a:picLocks noChangeAspect="1"/>
          </p:cNvPicPr>
          <p:nvPr/>
        </p:nvPicPr>
        <p:blipFill>
          <a:blip r:embed="rId2"/>
          <a:stretch>
            <a:fillRect/>
          </a:stretch>
        </p:blipFill>
        <p:spPr>
          <a:xfrm>
            <a:off x="7422275" y="2324100"/>
            <a:ext cx="10626239" cy="1865654"/>
          </a:xfrm>
          <a:prstGeom prst="rect">
            <a:avLst/>
          </a:prstGeom>
        </p:spPr>
      </p:pic>
      <p:pic>
        <p:nvPicPr>
          <p:cNvPr id="4" name="Picture 3">
            <a:extLst>
              <a:ext uri="{FF2B5EF4-FFF2-40B4-BE49-F238E27FC236}">
                <a16:creationId xmlns:a16="http://schemas.microsoft.com/office/drawing/2014/main" id="{39871648-BA7A-84B3-EC3E-BB6CCFAC5F9B}"/>
              </a:ext>
            </a:extLst>
          </p:cNvPr>
          <p:cNvPicPr>
            <a:picLocks noChangeAspect="1"/>
          </p:cNvPicPr>
          <p:nvPr/>
        </p:nvPicPr>
        <p:blipFill>
          <a:blip r:embed="rId3"/>
          <a:stretch>
            <a:fillRect/>
          </a:stretch>
        </p:blipFill>
        <p:spPr>
          <a:xfrm>
            <a:off x="228600" y="4344647"/>
            <a:ext cx="10093498" cy="1865653"/>
          </a:xfrm>
          <a:prstGeom prst="rect">
            <a:avLst/>
          </a:prstGeom>
        </p:spPr>
      </p:pic>
      <p:pic>
        <p:nvPicPr>
          <p:cNvPr id="5" name="Picture 4">
            <a:extLst>
              <a:ext uri="{FF2B5EF4-FFF2-40B4-BE49-F238E27FC236}">
                <a16:creationId xmlns:a16="http://schemas.microsoft.com/office/drawing/2014/main" id="{A53871BE-13F4-E765-749D-4CFFEAC3CF95}"/>
              </a:ext>
            </a:extLst>
          </p:cNvPr>
          <p:cNvPicPr>
            <a:picLocks noChangeAspect="1"/>
          </p:cNvPicPr>
          <p:nvPr/>
        </p:nvPicPr>
        <p:blipFill>
          <a:blip r:embed="rId4"/>
          <a:stretch>
            <a:fillRect/>
          </a:stretch>
        </p:blipFill>
        <p:spPr>
          <a:xfrm>
            <a:off x="8077200" y="6325847"/>
            <a:ext cx="9971314" cy="1865653"/>
          </a:xfrm>
          <a:prstGeom prst="rect">
            <a:avLst/>
          </a:prstGeom>
        </p:spPr>
      </p:pic>
      <p:pic>
        <p:nvPicPr>
          <p:cNvPr id="6" name="Picture 5">
            <a:extLst>
              <a:ext uri="{FF2B5EF4-FFF2-40B4-BE49-F238E27FC236}">
                <a16:creationId xmlns:a16="http://schemas.microsoft.com/office/drawing/2014/main" id="{4578D274-FD14-09BE-F663-A47E8D2AB5EC}"/>
              </a:ext>
            </a:extLst>
          </p:cNvPr>
          <p:cNvPicPr>
            <a:picLocks noChangeAspect="1"/>
          </p:cNvPicPr>
          <p:nvPr/>
        </p:nvPicPr>
        <p:blipFill>
          <a:blip r:embed="rId5"/>
          <a:stretch>
            <a:fillRect/>
          </a:stretch>
        </p:blipFill>
        <p:spPr>
          <a:xfrm>
            <a:off x="228600" y="8287642"/>
            <a:ext cx="9677400" cy="1719277"/>
          </a:xfrm>
          <a:prstGeom prst="rect">
            <a:avLst/>
          </a:prstGeom>
        </p:spPr>
      </p:pic>
      <p:pic>
        <p:nvPicPr>
          <p:cNvPr id="7" name="Picture 16">
            <a:extLst>
              <a:ext uri="{FF2B5EF4-FFF2-40B4-BE49-F238E27FC236}">
                <a16:creationId xmlns:a16="http://schemas.microsoft.com/office/drawing/2014/main" id="{DE16D86F-1F24-26EC-4CE6-354ED9E76E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3127" y="751920"/>
            <a:ext cx="1600200" cy="10670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lag of France - Wikipedia">
            <a:extLst>
              <a:ext uri="{FF2B5EF4-FFF2-40B4-BE49-F238E27FC236}">
                <a16:creationId xmlns:a16="http://schemas.microsoft.com/office/drawing/2014/main" id="{C68C4EE6-E1B8-0A9D-822A-C23FFDF939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19279" y="792195"/>
            <a:ext cx="1906121" cy="998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publica Moldova - Wikipedia">
            <a:extLst>
              <a:ext uri="{FF2B5EF4-FFF2-40B4-BE49-F238E27FC236}">
                <a16:creationId xmlns:a16="http://schemas.microsoft.com/office/drawing/2014/main" id="{F7274AD7-72F6-FC72-9E68-733AC96457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753758"/>
            <a:ext cx="2077340" cy="10386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Flag of Norway | Colors, Meaning &amp; History | Britannica">
            <a:extLst>
              <a:ext uri="{FF2B5EF4-FFF2-40B4-BE49-F238E27FC236}">
                <a16:creationId xmlns:a16="http://schemas.microsoft.com/office/drawing/2014/main" id="{E4523813-771D-FA5D-E76C-F031FF218B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3906" y="806944"/>
            <a:ext cx="1747694" cy="107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80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4.16667E-7 0 L -0.09115 0 C -0.13203 0 -0.18229 0.04444 -0.18229 0.08056 L -0.18229 0.16111 " pathEditMode="relative" rAng="0" ptsTypes="AAAA">
                                      <p:cBhvr>
                                        <p:cTn id="6" dur="2000" fill="hold"/>
                                        <p:tgtEl>
                                          <p:spTgt spid="7"/>
                                        </p:tgtEl>
                                        <p:attrNameLst>
                                          <p:attrName>ppt_x</p:attrName>
                                          <p:attrName>ppt_y</p:attrName>
                                        </p:attrNameLst>
                                      </p:cBhvr>
                                      <p:rCtr x="-9115" y="805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467 -0.02608 L -0.01033 0.38935 " pathEditMode="relative" rAng="0" ptsTypes="AA">
                                      <p:cBhvr>
                                        <p:cTn id="10" dur="2000" fill="hold"/>
                                        <p:tgtEl>
                                          <p:spTgt spid="8"/>
                                        </p:tgtEl>
                                        <p:attrNameLst>
                                          <p:attrName>ppt_x</p:attrName>
                                          <p:attrName>ppt_y</p:attrName>
                                        </p:attrNameLst>
                                      </p:cBhvr>
                                      <p:rCtr x="-1250" y="2077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16667E-6 4.5679E-6 L -8.41667E-5 0.57623 " pathEditMode="relative" rAng="0" ptsTypes="AA">
                                      <p:cBhvr>
                                        <p:cTn id="14" dur="2000" fill="hold"/>
                                        <p:tgtEl>
                                          <p:spTgt spid="9"/>
                                        </p:tgtEl>
                                        <p:attrNameLst>
                                          <p:attrName>ppt_x</p:attrName>
                                          <p:attrName>ppt_y</p:attrName>
                                        </p:attrNameLst>
                                      </p:cBhvr>
                                      <p:rCtr x="-9" y="28812"/>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4774 0.15139 L 0.38533 0.76929 " pathEditMode="relative" rAng="0" ptsTypes="AA">
                                      <p:cBhvr>
                                        <p:cTn id="18" dur="2000" fill="hold"/>
                                        <p:tgtEl>
                                          <p:spTgt spid="10"/>
                                        </p:tgtEl>
                                        <p:attrNameLst>
                                          <p:attrName>ppt_x</p:attrName>
                                          <p:attrName>ppt_y</p:attrName>
                                        </p:attrNameLst>
                                      </p:cBhvr>
                                      <p:rCtr x="21649" y="308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36810" y="1720282"/>
            <a:ext cx="5643364" cy="4595893"/>
            <a:chOff x="0" y="0"/>
            <a:chExt cx="1499904" cy="978541"/>
          </a:xfrm>
        </p:grpSpPr>
        <p:sp>
          <p:nvSpPr>
            <p:cNvPr id="6" name="Freeform 6"/>
            <p:cNvSpPr/>
            <p:nvPr/>
          </p:nvSpPr>
          <p:spPr>
            <a:xfrm>
              <a:off x="0" y="0"/>
              <a:ext cx="1499904" cy="978541"/>
            </a:xfrm>
            <a:custGeom>
              <a:avLst/>
              <a:gdLst/>
              <a:ahLst/>
              <a:cxnLst/>
              <a:rect l="l" t="t" r="r" b="b"/>
              <a:pathLst>
                <a:path w="1499904" h="978541">
                  <a:moveTo>
                    <a:pt x="0" y="0"/>
                  </a:moveTo>
                  <a:lnTo>
                    <a:pt x="1499904" y="0"/>
                  </a:lnTo>
                  <a:lnTo>
                    <a:pt x="1499904" y="978541"/>
                  </a:lnTo>
                  <a:lnTo>
                    <a:pt x="0" y="978541"/>
                  </a:lnTo>
                  <a:close/>
                </a:path>
              </a:pathLst>
            </a:custGeom>
            <a:blipFill>
              <a:blip r:embed="rId2"/>
              <a:stretch>
                <a:fillRect l="-27685" t="-15116" b="-15116"/>
              </a:stretch>
            </a:blipFill>
          </p:spPr>
          <p:txBody>
            <a:bodyPr/>
            <a:lstStyle/>
            <a:p>
              <a:endParaRPr lang="en-RO"/>
            </a:p>
          </p:txBody>
        </p:sp>
      </p:grpSp>
      <p:grpSp>
        <p:nvGrpSpPr>
          <p:cNvPr id="7" name="Group 7"/>
          <p:cNvGrpSpPr/>
          <p:nvPr/>
        </p:nvGrpSpPr>
        <p:grpSpPr>
          <a:xfrm>
            <a:off x="6343518" y="-650490"/>
            <a:ext cx="11944482" cy="6966665"/>
            <a:chOff x="0" y="-57150"/>
            <a:chExt cx="3188562" cy="1720669"/>
          </a:xfrm>
        </p:grpSpPr>
        <p:sp>
          <p:nvSpPr>
            <p:cNvPr id="8" name="Freeform 8"/>
            <p:cNvSpPr/>
            <p:nvPr/>
          </p:nvSpPr>
          <p:spPr>
            <a:xfrm>
              <a:off x="0" y="103512"/>
              <a:ext cx="3188562" cy="1560007"/>
            </a:xfrm>
            <a:custGeom>
              <a:avLst/>
              <a:gdLst/>
              <a:ahLst/>
              <a:cxnLst/>
              <a:rect l="l" t="t" r="r" b="b"/>
              <a:pathLst>
                <a:path w="3188562" h="1663519">
                  <a:moveTo>
                    <a:pt x="0" y="0"/>
                  </a:moveTo>
                  <a:lnTo>
                    <a:pt x="3188562" y="0"/>
                  </a:lnTo>
                  <a:lnTo>
                    <a:pt x="3188562" y="1663519"/>
                  </a:lnTo>
                  <a:lnTo>
                    <a:pt x="0" y="1663519"/>
                  </a:lnTo>
                  <a:close/>
                </a:path>
              </a:pathLst>
            </a:custGeom>
            <a:solidFill>
              <a:srgbClr val="FFFFFF"/>
            </a:solidFill>
          </p:spPr>
          <p:txBody>
            <a:bodyPr/>
            <a:lstStyle/>
            <a:p>
              <a:endParaRPr lang="en-RO"/>
            </a:p>
          </p:txBody>
        </p:sp>
        <p:sp>
          <p:nvSpPr>
            <p:cNvPr id="9" name="TextBox 9"/>
            <p:cNvSpPr txBox="1"/>
            <p:nvPr/>
          </p:nvSpPr>
          <p:spPr>
            <a:xfrm>
              <a:off x="0" y="-57150"/>
              <a:ext cx="3188562" cy="1720669"/>
            </a:xfrm>
            <a:prstGeom prst="rect">
              <a:avLst/>
            </a:prstGeom>
          </p:spPr>
          <p:txBody>
            <a:bodyPr lIns="50800" tIns="50800" rIns="50800" bIns="50800" rtlCol="0" anchor="ctr"/>
            <a:lstStyle/>
            <a:p>
              <a:pPr algn="ctr">
                <a:lnSpc>
                  <a:spcPts val="3560"/>
                </a:lnSpc>
              </a:pPr>
              <a:endParaRPr/>
            </a:p>
          </p:txBody>
        </p:sp>
      </p:grpSp>
      <p:sp>
        <p:nvSpPr>
          <p:cNvPr id="12" name="Freeform 12"/>
          <p:cNvSpPr/>
          <p:nvPr/>
        </p:nvSpPr>
        <p:spPr>
          <a:xfrm>
            <a:off x="11480977" y="6724100"/>
            <a:ext cx="1049293" cy="765984"/>
          </a:xfrm>
          <a:custGeom>
            <a:avLst/>
            <a:gdLst/>
            <a:ahLst/>
            <a:cxnLst/>
            <a:rect l="l" t="t" r="r" b="b"/>
            <a:pathLst>
              <a:path w="1049293" h="765984">
                <a:moveTo>
                  <a:pt x="0" y="0"/>
                </a:moveTo>
                <a:lnTo>
                  <a:pt x="1049293" y="0"/>
                </a:lnTo>
                <a:lnTo>
                  <a:pt x="1049293" y="765984"/>
                </a:lnTo>
                <a:lnTo>
                  <a:pt x="0" y="765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RO"/>
          </a:p>
        </p:txBody>
      </p:sp>
      <p:sp>
        <p:nvSpPr>
          <p:cNvPr id="13" name="TextBox 9">
            <a:extLst>
              <a:ext uri="{FF2B5EF4-FFF2-40B4-BE49-F238E27FC236}">
                <a16:creationId xmlns:a16="http://schemas.microsoft.com/office/drawing/2014/main" id="{26015D60-E4D1-691A-D477-9C65CA397079}"/>
              </a:ext>
            </a:extLst>
          </p:cNvPr>
          <p:cNvSpPr txBox="1"/>
          <p:nvPr/>
        </p:nvSpPr>
        <p:spPr>
          <a:xfrm>
            <a:off x="6329164" y="295547"/>
            <a:ext cx="11954171" cy="2462213"/>
          </a:xfrm>
          <a:prstGeom prst="rect">
            <a:avLst/>
          </a:prstGeom>
        </p:spPr>
        <p:txBody>
          <a:bodyPr wrap="square" lIns="0" tIns="0" rIns="0" bIns="0" rtlCol="0" anchor="t">
            <a:spAutoFit/>
          </a:bodyPr>
          <a:lstStyle/>
          <a:p>
            <a:pPr marL="0" lvl="0" indent="0" algn="l"/>
            <a:r>
              <a:rPr lang="en-US" sz="4000" b="1" spc="240" dirty="0">
                <a:solidFill>
                  <a:srgbClr val="99B005"/>
                </a:solidFill>
                <a:latin typeface="Cambria" panose="02040503050406030204" pitchFamily="18" charset="0"/>
                <a:ea typeface="Times New Roman Bold"/>
                <a:cs typeface="Times New Roman Bold"/>
                <a:sym typeface="Times New Roman Bold"/>
              </a:rPr>
              <a:t>THE ENERGY SECTOR IN ROMANIA: MARKET, CONSUMERS AND CHANGES CAUSED BY VARIOUS FACTORS – documentary and qualitative analysis</a:t>
            </a:r>
          </a:p>
        </p:txBody>
      </p:sp>
      <p:pic>
        <p:nvPicPr>
          <p:cNvPr id="2" name="Picture 1">
            <a:extLst>
              <a:ext uri="{FF2B5EF4-FFF2-40B4-BE49-F238E27FC236}">
                <a16:creationId xmlns:a16="http://schemas.microsoft.com/office/drawing/2014/main" id="{4E150E24-398A-771B-66BC-00FEFBD53B6B}"/>
              </a:ext>
            </a:extLst>
          </p:cNvPr>
          <p:cNvPicPr>
            <a:picLocks noChangeAspect="1"/>
          </p:cNvPicPr>
          <p:nvPr/>
        </p:nvPicPr>
        <p:blipFill>
          <a:blip r:embed="rId5"/>
          <a:stretch>
            <a:fillRect/>
          </a:stretch>
        </p:blipFill>
        <p:spPr>
          <a:xfrm>
            <a:off x="5802575" y="3154376"/>
            <a:ext cx="12348616" cy="4732324"/>
          </a:xfrm>
          <a:prstGeom prst="rect">
            <a:avLst/>
          </a:prstGeom>
        </p:spPr>
      </p:pic>
      <p:sp>
        <p:nvSpPr>
          <p:cNvPr id="4" name="TextBox 3">
            <a:extLst>
              <a:ext uri="{FF2B5EF4-FFF2-40B4-BE49-F238E27FC236}">
                <a16:creationId xmlns:a16="http://schemas.microsoft.com/office/drawing/2014/main" id="{90FBD1C6-A1C6-FBAB-86EF-BA66BD7FAFDA}"/>
              </a:ext>
            </a:extLst>
          </p:cNvPr>
          <p:cNvSpPr txBox="1"/>
          <p:nvPr/>
        </p:nvSpPr>
        <p:spPr>
          <a:xfrm>
            <a:off x="5943600" y="3009900"/>
            <a:ext cx="11258682" cy="477054"/>
          </a:xfrm>
          <a:prstGeom prst="rect">
            <a:avLst/>
          </a:prstGeom>
          <a:noFill/>
        </p:spPr>
        <p:txBody>
          <a:bodyPr wrap="square">
            <a:spAutoFit/>
          </a:bodyPr>
          <a:lstStyle/>
          <a:p>
            <a:r>
              <a:rPr lang="en-US" sz="2500" b="1" dirty="0">
                <a:solidFill>
                  <a:srgbClr val="000000"/>
                </a:solidFill>
                <a:effectLst/>
                <a:latin typeface="Times New Roman" panose="02020603050405020304" pitchFamily="18" charset="0"/>
                <a:ea typeface="Times New Roman" panose="02020603050405020304" pitchFamily="18" charset="0"/>
              </a:rPr>
              <a:t>Ratio of primary energetic resources in the energy production for 2017 and 2023</a:t>
            </a:r>
            <a:r>
              <a:rPr lang="en-RO" sz="2500" dirty="0">
                <a:effectLst/>
              </a:rPr>
              <a:t> </a:t>
            </a:r>
            <a:endParaRPr lang="en-RO" sz="2500" dirty="0"/>
          </a:p>
        </p:txBody>
      </p:sp>
      <p:sp>
        <p:nvSpPr>
          <p:cNvPr id="10" name="TextBox 9">
            <a:extLst>
              <a:ext uri="{FF2B5EF4-FFF2-40B4-BE49-F238E27FC236}">
                <a16:creationId xmlns:a16="http://schemas.microsoft.com/office/drawing/2014/main" id="{C0E9AC8A-CD04-B4A3-8EEF-20C1F5574982}"/>
              </a:ext>
            </a:extLst>
          </p:cNvPr>
          <p:cNvSpPr txBox="1"/>
          <p:nvPr/>
        </p:nvSpPr>
        <p:spPr>
          <a:xfrm>
            <a:off x="457200" y="7674166"/>
            <a:ext cx="16128005" cy="2246769"/>
          </a:xfrm>
          <a:prstGeom prst="rect">
            <a:avLst/>
          </a:prstGeom>
          <a:noFill/>
        </p:spPr>
        <p:txBody>
          <a:bodyPr wrap="none" rtlCol="0">
            <a:spAutoFit/>
          </a:bodyPr>
          <a:lstStyle/>
          <a:p>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-geopolitical tensions and imminent energy challenges</a:t>
            </a:r>
          </a:p>
          <a:p>
            <a:r>
              <a:rPr lang="en-US" sz="2800" b="1" dirty="0">
                <a:solidFill>
                  <a:srgbClr val="000000"/>
                </a:solidFill>
                <a:latin typeface="Times New Roman" panose="02020603050405020304" pitchFamily="18" charset="0"/>
                <a:cs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strategic geographic location and substantial gas production capabilities (ex: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Neptun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Deep)</a:t>
            </a:r>
          </a:p>
          <a:p>
            <a:r>
              <a:rPr lang="en-US" sz="2800" b="1" dirty="0">
                <a:solidFill>
                  <a:srgbClr val="000000"/>
                </a:solidFill>
                <a:latin typeface="Times New Roman" panose="02020603050405020304" pitchFamily="18" charset="0"/>
                <a:cs typeface="Times New Roman" panose="02020603050405020304" pitchFamily="18" charset="0"/>
              </a:rPr>
              <a:t>-seek alternatives for energy production and supply (ex: development of Units 3 and 4 at the </a:t>
            </a:r>
            <a:r>
              <a:rPr lang="en-US" sz="2800" b="1" dirty="0" err="1">
                <a:solidFill>
                  <a:srgbClr val="000000"/>
                </a:solidFill>
                <a:latin typeface="Times New Roman" panose="02020603050405020304" pitchFamily="18" charset="0"/>
                <a:cs typeface="Times New Roman" panose="02020603050405020304" pitchFamily="18" charset="0"/>
              </a:rPr>
              <a:t>Cernavodă</a:t>
            </a:r>
            <a:r>
              <a:rPr lang="en-US" sz="2800" b="1" dirty="0">
                <a:solidFill>
                  <a:srgbClr val="000000"/>
                </a:solidFill>
                <a:latin typeface="Times New Roman" panose="02020603050405020304" pitchFamily="18" charset="0"/>
                <a:cs typeface="Times New Roman" panose="02020603050405020304" pitchFamily="18" charset="0"/>
              </a:rPr>
              <a:t> </a:t>
            </a:r>
          </a:p>
          <a:p>
            <a:r>
              <a:rPr lang="en-US" sz="2800" b="1" dirty="0">
                <a:solidFill>
                  <a:srgbClr val="000000"/>
                </a:solidFill>
                <a:latin typeface="Times New Roman" panose="02020603050405020304" pitchFamily="18" charset="0"/>
                <a:cs typeface="Times New Roman" panose="02020603050405020304" pitchFamily="18" charset="0"/>
              </a:rPr>
              <a:t>Nuclear Power Plant)</a:t>
            </a:r>
          </a:p>
          <a:p>
            <a:r>
              <a:rPr lang="en-US" sz="2800" b="1" dirty="0">
                <a:solidFill>
                  <a:srgbClr val="000000"/>
                </a:solidFill>
                <a:effectLst/>
                <a:latin typeface="Times New Roman" panose="02020603050405020304" pitchFamily="18" charset="0"/>
                <a:cs typeface="Times New Roman" panose="02020603050405020304" pitchFamily="18" charset="0"/>
              </a:rPr>
              <a:t>-improve the % of renewable energ</a:t>
            </a:r>
            <a:r>
              <a:rPr lang="en-US" sz="2800" b="1" dirty="0">
                <a:solidFill>
                  <a:srgbClr val="000000"/>
                </a:solidFill>
                <a:latin typeface="Times New Roman" panose="02020603050405020304" pitchFamily="18" charset="0"/>
                <a:cs typeface="Times New Roman" panose="02020603050405020304" pitchFamily="18" charset="0"/>
              </a:rPr>
              <a:t>ies (investments)</a:t>
            </a:r>
            <a:r>
              <a:rPr lang="en-RO" sz="2800" b="1" dirty="0">
                <a:effectLst/>
                <a:latin typeface="Times New Roman" panose="02020603050405020304" pitchFamily="18" charset="0"/>
                <a:cs typeface="Times New Roman" panose="02020603050405020304" pitchFamily="18" charset="0"/>
              </a:rPr>
              <a:t>  </a:t>
            </a:r>
            <a:endParaRPr lang="en-RO" sz="2800" b="1" dirty="0">
              <a:latin typeface="Times New Roman" panose="02020603050405020304" pitchFamily="18" charset="0"/>
              <a:cs typeface="Times New Roman" panose="02020603050405020304" pitchFamily="18" charset="0"/>
            </a:endParaRPr>
          </a:p>
        </p:txBody>
      </p:sp>
      <p:pic>
        <p:nvPicPr>
          <p:cNvPr id="14" name="Picture 16">
            <a:extLst>
              <a:ext uri="{FF2B5EF4-FFF2-40B4-BE49-F238E27FC236}">
                <a16:creationId xmlns:a16="http://schemas.microsoft.com/office/drawing/2014/main" id="{6C3D9EEA-1F9F-49B7-2256-6E7FEF149C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30400" y="8070782"/>
            <a:ext cx="731157" cy="4875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lag of France - Wikipedia">
            <a:extLst>
              <a:ext uri="{FF2B5EF4-FFF2-40B4-BE49-F238E27FC236}">
                <a16:creationId xmlns:a16="http://schemas.microsoft.com/office/drawing/2014/main" id="{090EC7C4-E65E-04E1-99F3-891CDD9D5F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36209" y="8642096"/>
            <a:ext cx="831988" cy="4358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Flag of Norway | Colors, Meaning &amp; History | Britannica">
            <a:extLst>
              <a:ext uri="{FF2B5EF4-FFF2-40B4-BE49-F238E27FC236}">
                <a16:creationId xmlns:a16="http://schemas.microsoft.com/office/drawing/2014/main" id="{B845D71A-D84E-8C04-EA42-8E4D58F07B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1202" y="9381196"/>
            <a:ext cx="1026258" cy="6321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18A4BA-7F66-A65A-00D0-392F015BD52B}"/>
              </a:ext>
            </a:extLst>
          </p:cNvPr>
          <p:cNvSpPr/>
          <p:nvPr/>
        </p:nvSpPr>
        <p:spPr>
          <a:xfrm>
            <a:off x="12705071" y="3390900"/>
            <a:ext cx="5430529" cy="44081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11" name="Picture 2" descr="Republica Moldova - Wikipedia">
            <a:extLst>
              <a:ext uri="{FF2B5EF4-FFF2-40B4-BE49-F238E27FC236}">
                <a16:creationId xmlns:a16="http://schemas.microsoft.com/office/drawing/2014/main" id="{D32C80C2-4BAE-1977-F447-189D85D23E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2151" y="7461565"/>
            <a:ext cx="1264288" cy="632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B0246B7-963B-968B-8DAF-BB89CC4BB315}"/>
              </a:ext>
            </a:extLst>
          </p:cNvPr>
          <p:cNvGraphicFramePr>
            <a:graphicFrameLocks noGrp="1"/>
          </p:cNvGraphicFramePr>
          <p:nvPr>
            <p:extLst>
              <p:ext uri="{D42A27DB-BD31-4B8C-83A1-F6EECF244321}">
                <p14:modId xmlns:p14="http://schemas.microsoft.com/office/powerpoint/2010/main" val="3900357125"/>
              </p:ext>
            </p:extLst>
          </p:nvPr>
        </p:nvGraphicFramePr>
        <p:xfrm>
          <a:off x="228600" y="3314700"/>
          <a:ext cx="17602200" cy="6750407"/>
        </p:xfrm>
        <a:graphic>
          <a:graphicData uri="http://schemas.openxmlformats.org/drawingml/2006/table">
            <a:tbl>
              <a:tblPr firstRow="1" firstCol="1" bandRow="1">
                <a:tableStyleId>{5C22544A-7EE6-4342-B048-85BDC9FD1C3A}</a:tableStyleId>
              </a:tblPr>
              <a:tblGrid>
                <a:gridCol w="1100181">
                  <a:extLst>
                    <a:ext uri="{9D8B030D-6E8A-4147-A177-3AD203B41FA5}">
                      <a16:colId xmlns:a16="http://schemas.microsoft.com/office/drawing/2014/main" val="3949072661"/>
                    </a:ext>
                  </a:extLst>
                </a:gridCol>
                <a:gridCol w="16502019">
                  <a:extLst>
                    <a:ext uri="{9D8B030D-6E8A-4147-A177-3AD203B41FA5}">
                      <a16:colId xmlns:a16="http://schemas.microsoft.com/office/drawing/2014/main" val="2791977609"/>
                    </a:ext>
                  </a:extLst>
                </a:gridCol>
              </a:tblGrid>
              <a:tr h="310362">
                <a:tc>
                  <a:txBody>
                    <a:bodyPr/>
                    <a:lstStyle/>
                    <a:p>
                      <a:pPr algn="ctr">
                        <a:lnSpc>
                          <a:spcPct val="115000"/>
                        </a:lnSpc>
                        <a:spcAft>
                          <a:spcPts val="1000"/>
                        </a:spcAft>
                      </a:pPr>
                      <a:r>
                        <a:rPr lang="en-US" sz="2500" dirty="0">
                          <a:effectLst/>
                        </a:rPr>
                        <a:t>Nr.</a:t>
                      </a:r>
                      <a:endParaRPr lang="en-RO"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gn="ctr">
                        <a:lnSpc>
                          <a:spcPct val="115000"/>
                        </a:lnSpc>
                        <a:spcAft>
                          <a:spcPts val="1000"/>
                        </a:spcAft>
                      </a:pPr>
                      <a:r>
                        <a:rPr lang="en-US" sz="2500" dirty="0">
                          <a:solidFill>
                            <a:schemeClr val="tx1"/>
                          </a:solidFill>
                          <a:effectLst/>
                        </a:rPr>
                        <a:t>Question</a:t>
                      </a:r>
                      <a:endParaRPr lang="en-RO"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101204279"/>
                  </a:ext>
                </a:extLst>
              </a:tr>
              <a:tr h="969975">
                <a:tc>
                  <a:txBody>
                    <a:bodyPr/>
                    <a:lstStyle/>
                    <a:p>
                      <a:pPr algn="ctr">
                        <a:lnSpc>
                          <a:spcPct val="115000"/>
                        </a:lnSpc>
                        <a:spcAft>
                          <a:spcPts val="1000"/>
                        </a:spcAft>
                      </a:pPr>
                      <a:r>
                        <a:rPr lang="en-US" sz="2500" dirty="0">
                          <a:effectLst/>
                        </a:rPr>
                        <a:t>1</a:t>
                      </a:r>
                      <a:endParaRPr lang="en-RO"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gn="ctr">
                        <a:lnSpc>
                          <a:spcPct val="115000"/>
                        </a:lnSpc>
                        <a:spcAft>
                          <a:spcPts val="1000"/>
                        </a:spcAft>
                      </a:pPr>
                      <a:r>
                        <a:rPr lang="en-US" sz="2500" dirty="0">
                          <a:effectLst/>
                        </a:rPr>
                        <a:t>How do you think the national energy resources should be managed in order to better contribute to the diversification of the energy portfolio, reduce imports and increase Romania's energy security?</a:t>
                      </a:r>
                      <a:endParaRPr lang="en-RO"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3897565072"/>
                  </a:ext>
                </a:extLst>
              </a:tr>
              <a:tr h="969975">
                <a:tc>
                  <a:txBody>
                    <a:bodyPr/>
                    <a:lstStyle/>
                    <a:p>
                      <a:pPr algn="ctr">
                        <a:lnSpc>
                          <a:spcPct val="115000"/>
                        </a:lnSpc>
                        <a:spcAft>
                          <a:spcPts val="1000"/>
                        </a:spcAft>
                      </a:pPr>
                      <a:r>
                        <a:rPr lang="en-US" sz="2500">
                          <a:effectLst/>
                        </a:rPr>
                        <a:t>2</a:t>
                      </a:r>
                      <a:endParaRPr lang="en-RO" sz="2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gn="ctr">
                        <a:lnSpc>
                          <a:spcPct val="115000"/>
                        </a:lnSpc>
                        <a:spcAft>
                          <a:spcPts val="1000"/>
                        </a:spcAft>
                      </a:pPr>
                      <a:r>
                        <a:rPr lang="en-US" sz="2500" dirty="0">
                          <a:effectLst/>
                        </a:rPr>
                        <a:t>What are the greatest risks to which Romania is exposed in terms of energy in the current geopolitical context (marked by uncertainty and turmoil) and what measures do you consider the most important to be taken to counter these risks?</a:t>
                      </a:r>
                      <a:endParaRPr lang="en-RO"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3455136204"/>
                  </a:ext>
                </a:extLst>
              </a:tr>
              <a:tr h="969975">
                <a:tc>
                  <a:txBody>
                    <a:bodyPr/>
                    <a:lstStyle/>
                    <a:p>
                      <a:pPr algn="ctr">
                        <a:lnSpc>
                          <a:spcPct val="115000"/>
                        </a:lnSpc>
                        <a:spcAft>
                          <a:spcPts val="1000"/>
                        </a:spcAft>
                      </a:pPr>
                      <a:r>
                        <a:rPr lang="en-US" sz="2500">
                          <a:effectLst/>
                        </a:rPr>
                        <a:t>3</a:t>
                      </a:r>
                      <a:endParaRPr lang="en-RO" sz="2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gn="ctr">
                        <a:lnSpc>
                          <a:spcPct val="115000"/>
                        </a:lnSpc>
                        <a:spcAft>
                          <a:spcPts val="1000"/>
                        </a:spcAft>
                      </a:pPr>
                      <a:r>
                        <a:rPr lang="en-US" sz="2500" dirty="0">
                          <a:effectLst/>
                        </a:rPr>
                        <a:t>In your opinion, what is the biggest obstacle to a complete transition from fossil fuels to renewables for Romania? </a:t>
                      </a:r>
                      <a:endParaRPr lang="en-RO"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729770664"/>
                  </a:ext>
                </a:extLst>
              </a:tr>
              <a:tr h="969975">
                <a:tc>
                  <a:txBody>
                    <a:bodyPr/>
                    <a:lstStyle/>
                    <a:p>
                      <a:pPr algn="ctr">
                        <a:lnSpc>
                          <a:spcPct val="115000"/>
                        </a:lnSpc>
                        <a:spcAft>
                          <a:spcPts val="1000"/>
                        </a:spcAft>
                      </a:pPr>
                      <a:r>
                        <a:rPr lang="en-US" sz="2500">
                          <a:effectLst/>
                        </a:rPr>
                        <a:t>4</a:t>
                      </a:r>
                      <a:endParaRPr lang="en-RO" sz="2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gn="ctr">
                        <a:lnSpc>
                          <a:spcPct val="115000"/>
                        </a:lnSpc>
                        <a:spcAft>
                          <a:spcPts val="1000"/>
                        </a:spcAft>
                      </a:pPr>
                      <a:r>
                        <a:rPr lang="en-US" sz="2500" dirty="0">
                          <a:effectLst/>
                        </a:rPr>
                        <a:t>In many countries we are witnessing an increase in fuel and energy prices, how should the Romanian government intervene (with what concrete measures) to protect consumers and accelerate the transition to a greener and more independent energy market?</a:t>
                      </a:r>
                      <a:endParaRPr lang="en-RO"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822974248"/>
                  </a:ext>
                </a:extLst>
              </a:tr>
              <a:tr h="969975">
                <a:tc>
                  <a:txBody>
                    <a:bodyPr/>
                    <a:lstStyle/>
                    <a:p>
                      <a:pPr algn="ctr">
                        <a:lnSpc>
                          <a:spcPct val="115000"/>
                        </a:lnSpc>
                        <a:spcAft>
                          <a:spcPts val="1000"/>
                        </a:spcAft>
                      </a:pPr>
                      <a:r>
                        <a:rPr lang="en-US" sz="2500">
                          <a:effectLst/>
                        </a:rPr>
                        <a:t>5</a:t>
                      </a:r>
                      <a:endParaRPr lang="en-RO" sz="2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gn="ctr">
                        <a:lnSpc>
                          <a:spcPct val="115000"/>
                        </a:lnSpc>
                        <a:spcAft>
                          <a:spcPts val="1000"/>
                        </a:spcAft>
                      </a:pPr>
                      <a:r>
                        <a:rPr lang="en-US" sz="2500" dirty="0">
                          <a:effectLst/>
                        </a:rPr>
                        <a:t>With which countries do you consider that Romania can cooperate in the development of joint energy projects to ensure both energy security and geopolitical stability? Give some examples of such projects that you consider important for Romania and other countries.</a:t>
                      </a:r>
                      <a:endParaRPr lang="en-RO"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377314518"/>
                  </a:ext>
                </a:extLst>
              </a:tr>
              <a:tr h="640169">
                <a:tc>
                  <a:txBody>
                    <a:bodyPr/>
                    <a:lstStyle/>
                    <a:p>
                      <a:pPr algn="ctr">
                        <a:lnSpc>
                          <a:spcPct val="115000"/>
                        </a:lnSpc>
                        <a:spcAft>
                          <a:spcPts val="1000"/>
                        </a:spcAft>
                      </a:pPr>
                      <a:r>
                        <a:rPr lang="en-US" sz="2500" dirty="0">
                          <a:effectLst/>
                        </a:rPr>
                        <a:t>6</a:t>
                      </a:r>
                      <a:endParaRPr lang="en-RO"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algn="ctr">
                        <a:lnSpc>
                          <a:spcPct val="115000"/>
                        </a:lnSpc>
                        <a:spcAft>
                          <a:spcPts val="1000"/>
                        </a:spcAft>
                      </a:pPr>
                      <a:r>
                        <a:rPr lang="en-US" sz="2500" dirty="0">
                          <a:effectLst/>
                        </a:rPr>
                        <a:t>What changes do you consider that Romania's energy policy needs in order to better consolidate its role as a regional pillar of energy security over the next 10 years?</a:t>
                      </a:r>
                      <a:endParaRPr lang="en-RO"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2506434089"/>
                  </a:ext>
                </a:extLst>
              </a:tr>
            </a:tbl>
          </a:graphicData>
        </a:graphic>
      </p:graphicFrame>
      <p:sp>
        <p:nvSpPr>
          <p:cNvPr id="4" name="Content Placeholder 3">
            <a:extLst>
              <a:ext uri="{FF2B5EF4-FFF2-40B4-BE49-F238E27FC236}">
                <a16:creationId xmlns:a16="http://schemas.microsoft.com/office/drawing/2014/main" id="{52F859DC-0EF8-14CA-07FF-50277709F193}"/>
              </a:ext>
            </a:extLst>
          </p:cNvPr>
          <p:cNvSpPr>
            <a:spLocks noGrp="1"/>
          </p:cNvSpPr>
          <p:nvPr>
            <p:ph idx="1"/>
          </p:nvPr>
        </p:nvSpPr>
        <p:spPr>
          <a:xfrm>
            <a:off x="457200" y="246213"/>
            <a:ext cx="17145000" cy="2763688"/>
          </a:xfrm>
        </p:spPr>
        <p:txBody>
          <a:bodyPr>
            <a:normAutofit fontScale="85000" lnSpcReduction="20000"/>
          </a:bodyPr>
          <a:lstStyle/>
          <a:p>
            <a:pPr marL="0" indent="0">
              <a:buNone/>
            </a:pPr>
            <a:r>
              <a:rPr lang="en-GB" dirty="0"/>
              <a:t>ORIGINAL CONTRIBUTION: SURVEY </a:t>
            </a:r>
            <a:r>
              <a:rPr lang="en-GB" dirty="0">
                <a:sym typeface="Wingdings" pitchFamily="2" charset="2"/>
              </a:rPr>
              <a:t> </a:t>
            </a:r>
            <a:r>
              <a:rPr lang="en-GB" dirty="0"/>
              <a:t>The aim of the survey was to determine what potential does Romania have so that its energy ecosystem can manage a successful transition to green energy and increase its security.</a:t>
            </a:r>
          </a:p>
          <a:p>
            <a:pPr marL="0" indent="0">
              <a:buNone/>
            </a:pPr>
            <a:endParaRPr lang="en-GB" dirty="0"/>
          </a:p>
          <a:p>
            <a:pPr marL="0" indent="0">
              <a:buNone/>
            </a:pPr>
            <a:r>
              <a:rPr lang="en-GB" dirty="0"/>
              <a:t>energy specialists; an interview guide with open-ended questions, ideas, viewpoints of experts who work in the sector and know the current situation. The opinions of 20 experts were gathered (following the structure of the form below), who are working within: Energy Ministry, ANRE, EON, Siemens Energy, ASE Bucharest during the period August-October 2024.</a:t>
            </a:r>
          </a:p>
          <a:p>
            <a:pPr marL="0" indent="0">
              <a:buNone/>
            </a:pPr>
            <a:endParaRPr lang="en-GB" dirty="0"/>
          </a:p>
          <a:p>
            <a:pPr marL="0" indent="0">
              <a:buNone/>
            </a:pPr>
            <a:endParaRPr lang="en-RO" dirty="0"/>
          </a:p>
        </p:txBody>
      </p:sp>
      <p:sp>
        <p:nvSpPr>
          <p:cNvPr id="3" name="Rectangle 2">
            <a:extLst>
              <a:ext uri="{FF2B5EF4-FFF2-40B4-BE49-F238E27FC236}">
                <a16:creationId xmlns:a16="http://schemas.microsoft.com/office/drawing/2014/main" id="{4DB2141D-23C7-A1E6-C5D5-AED9D43D1CD6}"/>
              </a:ext>
            </a:extLst>
          </p:cNvPr>
          <p:cNvSpPr/>
          <p:nvPr/>
        </p:nvSpPr>
        <p:spPr>
          <a:xfrm>
            <a:off x="0" y="6689904"/>
            <a:ext cx="18059400" cy="3350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Tree>
    <p:extLst>
      <p:ext uri="{BB962C8B-B14F-4D97-AF65-F5344CB8AC3E}">
        <p14:creationId xmlns:p14="http://schemas.microsoft.com/office/powerpoint/2010/main" val="56470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0" nodeType="clickEffect">
                                  <p:stCondLst>
                                    <p:cond delay="0"/>
                                  </p:stCondLst>
                                  <p:childTnLst>
                                    <p:animEffect transition="out" filter="wedge">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RO"/>
          </a:p>
        </p:txBody>
      </p:sp>
      <p:sp>
        <p:nvSpPr>
          <p:cNvPr id="5" name="TextBox 5"/>
          <p:cNvSpPr txBox="1"/>
          <p:nvPr/>
        </p:nvSpPr>
        <p:spPr>
          <a:xfrm>
            <a:off x="1562173" y="-216991"/>
            <a:ext cx="15163654" cy="2880716"/>
          </a:xfrm>
          <a:prstGeom prst="rect">
            <a:avLst/>
          </a:prstGeom>
        </p:spPr>
        <p:txBody>
          <a:bodyPr lIns="50800" tIns="50800" rIns="50800" bIns="50800" rtlCol="0" anchor="ctr"/>
          <a:lstStyle/>
          <a:p>
            <a:pPr algn="ctr">
              <a:lnSpc>
                <a:spcPts val="3560"/>
              </a:lnSpc>
            </a:pPr>
            <a:endParaRPr/>
          </a:p>
        </p:txBody>
      </p:sp>
      <p:graphicFrame>
        <p:nvGraphicFramePr>
          <p:cNvPr id="9" name="Table 8">
            <a:extLst>
              <a:ext uri="{FF2B5EF4-FFF2-40B4-BE49-F238E27FC236}">
                <a16:creationId xmlns:a16="http://schemas.microsoft.com/office/drawing/2014/main" id="{BA234946-E0E9-4C70-CBFD-CF424EF64AD1}"/>
              </a:ext>
            </a:extLst>
          </p:cNvPr>
          <p:cNvGraphicFramePr>
            <a:graphicFrameLocks noGrp="1"/>
          </p:cNvGraphicFramePr>
          <p:nvPr>
            <p:extLst>
              <p:ext uri="{D42A27DB-BD31-4B8C-83A1-F6EECF244321}">
                <p14:modId xmlns:p14="http://schemas.microsoft.com/office/powerpoint/2010/main" val="3780663954"/>
              </p:ext>
            </p:extLst>
          </p:nvPr>
        </p:nvGraphicFramePr>
        <p:xfrm>
          <a:off x="457200" y="190500"/>
          <a:ext cx="4953000" cy="2200402"/>
        </p:xfrm>
        <a:graphic>
          <a:graphicData uri="http://schemas.openxmlformats.org/drawingml/2006/table">
            <a:tbl>
              <a:tblPr firstRow="1" firstCol="1" bandRow="1">
                <a:tableStyleId>{5C22544A-7EE6-4342-B048-85BDC9FD1C3A}</a:tableStyleId>
              </a:tblPr>
              <a:tblGrid>
                <a:gridCol w="4953000">
                  <a:extLst>
                    <a:ext uri="{9D8B030D-6E8A-4147-A177-3AD203B41FA5}">
                      <a16:colId xmlns:a16="http://schemas.microsoft.com/office/drawing/2014/main" val="3447780131"/>
                    </a:ext>
                  </a:extLst>
                </a:gridCol>
              </a:tblGrid>
              <a:tr h="307026">
                <a:tc>
                  <a:txBody>
                    <a:bodyPr/>
                    <a:lstStyle/>
                    <a:p>
                      <a:pPr algn="ctr">
                        <a:lnSpc>
                          <a:spcPct val="115000"/>
                        </a:lnSpc>
                        <a:spcAft>
                          <a:spcPts val="1000"/>
                        </a:spcAft>
                      </a:pPr>
                      <a:r>
                        <a:rPr lang="pt-BR" sz="2200" dirty="0">
                          <a:effectLst/>
                        </a:rPr>
                        <a:t>QUESTION 1 - </a:t>
                      </a:r>
                      <a:r>
                        <a:rPr lang="pt-BR" sz="2200" dirty="0" err="1">
                          <a:effectLst/>
                        </a:rPr>
                        <a:t>Respondents</a:t>
                      </a:r>
                      <a:r>
                        <a:rPr lang="pt-BR" sz="2200" dirty="0">
                          <a:effectLst/>
                        </a:rPr>
                        <a:t>' </a:t>
                      </a:r>
                      <a:r>
                        <a:rPr lang="pt-BR" sz="2200" dirty="0" err="1">
                          <a:effectLst/>
                        </a:rPr>
                        <a:t>opinion</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4987450"/>
                  </a:ext>
                </a:extLst>
              </a:tr>
              <a:tr h="633155">
                <a:tc>
                  <a:txBody>
                    <a:bodyPr/>
                    <a:lstStyle/>
                    <a:p>
                      <a:pPr marL="342900" lvl="0" indent="-342900" algn="just">
                        <a:lnSpc>
                          <a:spcPct val="115000"/>
                        </a:lnSpc>
                        <a:spcAft>
                          <a:spcPts val="1000"/>
                        </a:spcAft>
                        <a:buFont typeface="Symbol" pitchFamily="2" charset="2"/>
                        <a:buChar char=""/>
                      </a:pPr>
                      <a:r>
                        <a:rPr lang="en-US" sz="2200" dirty="0">
                          <a:effectLst/>
                        </a:rPr>
                        <a:t>Development of exploitations in the Black Sea</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6537982"/>
                  </a:ext>
                </a:extLst>
              </a:tr>
              <a:tr h="307026">
                <a:tc>
                  <a:txBody>
                    <a:bodyPr/>
                    <a:lstStyle/>
                    <a:p>
                      <a:pPr marL="342900" lvl="0" indent="-342900" algn="just">
                        <a:lnSpc>
                          <a:spcPct val="115000"/>
                        </a:lnSpc>
                        <a:spcAft>
                          <a:spcPts val="1000"/>
                        </a:spcAft>
                        <a:buFont typeface="Symbol" pitchFamily="2" charset="2"/>
                        <a:buChar char=""/>
                      </a:pPr>
                      <a:r>
                        <a:rPr lang="pt-BR" sz="2200">
                          <a:effectLst/>
                        </a:rPr>
                        <a:t>Investments in renewable energy</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9227580"/>
                  </a:ext>
                </a:extLst>
              </a:tr>
              <a:tr h="307026">
                <a:tc>
                  <a:txBody>
                    <a:bodyPr/>
                    <a:lstStyle/>
                    <a:p>
                      <a:pPr marL="342900" lvl="0" indent="-342900" algn="just">
                        <a:lnSpc>
                          <a:spcPct val="115000"/>
                        </a:lnSpc>
                        <a:spcAft>
                          <a:spcPts val="1000"/>
                        </a:spcAft>
                        <a:buFont typeface="Symbol" pitchFamily="2" charset="2"/>
                        <a:buChar char=""/>
                      </a:pPr>
                      <a:r>
                        <a:rPr lang="pt-BR" sz="2200" dirty="0" err="1">
                          <a:effectLst/>
                        </a:rPr>
                        <a:t>Infrastructure</a:t>
                      </a:r>
                      <a:r>
                        <a:rPr lang="pt-BR" sz="2200" dirty="0">
                          <a:effectLst/>
                        </a:rPr>
                        <a:t> </a:t>
                      </a:r>
                      <a:r>
                        <a:rPr lang="pt-BR" sz="2200" dirty="0" err="1">
                          <a:effectLst/>
                        </a:rPr>
                        <a:t>modernization</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7917958"/>
                  </a:ext>
                </a:extLst>
              </a:tr>
              <a:tr h="307026">
                <a:tc>
                  <a:txBody>
                    <a:bodyPr/>
                    <a:lstStyle/>
                    <a:p>
                      <a:pPr marL="342900" lvl="0" indent="-342900" algn="just">
                        <a:lnSpc>
                          <a:spcPct val="115000"/>
                        </a:lnSpc>
                        <a:spcAft>
                          <a:spcPts val="1000"/>
                        </a:spcAft>
                        <a:buFont typeface="Symbol" pitchFamily="2" charset="2"/>
                        <a:buChar char=""/>
                      </a:pPr>
                      <a:r>
                        <a:rPr lang="pt-BR" sz="2200" dirty="0" err="1">
                          <a:effectLst/>
                        </a:rPr>
                        <a:t>Educating</a:t>
                      </a:r>
                      <a:r>
                        <a:rPr lang="pt-BR" sz="2200" dirty="0">
                          <a:effectLst/>
                        </a:rPr>
                        <a:t> </a:t>
                      </a:r>
                      <a:r>
                        <a:rPr lang="pt-BR" sz="2200" dirty="0" err="1">
                          <a:effectLst/>
                        </a:rPr>
                        <a:t>the</a:t>
                      </a:r>
                      <a:r>
                        <a:rPr lang="pt-BR" sz="2200" dirty="0">
                          <a:effectLst/>
                        </a:rPr>
                        <a:t> </a:t>
                      </a:r>
                      <a:r>
                        <a:rPr lang="pt-BR" sz="2200" dirty="0" err="1">
                          <a:effectLst/>
                        </a:rPr>
                        <a:t>population</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7324113"/>
                  </a:ext>
                </a:extLst>
              </a:tr>
            </a:tbl>
          </a:graphicData>
        </a:graphic>
      </p:graphicFrame>
      <p:graphicFrame>
        <p:nvGraphicFramePr>
          <p:cNvPr id="10" name="Table 9">
            <a:extLst>
              <a:ext uri="{FF2B5EF4-FFF2-40B4-BE49-F238E27FC236}">
                <a16:creationId xmlns:a16="http://schemas.microsoft.com/office/drawing/2014/main" id="{D7A3EBFF-809D-DD32-ED02-094259DFCA13}"/>
              </a:ext>
            </a:extLst>
          </p:cNvPr>
          <p:cNvGraphicFramePr>
            <a:graphicFrameLocks noGrp="1"/>
          </p:cNvGraphicFramePr>
          <p:nvPr>
            <p:extLst>
              <p:ext uri="{D42A27DB-BD31-4B8C-83A1-F6EECF244321}">
                <p14:modId xmlns:p14="http://schemas.microsoft.com/office/powerpoint/2010/main" val="3744661355"/>
              </p:ext>
            </p:extLst>
          </p:nvPr>
        </p:nvGraphicFramePr>
        <p:xfrm>
          <a:off x="1066800" y="3695700"/>
          <a:ext cx="4813569" cy="3311906"/>
        </p:xfrm>
        <a:graphic>
          <a:graphicData uri="http://schemas.openxmlformats.org/drawingml/2006/table">
            <a:tbl>
              <a:tblPr firstRow="1" firstCol="1" bandRow="1">
                <a:tableStyleId>{5C22544A-7EE6-4342-B048-85BDC9FD1C3A}</a:tableStyleId>
              </a:tblPr>
              <a:tblGrid>
                <a:gridCol w="4813569">
                  <a:extLst>
                    <a:ext uri="{9D8B030D-6E8A-4147-A177-3AD203B41FA5}">
                      <a16:colId xmlns:a16="http://schemas.microsoft.com/office/drawing/2014/main" val="2524804047"/>
                    </a:ext>
                  </a:extLst>
                </a:gridCol>
              </a:tblGrid>
              <a:tr h="0">
                <a:tc>
                  <a:txBody>
                    <a:bodyPr/>
                    <a:lstStyle/>
                    <a:p>
                      <a:pPr algn="ctr">
                        <a:lnSpc>
                          <a:spcPct val="115000"/>
                        </a:lnSpc>
                        <a:spcAft>
                          <a:spcPts val="1000"/>
                        </a:spcAft>
                      </a:pPr>
                      <a:r>
                        <a:rPr lang="pt-BR" sz="2200" dirty="0">
                          <a:effectLst/>
                        </a:rPr>
                        <a:t>QUESTION 2 - </a:t>
                      </a:r>
                      <a:r>
                        <a:rPr lang="pt-BR" sz="2200" dirty="0" err="1">
                          <a:effectLst/>
                        </a:rPr>
                        <a:t>Respondents</a:t>
                      </a:r>
                      <a:r>
                        <a:rPr lang="pt-BR" sz="2200" dirty="0">
                          <a:effectLst/>
                        </a:rPr>
                        <a:t>' </a:t>
                      </a:r>
                      <a:r>
                        <a:rPr lang="pt-BR" sz="2200" dirty="0" err="1">
                          <a:effectLst/>
                        </a:rPr>
                        <a:t>opinion</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0903242"/>
                  </a:ext>
                </a:extLst>
              </a:tr>
              <a:tr h="0">
                <a:tc>
                  <a:txBody>
                    <a:bodyPr/>
                    <a:lstStyle/>
                    <a:p>
                      <a:pPr marL="342900" lvl="0" indent="-342900" algn="just">
                        <a:lnSpc>
                          <a:spcPct val="115000"/>
                        </a:lnSpc>
                        <a:spcAft>
                          <a:spcPts val="1000"/>
                        </a:spcAft>
                        <a:buFont typeface="Symbol" pitchFamily="2" charset="2"/>
                        <a:buChar char=""/>
                      </a:pPr>
                      <a:r>
                        <a:rPr lang="en-US" sz="2200">
                          <a:effectLst/>
                        </a:rPr>
                        <a:t>Price volatility</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234634"/>
                  </a:ext>
                </a:extLst>
              </a:tr>
              <a:tr h="0">
                <a:tc>
                  <a:txBody>
                    <a:bodyPr/>
                    <a:lstStyle/>
                    <a:p>
                      <a:pPr marL="342900" lvl="0" indent="-342900">
                        <a:lnSpc>
                          <a:spcPct val="115000"/>
                        </a:lnSpc>
                        <a:spcAft>
                          <a:spcPts val="1000"/>
                        </a:spcAft>
                        <a:buFont typeface="Symbol" pitchFamily="2" charset="2"/>
                        <a:buChar char=""/>
                      </a:pPr>
                      <a:r>
                        <a:rPr lang="en-US" sz="2200" dirty="0">
                          <a:effectLst/>
                        </a:rPr>
                        <a:t>Energy supply (due to geopolitical instability)</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971427"/>
                  </a:ext>
                </a:extLst>
              </a:tr>
              <a:tr h="0">
                <a:tc>
                  <a:txBody>
                    <a:bodyPr/>
                    <a:lstStyle/>
                    <a:p>
                      <a:pPr marL="342900" lvl="0" indent="-342900">
                        <a:lnSpc>
                          <a:spcPct val="115000"/>
                        </a:lnSpc>
                        <a:spcAft>
                          <a:spcPts val="1000"/>
                        </a:spcAft>
                        <a:buFont typeface="Symbol" pitchFamily="2" charset="2"/>
                        <a:buChar char=""/>
                      </a:pPr>
                      <a:r>
                        <a:rPr lang="pt-BR" sz="2200">
                          <a:effectLst/>
                        </a:rPr>
                        <a:t>Dependence on imports</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7091653"/>
                  </a:ext>
                </a:extLst>
              </a:tr>
              <a:tr h="0">
                <a:tc>
                  <a:txBody>
                    <a:bodyPr/>
                    <a:lstStyle/>
                    <a:p>
                      <a:pPr marL="342900" marR="0" lvl="0" indent="-342900" algn="l" defTabSz="914400" rtl="0" eaLnBrk="1" fontAlgn="auto" latinLnBrk="0" hangingPunct="1">
                        <a:lnSpc>
                          <a:spcPct val="115000"/>
                        </a:lnSpc>
                        <a:spcBef>
                          <a:spcPts val="0"/>
                        </a:spcBef>
                        <a:spcAft>
                          <a:spcPts val="1000"/>
                        </a:spcAft>
                        <a:buClrTx/>
                        <a:buSzTx/>
                        <a:buFont typeface="Symbol" pitchFamily="2" charset="2"/>
                        <a:buChar char=""/>
                        <a:tabLst/>
                        <a:defRPr/>
                      </a:pPr>
                      <a:r>
                        <a:rPr lang="pt-BR" sz="2200" dirty="0" err="1">
                          <a:effectLst/>
                        </a:rPr>
                        <a:t>Outdated</a:t>
                      </a:r>
                      <a:r>
                        <a:rPr lang="pt-BR" sz="2200" dirty="0">
                          <a:effectLst/>
                        </a:rPr>
                        <a:t> </a:t>
                      </a:r>
                      <a:r>
                        <a:rPr lang="pt-BR" sz="2200" dirty="0" err="1">
                          <a:effectLst/>
                        </a:rPr>
                        <a:t>infrastructure</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4352337"/>
                  </a:ext>
                </a:extLst>
              </a:tr>
              <a:tr h="0">
                <a:tc>
                  <a:txBody>
                    <a:bodyPr/>
                    <a:lstStyle/>
                    <a:p>
                      <a:pPr marL="342900" lvl="0" indent="-342900">
                        <a:lnSpc>
                          <a:spcPct val="115000"/>
                        </a:lnSpc>
                        <a:spcAft>
                          <a:spcPts val="1000"/>
                        </a:spcAft>
                        <a:buFont typeface="Symbol" pitchFamily="2" charset="2"/>
                        <a:buChar char=""/>
                      </a:pPr>
                      <a:r>
                        <a:rPr lang="en-US" sz="2200" dirty="0">
                          <a:effectLst/>
                        </a:rPr>
                        <a:t>Inability to support consumption from own resources </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8204115"/>
                  </a:ext>
                </a:extLst>
              </a:tr>
              <a:tr h="0">
                <a:tc>
                  <a:txBody>
                    <a:bodyPr/>
                    <a:lstStyle/>
                    <a:p>
                      <a:pPr marL="342900" marR="0" lvl="0" indent="-342900" algn="l" defTabSz="914400" rtl="0" eaLnBrk="1" fontAlgn="auto" latinLnBrk="0" hangingPunct="1">
                        <a:lnSpc>
                          <a:spcPct val="115000"/>
                        </a:lnSpc>
                        <a:spcBef>
                          <a:spcPts val="0"/>
                        </a:spcBef>
                        <a:spcAft>
                          <a:spcPts val="1000"/>
                        </a:spcAft>
                        <a:buClrTx/>
                        <a:buSzTx/>
                        <a:buFont typeface="Symbol" pitchFamily="2" charset="2"/>
                        <a:buChar char=""/>
                        <a:tabLst/>
                        <a:defRPr/>
                      </a:pPr>
                      <a:r>
                        <a:rPr lang="pt-BR" sz="2200" dirty="0" err="1">
                          <a:effectLst/>
                        </a:rPr>
                        <a:t>Legislative</a:t>
                      </a:r>
                      <a:r>
                        <a:rPr lang="pt-BR" sz="2200" dirty="0">
                          <a:effectLst/>
                        </a:rPr>
                        <a:t> </a:t>
                      </a:r>
                      <a:r>
                        <a:rPr lang="pt-BR" sz="2200" dirty="0" err="1">
                          <a:effectLst/>
                        </a:rPr>
                        <a:t>instability</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5331813"/>
                  </a:ext>
                </a:extLst>
              </a:tr>
            </a:tbl>
          </a:graphicData>
        </a:graphic>
      </p:graphicFrame>
      <p:graphicFrame>
        <p:nvGraphicFramePr>
          <p:cNvPr id="11" name="Table 10">
            <a:extLst>
              <a:ext uri="{FF2B5EF4-FFF2-40B4-BE49-F238E27FC236}">
                <a16:creationId xmlns:a16="http://schemas.microsoft.com/office/drawing/2014/main" id="{0618E6BE-6FD0-000D-6208-B098BC72517B}"/>
              </a:ext>
            </a:extLst>
          </p:cNvPr>
          <p:cNvGraphicFramePr>
            <a:graphicFrameLocks noGrp="1"/>
          </p:cNvGraphicFramePr>
          <p:nvPr>
            <p:extLst>
              <p:ext uri="{D42A27DB-BD31-4B8C-83A1-F6EECF244321}">
                <p14:modId xmlns:p14="http://schemas.microsoft.com/office/powerpoint/2010/main" val="2855823907"/>
              </p:ext>
            </p:extLst>
          </p:nvPr>
        </p:nvGraphicFramePr>
        <p:xfrm>
          <a:off x="419910" y="7510526"/>
          <a:ext cx="4609289" cy="2585974"/>
        </p:xfrm>
        <a:graphic>
          <a:graphicData uri="http://schemas.openxmlformats.org/drawingml/2006/table">
            <a:tbl>
              <a:tblPr firstRow="1" firstCol="1" bandRow="1">
                <a:tableStyleId>{5C22544A-7EE6-4342-B048-85BDC9FD1C3A}</a:tableStyleId>
              </a:tblPr>
              <a:tblGrid>
                <a:gridCol w="4609289">
                  <a:extLst>
                    <a:ext uri="{9D8B030D-6E8A-4147-A177-3AD203B41FA5}">
                      <a16:colId xmlns:a16="http://schemas.microsoft.com/office/drawing/2014/main" val="4259002228"/>
                    </a:ext>
                  </a:extLst>
                </a:gridCol>
              </a:tblGrid>
              <a:tr h="0">
                <a:tc>
                  <a:txBody>
                    <a:bodyPr/>
                    <a:lstStyle/>
                    <a:p>
                      <a:pPr algn="ctr">
                        <a:lnSpc>
                          <a:spcPct val="115000"/>
                        </a:lnSpc>
                        <a:spcAft>
                          <a:spcPts val="1000"/>
                        </a:spcAft>
                      </a:pPr>
                      <a:r>
                        <a:rPr lang="pt-BR" sz="2200" dirty="0">
                          <a:effectLst/>
                        </a:rPr>
                        <a:t>QUESTION 3 - </a:t>
                      </a:r>
                      <a:r>
                        <a:rPr lang="pt-BR" sz="2200" dirty="0" err="1">
                          <a:effectLst/>
                        </a:rPr>
                        <a:t>Respondents</a:t>
                      </a:r>
                      <a:r>
                        <a:rPr lang="pt-BR" sz="2200" dirty="0">
                          <a:effectLst/>
                        </a:rPr>
                        <a:t>' </a:t>
                      </a:r>
                      <a:r>
                        <a:rPr lang="pt-BR" sz="2200" dirty="0" err="1">
                          <a:effectLst/>
                        </a:rPr>
                        <a:t>opinion</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9294040"/>
                  </a:ext>
                </a:extLst>
              </a:tr>
              <a:tr h="0">
                <a:tc>
                  <a:txBody>
                    <a:bodyPr/>
                    <a:lstStyle/>
                    <a:p>
                      <a:pPr marL="342900" lvl="0" indent="-342900">
                        <a:lnSpc>
                          <a:spcPct val="115000"/>
                        </a:lnSpc>
                        <a:spcAft>
                          <a:spcPts val="1000"/>
                        </a:spcAft>
                        <a:buFont typeface="Symbol" pitchFamily="2" charset="2"/>
                        <a:buChar char=""/>
                      </a:pPr>
                      <a:r>
                        <a:rPr lang="pt-BR" sz="2200">
                          <a:effectLst/>
                        </a:rPr>
                        <a:t>Poorly developed infrastructure</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0484662"/>
                  </a:ext>
                </a:extLst>
              </a:tr>
              <a:tr h="0">
                <a:tc>
                  <a:txBody>
                    <a:bodyPr/>
                    <a:lstStyle/>
                    <a:p>
                      <a:pPr marL="342900" lvl="0" indent="-342900">
                        <a:lnSpc>
                          <a:spcPct val="115000"/>
                        </a:lnSpc>
                        <a:spcAft>
                          <a:spcPts val="1000"/>
                        </a:spcAft>
                        <a:buFont typeface="Symbol" pitchFamily="2" charset="2"/>
                        <a:buChar char=""/>
                      </a:pPr>
                      <a:r>
                        <a:rPr lang="pt-BR" sz="2200" dirty="0" err="1">
                          <a:effectLst/>
                        </a:rPr>
                        <a:t>Not</a:t>
                      </a:r>
                      <a:r>
                        <a:rPr lang="pt-BR" sz="2200" dirty="0">
                          <a:effectLst/>
                        </a:rPr>
                        <a:t> </a:t>
                      </a:r>
                      <a:r>
                        <a:rPr lang="pt-BR" sz="2200" dirty="0" err="1">
                          <a:effectLst/>
                        </a:rPr>
                        <a:t>enough</a:t>
                      </a:r>
                      <a:r>
                        <a:rPr lang="pt-BR" sz="2200" dirty="0">
                          <a:effectLst/>
                        </a:rPr>
                        <a:t> </a:t>
                      </a:r>
                      <a:r>
                        <a:rPr lang="pt-BR" sz="2200" dirty="0" err="1">
                          <a:effectLst/>
                        </a:rPr>
                        <a:t>investments</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2447868"/>
                  </a:ext>
                </a:extLst>
              </a:tr>
              <a:tr h="0">
                <a:tc>
                  <a:txBody>
                    <a:bodyPr/>
                    <a:lstStyle/>
                    <a:p>
                      <a:pPr marL="342900" lvl="0" indent="-342900">
                        <a:lnSpc>
                          <a:spcPct val="115000"/>
                        </a:lnSpc>
                        <a:spcAft>
                          <a:spcPts val="1000"/>
                        </a:spcAft>
                        <a:buFont typeface="Symbol" pitchFamily="2" charset="2"/>
                        <a:buChar char=""/>
                      </a:pPr>
                      <a:r>
                        <a:rPr lang="pt-BR" sz="2200">
                          <a:effectLst/>
                        </a:rPr>
                        <a:t>Legislative instability</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3675651"/>
                  </a:ext>
                </a:extLst>
              </a:tr>
              <a:tr h="0">
                <a:tc>
                  <a:txBody>
                    <a:bodyPr/>
                    <a:lstStyle/>
                    <a:p>
                      <a:pPr marL="342900" lvl="0" indent="-342900">
                        <a:lnSpc>
                          <a:spcPct val="115000"/>
                        </a:lnSpc>
                        <a:spcAft>
                          <a:spcPts val="1000"/>
                        </a:spcAft>
                        <a:buFont typeface="Symbol" pitchFamily="2" charset="2"/>
                        <a:buChar char=""/>
                      </a:pPr>
                      <a:r>
                        <a:rPr lang="en-US" sz="2200" dirty="0">
                          <a:effectLst/>
                        </a:rPr>
                        <a:t>Dependence on conventional energy resources (oil, wood heating)</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330920"/>
                  </a:ext>
                </a:extLst>
              </a:tr>
            </a:tbl>
          </a:graphicData>
        </a:graphic>
      </p:graphicFrame>
      <p:graphicFrame>
        <p:nvGraphicFramePr>
          <p:cNvPr id="3" name="Table 2">
            <a:extLst>
              <a:ext uri="{FF2B5EF4-FFF2-40B4-BE49-F238E27FC236}">
                <a16:creationId xmlns:a16="http://schemas.microsoft.com/office/drawing/2014/main" id="{32BAC04A-5893-BEB8-695F-5834A1E596E1}"/>
              </a:ext>
            </a:extLst>
          </p:cNvPr>
          <p:cNvGraphicFramePr>
            <a:graphicFrameLocks noGrp="1"/>
          </p:cNvGraphicFramePr>
          <p:nvPr>
            <p:extLst>
              <p:ext uri="{D42A27DB-BD31-4B8C-83A1-F6EECF244321}">
                <p14:modId xmlns:p14="http://schemas.microsoft.com/office/powerpoint/2010/main" val="2778508469"/>
              </p:ext>
            </p:extLst>
          </p:nvPr>
        </p:nvGraphicFramePr>
        <p:xfrm>
          <a:off x="12573000" y="487945"/>
          <a:ext cx="4648200" cy="2948940"/>
        </p:xfrm>
        <a:graphic>
          <a:graphicData uri="http://schemas.openxmlformats.org/drawingml/2006/table">
            <a:tbl>
              <a:tblPr firstRow="1" firstCol="1" bandRow="1">
                <a:tableStyleId>{5C22544A-7EE6-4342-B048-85BDC9FD1C3A}</a:tableStyleId>
              </a:tblPr>
              <a:tblGrid>
                <a:gridCol w="4648200">
                  <a:extLst>
                    <a:ext uri="{9D8B030D-6E8A-4147-A177-3AD203B41FA5}">
                      <a16:colId xmlns:a16="http://schemas.microsoft.com/office/drawing/2014/main" val="1361148305"/>
                    </a:ext>
                  </a:extLst>
                </a:gridCol>
              </a:tblGrid>
              <a:tr h="0">
                <a:tc>
                  <a:txBody>
                    <a:bodyPr/>
                    <a:lstStyle/>
                    <a:p>
                      <a:pPr algn="ctr">
                        <a:lnSpc>
                          <a:spcPct val="115000"/>
                        </a:lnSpc>
                        <a:spcAft>
                          <a:spcPts val="1000"/>
                        </a:spcAft>
                      </a:pPr>
                      <a:r>
                        <a:rPr lang="pt-BR" sz="2200" dirty="0">
                          <a:effectLst/>
                        </a:rPr>
                        <a:t>QUESTION 4 - </a:t>
                      </a:r>
                      <a:r>
                        <a:rPr lang="pt-BR" sz="2200" dirty="0" err="1">
                          <a:effectLst/>
                        </a:rPr>
                        <a:t>Respondents</a:t>
                      </a:r>
                      <a:r>
                        <a:rPr lang="pt-BR" sz="2200" dirty="0">
                          <a:effectLst/>
                        </a:rPr>
                        <a:t>' </a:t>
                      </a:r>
                      <a:r>
                        <a:rPr lang="pt-BR" sz="2200" dirty="0" err="1">
                          <a:effectLst/>
                        </a:rPr>
                        <a:t>opinion</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7605983"/>
                  </a:ext>
                </a:extLst>
              </a:tr>
              <a:tr h="0">
                <a:tc>
                  <a:txBody>
                    <a:bodyPr/>
                    <a:lstStyle/>
                    <a:p>
                      <a:pPr marL="342900" lvl="0" indent="-342900">
                        <a:lnSpc>
                          <a:spcPct val="115000"/>
                        </a:lnSpc>
                        <a:spcAft>
                          <a:spcPts val="1000"/>
                        </a:spcAft>
                        <a:buFont typeface="Symbol" pitchFamily="2" charset="2"/>
                        <a:buChar char=""/>
                      </a:pPr>
                      <a:r>
                        <a:rPr lang="pt-BR" sz="2200">
                          <a:effectLst/>
                        </a:rPr>
                        <a:t>Stimulating investments</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2346501"/>
                  </a:ext>
                </a:extLst>
              </a:tr>
              <a:tr h="0">
                <a:tc>
                  <a:txBody>
                    <a:bodyPr/>
                    <a:lstStyle/>
                    <a:p>
                      <a:pPr marL="342900" lvl="0" indent="-342900">
                        <a:lnSpc>
                          <a:spcPct val="115000"/>
                        </a:lnSpc>
                        <a:spcAft>
                          <a:spcPts val="1000"/>
                        </a:spcAft>
                        <a:buFont typeface="Symbol" pitchFamily="2" charset="2"/>
                        <a:buChar char=""/>
                      </a:pPr>
                      <a:r>
                        <a:rPr lang="pt-BR" sz="2200">
                          <a:effectLst/>
                        </a:rPr>
                        <a:t>Energy subsidy</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1713463"/>
                  </a:ext>
                </a:extLst>
              </a:tr>
              <a:tr h="0">
                <a:tc>
                  <a:txBody>
                    <a:bodyPr/>
                    <a:lstStyle/>
                    <a:p>
                      <a:pPr marL="342900" lvl="0" indent="-342900">
                        <a:lnSpc>
                          <a:spcPct val="115000"/>
                        </a:lnSpc>
                        <a:spcAft>
                          <a:spcPts val="1000"/>
                        </a:spcAft>
                        <a:buFont typeface="Symbol" pitchFamily="2" charset="2"/>
                        <a:buChar char=""/>
                      </a:pPr>
                      <a:r>
                        <a:rPr lang="pt-BR" sz="2200">
                          <a:effectLst/>
                        </a:rPr>
                        <a:t>Price ceiling</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1821227"/>
                  </a:ext>
                </a:extLst>
              </a:tr>
              <a:tr h="0">
                <a:tc>
                  <a:txBody>
                    <a:bodyPr/>
                    <a:lstStyle/>
                    <a:p>
                      <a:pPr marL="342900" lvl="0" indent="-342900">
                        <a:lnSpc>
                          <a:spcPct val="115000"/>
                        </a:lnSpc>
                        <a:spcAft>
                          <a:spcPts val="1000"/>
                        </a:spcAft>
                        <a:buFont typeface="Symbol" pitchFamily="2" charset="2"/>
                        <a:buChar char=""/>
                      </a:pPr>
                      <a:r>
                        <a:rPr lang="en-US" sz="2200">
                          <a:effectLst/>
                        </a:rPr>
                        <a:t>Modernization and development of the infrastructure</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4356601"/>
                  </a:ext>
                </a:extLst>
              </a:tr>
              <a:tr h="0">
                <a:tc>
                  <a:txBody>
                    <a:bodyPr/>
                    <a:lstStyle/>
                    <a:p>
                      <a:pPr marL="342900" lvl="0" indent="-342900">
                        <a:lnSpc>
                          <a:spcPct val="115000"/>
                        </a:lnSpc>
                        <a:spcAft>
                          <a:spcPts val="1000"/>
                        </a:spcAft>
                        <a:buFont typeface="Symbol" pitchFamily="2" charset="2"/>
                        <a:buChar char=""/>
                      </a:pPr>
                      <a:r>
                        <a:rPr lang="en-US" sz="2200" dirty="0">
                          <a:effectLst/>
                        </a:rPr>
                        <a:t>Incentives and support schemes for prosumers</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648200"/>
                  </a:ext>
                </a:extLst>
              </a:tr>
            </a:tbl>
          </a:graphicData>
        </a:graphic>
      </p:graphicFrame>
      <p:graphicFrame>
        <p:nvGraphicFramePr>
          <p:cNvPr id="4" name="Table 3">
            <a:extLst>
              <a:ext uri="{FF2B5EF4-FFF2-40B4-BE49-F238E27FC236}">
                <a16:creationId xmlns:a16="http://schemas.microsoft.com/office/drawing/2014/main" id="{C109B73B-7A4B-84DF-7FF4-62A79E9A7C12}"/>
              </a:ext>
            </a:extLst>
          </p:cNvPr>
          <p:cNvGraphicFramePr>
            <a:graphicFrameLocks noGrp="1"/>
          </p:cNvGraphicFramePr>
          <p:nvPr>
            <p:extLst>
              <p:ext uri="{D42A27DB-BD31-4B8C-83A1-F6EECF244321}">
                <p14:modId xmlns:p14="http://schemas.microsoft.com/office/powerpoint/2010/main" val="3058729377"/>
              </p:ext>
            </p:extLst>
          </p:nvPr>
        </p:nvGraphicFramePr>
        <p:xfrm>
          <a:off x="12877800" y="3873119"/>
          <a:ext cx="5224043" cy="2540762"/>
        </p:xfrm>
        <a:graphic>
          <a:graphicData uri="http://schemas.openxmlformats.org/drawingml/2006/table">
            <a:tbl>
              <a:tblPr firstRow="1" firstCol="1" bandRow="1">
                <a:tableStyleId>{5C22544A-7EE6-4342-B048-85BDC9FD1C3A}</a:tableStyleId>
              </a:tblPr>
              <a:tblGrid>
                <a:gridCol w="5224043">
                  <a:extLst>
                    <a:ext uri="{9D8B030D-6E8A-4147-A177-3AD203B41FA5}">
                      <a16:colId xmlns:a16="http://schemas.microsoft.com/office/drawing/2014/main" val="249673339"/>
                    </a:ext>
                  </a:extLst>
                </a:gridCol>
              </a:tblGrid>
              <a:tr h="0">
                <a:tc>
                  <a:txBody>
                    <a:bodyPr/>
                    <a:lstStyle/>
                    <a:p>
                      <a:pPr algn="ctr">
                        <a:lnSpc>
                          <a:spcPct val="115000"/>
                        </a:lnSpc>
                        <a:spcAft>
                          <a:spcPts val="1000"/>
                        </a:spcAft>
                      </a:pPr>
                      <a:r>
                        <a:rPr lang="pt-BR" sz="2200" dirty="0">
                          <a:effectLst/>
                        </a:rPr>
                        <a:t>QUESTION 5 - </a:t>
                      </a:r>
                      <a:r>
                        <a:rPr lang="pt-BR" sz="2200" dirty="0" err="1">
                          <a:effectLst/>
                        </a:rPr>
                        <a:t>Respondents</a:t>
                      </a:r>
                      <a:r>
                        <a:rPr lang="pt-BR" sz="2200" dirty="0">
                          <a:effectLst/>
                        </a:rPr>
                        <a:t>' </a:t>
                      </a:r>
                      <a:r>
                        <a:rPr lang="pt-BR" sz="2200" dirty="0" err="1">
                          <a:effectLst/>
                        </a:rPr>
                        <a:t>opinion</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2236215"/>
                  </a:ext>
                </a:extLst>
              </a:tr>
              <a:tr h="0">
                <a:tc>
                  <a:txBody>
                    <a:bodyPr/>
                    <a:lstStyle/>
                    <a:p>
                      <a:pPr marL="342900" lvl="0" indent="-342900">
                        <a:lnSpc>
                          <a:spcPct val="115000"/>
                        </a:lnSpc>
                        <a:spcAft>
                          <a:spcPts val="1000"/>
                        </a:spcAft>
                        <a:buFont typeface="Symbol" pitchFamily="2" charset="2"/>
                        <a:buChar char=""/>
                      </a:pPr>
                      <a:r>
                        <a:rPr lang="pt-BR" sz="2200">
                          <a:effectLst/>
                        </a:rPr>
                        <a:t>Bulgaria</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1176840"/>
                  </a:ext>
                </a:extLst>
              </a:tr>
              <a:tr h="0">
                <a:tc>
                  <a:txBody>
                    <a:bodyPr/>
                    <a:lstStyle/>
                    <a:p>
                      <a:pPr marL="342900" lvl="0" indent="-342900">
                        <a:lnSpc>
                          <a:spcPct val="115000"/>
                        </a:lnSpc>
                        <a:spcAft>
                          <a:spcPts val="1000"/>
                        </a:spcAft>
                        <a:buFont typeface="Symbol" pitchFamily="2" charset="2"/>
                        <a:buChar char=""/>
                      </a:pPr>
                      <a:r>
                        <a:rPr lang="pt-BR" sz="2200">
                          <a:effectLst/>
                        </a:rPr>
                        <a:t>Hungary</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9384362"/>
                  </a:ext>
                </a:extLst>
              </a:tr>
              <a:tr h="0">
                <a:tc>
                  <a:txBody>
                    <a:bodyPr/>
                    <a:lstStyle/>
                    <a:p>
                      <a:pPr marL="342900" lvl="0" indent="-342900">
                        <a:lnSpc>
                          <a:spcPct val="115000"/>
                        </a:lnSpc>
                        <a:spcAft>
                          <a:spcPts val="1000"/>
                        </a:spcAft>
                        <a:buFont typeface="Symbol" pitchFamily="2" charset="2"/>
                        <a:buChar char=""/>
                      </a:pPr>
                      <a:r>
                        <a:rPr lang="pt-BR" sz="2200">
                          <a:effectLst/>
                        </a:rPr>
                        <a:t>Greece</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2347228"/>
                  </a:ext>
                </a:extLst>
              </a:tr>
              <a:tr h="0">
                <a:tc>
                  <a:txBody>
                    <a:bodyPr/>
                    <a:lstStyle/>
                    <a:p>
                      <a:pPr marL="342900" lvl="0" indent="-342900">
                        <a:lnSpc>
                          <a:spcPct val="115000"/>
                        </a:lnSpc>
                        <a:spcAft>
                          <a:spcPts val="1000"/>
                        </a:spcAft>
                        <a:buFont typeface="Symbol" pitchFamily="2" charset="2"/>
                        <a:buChar char=""/>
                      </a:pPr>
                      <a:r>
                        <a:rPr lang="pt-BR" sz="2200">
                          <a:effectLst/>
                        </a:rPr>
                        <a:t>Turkey</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8302711"/>
                  </a:ext>
                </a:extLst>
              </a:tr>
              <a:tr h="0">
                <a:tc>
                  <a:txBody>
                    <a:bodyPr/>
                    <a:lstStyle/>
                    <a:p>
                      <a:pPr marL="342900" lvl="0" indent="-342900">
                        <a:lnSpc>
                          <a:spcPct val="115000"/>
                        </a:lnSpc>
                        <a:spcAft>
                          <a:spcPts val="1000"/>
                        </a:spcAft>
                        <a:buFont typeface="Symbol" pitchFamily="2" charset="2"/>
                        <a:buChar char=""/>
                      </a:pPr>
                      <a:r>
                        <a:rPr lang="pt-BR" sz="2200">
                          <a:effectLst/>
                        </a:rPr>
                        <a:t>Serbia</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4673642"/>
                  </a:ext>
                </a:extLst>
              </a:tr>
              <a:tr h="0">
                <a:tc>
                  <a:txBody>
                    <a:bodyPr/>
                    <a:lstStyle/>
                    <a:p>
                      <a:pPr marL="342900" lvl="0" indent="-342900">
                        <a:lnSpc>
                          <a:spcPct val="115000"/>
                        </a:lnSpc>
                        <a:spcAft>
                          <a:spcPts val="1000"/>
                        </a:spcAft>
                        <a:buFont typeface="Symbol" pitchFamily="2" charset="2"/>
                        <a:buChar char=""/>
                      </a:pPr>
                      <a:r>
                        <a:rPr lang="pt-BR" sz="2200" dirty="0" err="1">
                          <a:effectLst/>
                        </a:rPr>
                        <a:t>Ukraine</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8804126"/>
                  </a:ext>
                </a:extLst>
              </a:tr>
            </a:tbl>
          </a:graphicData>
        </a:graphic>
      </p:graphicFrame>
      <p:graphicFrame>
        <p:nvGraphicFramePr>
          <p:cNvPr id="6" name="Table 5">
            <a:extLst>
              <a:ext uri="{FF2B5EF4-FFF2-40B4-BE49-F238E27FC236}">
                <a16:creationId xmlns:a16="http://schemas.microsoft.com/office/drawing/2014/main" id="{938B693B-A459-391E-5624-FCE8C1DFBCFE}"/>
              </a:ext>
            </a:extLst>
          </p:cNvPr>
          <p:cNvGraphicFramePr>
            <a:graphicFrameLocks noGrp="1"/>
          </p:cNvGraphicFramePr>
          <p:nvPr>
            <p:extLst>
              <p:ext uri="{D42A27DB-BD31-4B8C-83A1-F6EECF244321}">
                <p14:modId xmlns:p14="http://schemas.microsoft.com/office/powerpoint/2010/main" val="4100692954"/>
              </p:ext>
            </p:extLst>
          </p:nvPr>
        </p:nvGraphicFramePr>
        <p:xfrm>
          <a:off x="11582400" y="7417562"/>
          <a:ext cx="4953000" cy="2540762"/>
        </p:xfrm>
        <a:graphic>
          <a:graphicData uri="http://schemas.openxmlformats.org/drawingml/2006/table">
            <a:tbl>
              <a:tblPr firstRow="1" firstCol="1" bandRow="1">
                <a:tableStyleId>{5C22544A-7EE6-4342-B048-85BDC9FD1C3A}</a:tableStyleId>
              </a:tblPr>
              <a:tblGrid>
                <a:gridCol w="4953000">
                  <a:extLst>
                    <a:ext uri="{9D8B030D-6E8A-4147-A177-3AD203B41FA5}">
                      <a16:colId xmlns:a16="http://schemas.microsoft.com/office/drawing/2014/main" val="1065569381"/>
                    </a:ext>
                  </a:extLst>
                </a:gridCol>
              </a:tblGrid>
              <a:tr h="0">
                <a:tc>
                  <a:txBody>
                    <a:bodyPr/>
                    <a:lstStyle/>
                    <a:p>
                      <a:pPr algn="ctr">
                        <a:lnSpc>
                          <a:spcPct val="115000"/>
                        </a:lnSpc>
                        <a:spcAft>
                          <a:spcPts val="1000"/>
                        </a:spcAft>
                      </a:pPr>
                      <a:r>
                        <a:rPr lang="pt-BR" sz="2200" dirty="0">
                          <a:effectLst/>
                        </a:rPr>
                        <a:t>QUESTION 6 - </a:t>
                      </a:r>
                      <a:r>
                        <a:rPr lang="pt-BR" sz="2200" dirty="0" err="1">
                          <a:effectLst/>
                        </a:rPr>
                        <a:t>Respondents</a:t>
                      </a:r>
                      <a:r>
                        <a:rPr lang="pt-BR" sz="2200" dirty="0">
                          <a:effectLst/>
                        </a:rPr>
                        <a:t>' </a:t>
                      </a:r>
                      <a:r>
                        <a:rPr lang="pt-BR" sz="2200" dirty="0" err="1">
                          <a:effectLst/>
                        </a:rPr>
                        <a:t>opinion</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95466157"/>
                  </a:ext>
                </a:extLst>
              </a:tr>
              <a:tr h="0">
                <a:tc>
                  <a:txBody>
                    <a:bodyPr/>
                    <a:lstStyle/>
                    <a:p>
                      <a:pPr marL="342900" lvl="0" indent="-342900">
                        <a:lnSpc>
                          <a:spcPct val="115000"/>
                        </a:lnSpc>
                        <a:spcAft>
                          <a:spcPts val="1000"/>
                        </a:spcAft>
                        <a:buFont typeface="Symbol" pitchFamily="2" charset="2"/>
                        <a:buChar char=""/>
                      </a:pPr>
                      <a:r>
                        <a:rPr lang="pt-BR" sz="2200">
                          <a:effectLst/>
                        </a:rPr>
                        <a:t>Infrastructure development</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8238188"/>
                  </a:ext>
                </a:extLst>
              </a:tr>
              <a:tr h="0">
                <a:tc>
                  <a:txBody>
                    <a:bodyPr/>
                    <a:lstStyle/>
                    <a:p>
                      <a:pPr marL="342900" lvl="0" indent="-342900">
                        <a:lnSpc>
                          <a:spcPct val="115000"/>
                        </a:lnSpc>
                        <a:spcAft>
                          <a:spcPts val="1000"/>
                        </a:spcAft>
                        <a:buFont typeface="Symbol" pitchFamily="2" charset="2"/>
                        <a:buChar char=""/>
                      </a:pPr>
                      <a:r>
                        <a:rPr lang="pt-BR" sz="2200">
                          <a:effectLst/>
                        </a:rPr>
                        <a:t>Consolidation of legislation</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9616671"/>
                  </a:ext>
                </a:extLst>
              </a:tr>
              <a:tr h="0">
                <a:tc>
                  <a:txBody>
                    <a:bodyPr/>
                    <a:lstStyle/>
                    <a:p>
                      <a:pPr marL="342900" lvl="0" indent="-342900">
                        <a:lnSpc>
                          <a:spcPct val="115000"/>
                        </a:lnSpc>
                        <a:spcAft>
                          <a:spcPts val="1000"/>
                        </a:spcAft>
                        <a:buFont typeface="Symbol" pitchFamily="2" charset="2"/>
                        <a:buChar char=""/>
                      </a:pPr>
                      <a:r>
                        <a:rPr lang="pt-BR" sz="2200">
                          <a:effectLst/>
                        </a:rPr>
                        <a:t>Technological innovation</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317716"/>
                  </a:ext>
                </a:extLst>
              </a:tr>
              <a:tr h="0">
                <a:tc>
                  <a:txBody>
                    <a:bodyPr/>
                    <a:lstStyle/>
                    <a:p>
                      <a:pPr marL="342900" lvl="0" indent="-342900">
                        <a:lnSpc>
                          <a:spcPct val="115000"/>
                        </a:lnSpc>
                        <a:spcAft>
                          <a:spcPts val="1000"/>
                        </a:spcAft>
                        <a:buFont typeface="Symbol" pitchFamily="2" charset="2"/>
                        <a:buChar char=""/>
                      </a:pPr>
                      <a:r>
                        <a:rPr lang="pt-BR" sz="2200">
                          <a:effectLst/>
                        </a:rPr>
                        <a:t>Educating the population</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579745"/>
                  </a:ext>
                </a:extLst>
              </a:tr>
              <a:tr h="0">
                <a:tc>
                  <a:txBody>
                    <a:bodyPr/>
                    <a:lstStyle/>
                    <a:p>
                      <a:pPr marL="342900" lvl="0" indent="-342900">
                        <a:lnSpc>
                          <a:spcPct val="115000"/>
                        </a:lnSpc>
                        <a:spcAft>
                          <a:spcPts val="1000"/>
                        </a:spcAft>
                        <a:buFont typeface="Symbol" pitchFamily="2" charset="2"/>
                        <a:buChar char=""/>
                      </a:pPr>
                      <a:r>
                        <a:rPr lang="pt-BR" sz="2200">
                          <a:effectLst/>
                        </a:rPr>
                        <a:t>Attracting investments</a:t>
                      </a:r>
                      <a:endParaRPr lang="en-RO"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6969058"/>
                  </a:ext>
                </a:extLst>
              </a:tr>
              <a:tr h="0">
                <a:tc>
                  <a:txBody>
                    <a:bodyPr/>
                    <a:lstStyle/>
                    <a:p>
                      <a:pPr marL="342900" lvl="0" indent="-342900">
                        <a:lnSpc>
                          <a:spcPct val="115000"/>
                        </a:lnSpc>
                        <a:spcAft>
                          <a:spcPts val="1000"/>
                        </a:spcAft>
                        <a:buFont typeface="Symbol" pitchFamily="2" charset="2"/>
                        <a:buChar char=""/>
                      </a:pPr>
                      <a:r>
                        <a:rPr lang="pt-BR" sz="2200" dirty="0" err="1">
                          <a:effectLst/>
                        </a:rPr>
                        <a:t>Stable</a:t>
                      </a:r>
                      <a:r>
                        <a:rPr lang="pt-BR" sz="2200" dirty="0">
                          <a:effectLst/>
                        </a:rPr>
                        <a:t> fiscal </a:t>
                      </a:r>
                      <a:r>
                        <a:rPr lang="pt-BR" sz="2200" dirty="0" err="1">
                          <a:effectLst/>
                        </a:rPr>
                        <a:t>policy</a:t>
                      </a:r>
                      <a:endParaRPr lang="en-RO"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1408689"/>
                  </a:ext>
                </a:extLst>
              </a:tr>
            </a:tbl>
          </a:graphicData>
        </a:graphic>
      </p:graphicFrame>
      <p:sp>
        <p:nvSpPr>
          <p:cNvPr id="8" name="TextBox 7">
            <a:extLst>
              <a:ext uri="{FF2B5EF4-FFF2-40B4-BE49-F238E27FC236}">
                <a16:creationId xmlns:a16="http://schemas.microsoft.com/office/drawing/2014/main" id="{A5BE4DD6-794D-DFE3-1498-B850346AF93A}"/>
              </a:ext>
            </a:extLst>
          </p:cNvPr>
          <p:cNvSpPr txBox="1"/>
          <p:nvPr/>
        </p:nvSpPr>
        <p:spPr>
          <a:xfrm>
            <a:off x="7194415" y="6017716"/>
            <a:ext cx="4038599" cy="4154984"/>
          </a:xfrm>
          <a:prstGeom prst="rect">
            <a:avLst/>
          </a:prstGeom>
          <a:noFill/>
        </p:spPr>
        <p:txBody>
          <a:bodyPr wrap="square">
            <a:spAutoFit/>
          </a:bodyPr>
          <a:lstStyle/>
          <a:p>
            <a:pPr algn="ctr"/>
            <a:r>
              <a:rPr lang="en-GB" sz="3300" b="1" dirty="0">
                <a:solidFill>
                  <a:srgbClr val="FFFF00"/>
                </a:solidFill>
              </a:rPr>
              <a:t>Further development of the paper:</a:t>
            </a:r>
          </a:p>
          <a:p>
            <a:pPr algn="ctr"/>
            <a:r>
              <a:rPr lang="en-GB" sz="3300" b="1" dirty="0">
                <a:solidFill>
                  <a:srgbClr val="FFFF00"/>
                </a:solidFill>
              </a:rPr>
              <a:t>Increasing the number of respondents</a:t>
            </a:r>
          </a:p>
          <a:p>
            <a:pPr algn="ctr"/>
            <a:endParaRPr lang="en-GB" sz="3300" b="1" dirty="0">
              <a:solidFill>
                <a:srgbClr val="FFFF00"/>
              </a:solidFill>
            </a:endParaRPr>
          </a:p>
          <a:p>
            <a:pPr algn="ctr"/>
            <a:endParaRPr lang="en-GB" sz="3300" b="1" dirty="0">
              <a:solidFill>
                <a:srgbClr val="FFFF00"/>
              </a:solidFill>
            </a:endParaRPr>
          </a:p>
          <a:p>
            <a:pPr algn="ctr"/>
            <a:endParaRPr lang="en-RO" sz="33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919360" y="723900"/>
            <a:ext cx="9608171" cy="8844649"/>
            <a:chOff x="0" y="0"/>
            <a:chExt cx="2567493" cy="2520112"/>
          </a:xfrm>
        </p:grpSpPr>
        <p:sp>
          <p:nvSpPr>
            <p:cNvPr id="4" name="Freeform 4"/>
            <p:cNvSpPr/>
            <p:nvPr/>
          </p:nvSpPr>
          <p:spPr>
            <a:xfrm>
              <a:off x="0" y="0"/>
              <a:ext cx="2567493" cy="2520112"/>
            </a:xfrm>
            <a:custGeom>
              <a:avLst/>
              <a:gdLst/>
              <a:ahLst/>
              <a:cxnLst/>
              <a:rect l="l" t="t" r="r" b="b"/>
              <a:pathLst>
                <a:path w="2567493" h="2520112">
                  <a:moveTo>
                    <a:pt x="0" y="0"/>
                  </a:moveTo>
                  <a:lnTo>
                    <a:pt x="2567493" y="0"/>
                  </a:lnTo>
                  <a:lnTo>
                    <a:pt x="2567493" y="2520112"/>
                  </a:lnTo>
                  <a:lnTo>
                    <a:pt x="0" y="2520112"/>
                  </a:lnTo>
                  <a:close/>
                </a:path>
              </a:pathLst>
            </a:custGeom>
            <a:solidFill>
              <a:srgbClr val="12372A">
                <a:alpha val="80000"/>
              </a:srgbClr>
            </a:solidFill>
          </p:spPr>
          <p:txBody>
            <a:bodyPr/>
            <a:lstStyle/>
            <a:p>
              <a:endParaRPr lang="en-RO" dirty="0"/>
            </a:p>
          </p:txBody>
        </p:sp>
        <p:sp>
          <p:nvSpPr>
            <p:cNvPr id="5" name="TextBox 5"/>
            <p:cNvSpPr txBox="1"/>
            <p:nvPr/>
          </p:nvSpPr>
          <p:spPr>
            <a:xfrm>
              <a:off x="0" y="-57150"/>
              <a:ext cx="2567493" cy="2577262"/>
            </a:xfrm>
            <a:prstGeom prst="rect">
              <a:avLst/>
            </a:prstGeom>
          </p:spPr>
          <p:txBody>
            <a:bodyPr lIns="50800" tIns="50800" rIns="50800" bIns="50800" rtlCol="0" anchor="ctr"/>
            <a:lstStyle/>
            <a:p>
              <a:pPr algn="ctr">
                <a:lnSpc>
                  <a:spcPts val="3560"/>
                </a:lnSpc>
              </a:pPr>
              <a:endParaRPr/>
            </a:p>
          </p:txBody>
        </p:sp>
      </p:grpSp>
      <p:sp>
        <p:nvSpPr>
          <p:cNvPr id="8" name="TextBox 8"/>
          <p:cNvSpPr txBox="1"/>
          <p:nvPr/>
        </p:nvSpPr>
        <p:spPr>
          <a:xfrm>
            <a:off x="8229600" y="1333500"/>
            <a:ext cx="8383580" cy="7041671"/>
          </a:xfrm>
          <a:prstGeom prst="rect">
            <a:avLst/>
          </a:prstGeom>
        </p:spPr>
        <p:txBody>
          <a:bodyPr lIns="0" tIns="0" rIns="0" bIns="0" rtlCol="0" anchor="t">
            <a:spAutoFit/>
          </a:bodyPr>
          <a:lstStyle/>
          <a:p>
            <a:pPr marL="0" lvl="0" indent="0" algn="l">
              <a:lnSpc>
                <a:spcPts val="10400"/>
              </a:lnSpc>
            </a:pPr>
            <a:r>
              <a:rPr lang="en-US" sz="8000" spc="240" dirty="0">
                <a:solidFill>
                  <a:srgbClr val="FFFFFF"/>
                </a:solidFill>
                <a:latin typeface="Times New Roman Bold"/>
                <a:ea typeface="Times New Roman Bold"/>
                <a:cs typeface="Times New Roman Bold"/>
                <a:sym typeface="Times New Roman Bold"/>
              </a:rPr>
              <a:t>THANK YOU FOR YOUR ATTENTION !</a:t>
            </a:r>
          </a:p>
          <a:p>
            <a:pPr marL="0" lvl="0" indent="0" algn="l">
              <a:lnSpc>
                <a:spcPts val="10400"/>
              </a:lnSpc>
            </a:pPr>
            <a:endParaRPr lang="en-US" sz="8000" spc="240" dirty="0">
              <a:solidFill>
                <a:srgbClr val="FFFFFF"/>
              </a:solidFill>
              <a:latin typeface="Times New Roman Bold"/>
              <a:ea typeface="Times New Roman Bold"/>
              <a:cs typeface="Times New Roman Bold"/>
              <a:sym typeface="Times New Roman Bold"/>
            </a:endParaRPr>
          </a:p>
          <a:p>
            <a:pPr marL="0" lvl="0" indent="0" algn="l">
              <a:lnSpc>
                <a:spcPts val="2200"/>
              </a:lnSpc>
            </a:pPr>
            <a:r>
              <a:rPr lang="en-US" sz="2300" i="1" spc="240" dirty="0">
                <a:solidFill>
                  <a:srgbClr val="FFFFFF"/>
                </a:solidFill>
                <a:latin typeface="Times New Roman Bold"/>
                <a:ea typeface="Times New Roman Bold"/>
                <a:cs typeface="Times New Roman Bold"/>
                <a:sym typeface="Times New Roman Bold"/>
              </a:rPr>
              <a:t>This study is part of the institutional research project of the Bucharest University of Economic Studies</a:t>
            </a:r>
          </a:p>
          <a:p>
            <a:pPr marL="0" lvl="0" indent="0" algn="l">
              <a:lnSpc>
                <a:spcPts val="2200"/>
              </a:lnSpc>
            </a:pPr>
            <a:r>
              <a:rPr lang="en-US" sz="2300" i="1" spc="240" dirty="0">
                <a:solidFill>
                  <a:srgbClr val="FFFFFF"/>
                </a:solidFill>
                <a:latin typeface="Times New Roman Bold"/>
                <a:ea typeface="Times New Roman Bold"/>
                <a:cs typeface="Times New Roman Bold"/>
                <a:sym typeface="Times New Roman Bold"/>
              </a:rPr>
              <a:t> </a:t>
            </a:r>
            <a:r>
              <a:rPr lang="en-US" sz="2300" i="1" spc="240" dirty="0" err="1">
                <a:solidFill>
                  <a:srgbClr val="FFFFFF"/>
                </a:solidFill>
                <a:latin typeface="Times New Roman Bold"/>
                <a:ea typeface="Times New Roman Bold"/>
                <a:cs typeface="Times New Roman Bold"/>
                <a:sym typeface="Times New Roman Bold"/>
              </a:rPr>
              <a:t>Importanța</a:t>
            </a:r>
            <a:r>
              <a:rPr lang="en-US" sz="2300" i="1" spc="240" dirty="0">
                <a:solidFill>
                  <a:srgbClr val="FFFFFF"/>
                </a:solidFill>
                <a:latin typeface="Times New Roman Bold"/>
                <a:ea typeface="Times New Roman Bold"/>
                <a:cs typeface="Times New Roman Bold"/>
                <a:sym typeface="Times New Roman Bold"/>
              </a:rPr>
              <a:t> </a:t>
            </a:r>
            <a:r>
              <a:rPr lang="en-US" sz="2300" i="1" spc="240" dirty="0" err="1">
                <a:solidFill>
                  <a:srgbClr val="FFFFFF"/>
                </a:solidFill>
                <a:latin typeface="Times New Roman Bold"/>
                <a:ea typeface="Times New Roman Bold"/>
                <a:cs typeface="Times New Roman Bold"/>
                <a:sym typeface="Times New Roman Bold"/>
              </a:rPr>
              <a:t>securității</a:t>
            </a:r>
            <a:r>
              <a:rPr lang="en-US" sz="2300" i="1" spc="240" dirty="0">
                <a:solidFill>
                  <a:srgbClr val="FFFFFF"/>
                </a:solidFill>
                <a:latin typeface="Times New Roman Bold"/>
                <a:ea typeface="Times New Roman Bold"/>
                <a:cs typeface="Times New Roman Bold"/>
                <a:sym typeface="Times New Roman Bold"/>
              </a:rPr>
              <a:t> </a:t>
            </a:r>
            <a:r>
              <a:rPr lang="en-US" sz="2300" i="1" spc="240" dirty="0" err="1">
                <a:solidFill>
                  <a:srgbClr val="FFFFFF"/>
                </a:solidFill>
                <a:latin typeface="Times New Roman Bold"/>
                <a:ea typeface="Times New Roman Bold"/>
                <a:cs typeface="Times New Roman Bold"/>
                <a:sym typeface="Times New Roman Bold"/>
              </a:rPr>
              <a:t>energetice</a:t>
            </a:r>
            <a:r>
              <a:rPr lang="en-US" sz="2300" i="1" spc="240" dirty="0">
                <a:solidFill>
                  <a:srgbClr val="FFFFFF"/>
                </a:solidFill>
                <a:latin typeface="Times New Roman Bold"/>
                <a:ea typeface="Times New Roman Bold"/>
                <a:cs typeface="Times New Roman Bold"/>
                <a:sym typeface="Times New Roman Bold"/>
              </a:rPr>
              <a:t> </a:t>
            </a:r>
            <a:r>
              <a:rPr lang="en-US" sz="2300" i="1" spc="240" dirty="0" err="1">
                <a:solidFill>
                  <a:srgbClr val="FFFFFF"/>
                </a:solidFill>
                <a:latin typeface="Times New Roman Bold"/>
                <a:ea typeface="Times New Roman Bold"/>
                <a:cs typeface="Times New Roman Bold"/>
                <a:sym typeface="Times New Roman Bold"/>
              </a:rPr>
              <a:t>pentru</a:t>
            </a:r>
            <a:r>
              <a:rPr lang="en-US" sz="2300" i="1" spc="240" dirty="0">
                <a:solidFill>
                  <a:srgbClr val="FFFFFF"/>
                </a:solidFill>
                <a:latin typeface="Times New Roman Bold"/>
                <a:ea typeface="Times New Roman Bold"/>
                <a:cs typeface="Times New Roman Bold"/>
                <a:sym typeface="Times New Roman Bold"/>
              </a:rPr>
              <a:t> </a:t>
            </a:r>
            <a:r>
              <a:rPr lang="en-US" sz="2300" i="1" spc="240" dirty="0" err="1">
                <a:solidFill>
                  <a:srgbClr val="FFFFFF"/>
                </a:solidFill>
                <a:latin typeface="Times New Roman Bold"/>
                <a:ea typeface="Times New Roman Bold"/>
                <a:cs typeface="Times New Roman Bold"/>
                <a:sym typeface="Times New Roman Bold"/>
              </a:rPr>
              <a:t>dezvoltarea</a:t>
            </a:r>
            <a:r>
              <a:rPr lang="en-US" sz="2300" i="1" spc="240" dirty="0">
                <a:solidFill>
                  <a:srgbClr val="FFFFFF"/>
                </a:solidFill>
                <a:latin typeface="Times New Roman Bold"/>
                <a:ea typeface="Times New Roman Bold"/>
                <a:cs typeface="Times New Roman Bold"/>
                <a:sym typeface="Times New Roman Bold"/>
              </a:rPr>
              <a:t> </a:t>
            </a:r>
            <a:r>
              <a:rPr lang="en-US" sz="2300" i="1" spc="240" dirty="0" err="1">
                <a:solidFill>
                  <a:srgbClr val="FFFFFF"/>
                </a:solidFill>
                <a:latin typeface="Times New Roman Bold"/>
                <a:ea typeface="Times New Roman Bold"/>
                <a:cs typeface="Times New Roman Bold"/>
                <a:sym typeface="Times New Roman Bold"/>
              </a:rPr>
              <a:t>economică</a:t>
            </a:r>
            <a:r>
              <a:rPr lang="en-US" sz="2300" i="1" spc="240" dirty="0">
                <a:solidFill>
                  <a:srgbClr val="FFFFFF"/>
                </a:solidFill>
                <a:latin typeface="Times New Roman Bold"/>
                <a:ea typeface="Times New Roman Bold"/>
                <a:cs typeface="Times New Roman Bold"/>
                <a:sym typeface="Times New Roman Bold"/>
              </a:rPr>
              <a:t> a </a:t>
            </a:r>
            <a:r>
              <a:rPr lang="en-US" sz="2300" i="1" spc="240" dirty="0" err="1">
                <a:solidFill>
                  <a:srgbClr val="FFFFFF"/>
                </a:solidFill>
                <a:latin typeface="Times New Roman Bold"/>
                <a:ea typeface="Times New Roman Bold"/>
                <a:cs typeface="Times New Roman Bold"/>
                <a:sym typeface="Times New Roman Bold"/>
              </a:rPr>
              <a:t>României</a:t>
            </a:r>
            <a:r>
              <a:rPr lang="en-US" sz="2300" i="1" spc="240" dirty="0">
                <a:solidFill>
                  <a:srgbClr val="FFFFFF"/>
                </a:solidFill>
                <a:latin typeface="Times New Roman Bold"/>
                <a:ea typeface="Times New Roman Bold"/>
                <a:cs typeface="Times New Roman Bold"/>
                <a:sym typeface="Times New Roman Bold"/>
              </a:rPr>
              <a:t> </a:t>
            </a:r>
            <a:r>
              <a:rPr lang="en-US" sz="2300" i="1" spc="240" dirty="0" err="1">
                <a:solidFill>
                  <a:srgbClr val="FFFFFF"/>
                </a:solidFill>
                <a:latin typeface="Times New Roman Bold"/>
                <a:ea typeface="Times New Roman Bold"/>
                <a:cs typeface="Times New Roman Bold"/>
                <a:sym typeface="Times New Roman Bold"/>
              </a:rPr>
              <a:t>în</a:t>
            </a:r>
            <a:r>
              <a:rPr lang="en-US" sz="2300" i="1" spc="240" dirty="0">
                <a:solidFill>
                  <a:srgbClr val="FFFFFF"/>
                </a:solidFill>
                <a:latin typeface="Times New Roman Bold"/>
                <a:ea typeface="Times New Roman Bold"/>
                <a:cs typeface="Times New Roman Bold"/>
                <a:sym typeface="Times New Roman Bold"/>
              </a:rPr>
              <a:t> </a:t>
            </a:r>
            <a:r>
              <a:rPr lang="en-US" sz="2300" i="1" spc="240" dirty="0" err="1">
                <a:solidFill>
                  <a:srgbClr val="FFFFFF"/>
                </a:solidFill>
                <a:latin typeface="Times New Roman Bold"/>
                <a:ea typeface="Times New Roman Bold"/>
                <a:cs typeface="Times New Roman Bold"/>
                <a:sym typeface="Times New Roman Bold"/>
              </a:rPr>
              <a:t>contextul</a:t>
            </a:r>
            <a:r>
              <a:rPr lang="en-US" sz="2300" i="1" spc="240" dirty="0">
                <a:solidFill>
                  <a:srgbClr val="FFFFFF"/>
                </a:solidFill>
                <a:latin typeface="Times New Roman Bold"/>
                <a:ea typeface="Times New Roman Bold"/>
                <a:cs typeface="Times New Roman Bold"/>
                <a:sym typeface="Times New Roman Bold"/>
              </a:rPr>
              <a:t> </a:t>
            </a:r>
            <a:r>
              <a:rPr lang="en-US" sz="2300" i="1" spc="240" dirty="0" err="1">
                <a:solidFill>
                  <a:srgbClr val="FFFFFF"/>
                </a:solidFill>
                <a:latin typeface="Times New Roman Bold"/>
                <a:ea typeface="Times New Roman Bold"/>
                <a:cs typeface="Times New Roman Bold"/>
                <a:sym typeface="Times New Roman Bold"/>
              </a:rPr>
              <a:t>instabilității</a:t>
            </a:r>
            <a:r>
              <a:rPr lang="en-US" sz="2300" i="1" spc="240" dirty="0">
                <a:solidFill>
                  <a:srgbClr val="FFFFFF"/>
                </a:solidFill>
                <a:latin typeface="Times New Roman Bold"/>
                <a:ea typeface="Times New Roman Bold"/>
                <a:cs typeface="Times New Roman Bold"/>
                <a:sym typeface="Times New Roman Bold"/>
              </a:rPr>
              <a:t> </a:t>
            </a:r>
            <a:r>
              <a:rPr lang="en-US" sz="2300" i="1" spc="240" dirty="0" err="1">
                <a:solidFill>
                  <a:srgbClr val="FFFFFF"/>
                </a:solidFill>
                <a:latin typeface="Times New Roman Bold"/>
                <a:ea typeface="Times New Roman Bold"/>
                <a:cs typeface="Times New Roman Bold"/>
                <a:sym typeface="Times New Roman Bold"/>
              </a:rPr>
              <a:t>geopolitice</a:t>
            </a:r>
            <a:r>
              <a:rPr lang="en-US" sz="2300" i="1" spc="240" dirty="0">
                <a:solidFill>
                  <a:srgbClr val="FFFFFF"/>
                </a:solidFill>
                <a:latin typeface="Times New Roman Bold"/>
                <a:ea typeface="Times New Roman Bold"/>
                <a:cs typeface="Times New Roman Bold"/>
                <a:sym typeface="Times New Roman Bold"/>
              </a:rPr>
              <a:t>”</a:t>
            </a:r>
          </a:p>
          <a:p>
            <a:pPr marL="0" lvl="0" indent="0" algn="l">
              <a:lnSpc>
                <a:spcPts val="2200"/>
              </a:lnSpc>
            </a:pPr>
            <a:r>
              <a:rPr lang="en-US" sz="2300" i="1" spc="240" dirty="0">
                <a:solidFill>
                  <a:srgbClr val="FFFFFF"/>
                </a:solidFill>
                <a:latin typeface="Times New Roman Bold"/>
                <a:ea typeface="Times New Roman Bold"/>
                <a:cs typeface="Times New Roman Bold"/>
                <a:sym typeface="Times New Roman Bold"/>
              </a:rPr>
              <a:t>Project director: </a:t>
            </a:r>
            <a:r>
              <a:rPr lang="en-US" sz="2300" i="1" spc="240">
                <a:solidFill>
                  <a:srgbClr val="FFFFFF"/>
                </a:solidFill>
                <a:latin typeface="Times New Roman Bold"/>
                <a:ea typeface="Times New Roman Bold"/>
                <a:cs typeface="Times New Roman Bold"/>
                <a:sym typeface="Times New Roman Bold"/>
              </a:rPr>
              <a:t>Prof.dr.Violeta</a:t>
            </a:r>
            <a:r>
              <a:rPr lang="en-US" sz="2300" i="1" spc="240" dirty="0">
                <a:solidFill>
                  <a:srgbClr val="FFFFFF"/>
                </a:solidFill>
                <a:latin typeface="Times New Roman Bold"/>
                <a:ea typeface="Times New Roman Bold"/>
                <a:cs typeface="Times New Roman Bold"/>
                <a:sym typeface="Times New Roman Bold"/>
              </a:rPr>
              <a:t> Mihaela </a:t>
            </a:r>
            <a:r>
              <a:rPr lang="en-US" sz="2300" i="1" spc="240" dirty="0" err="1">
                <a:solidFill>
                  <a:srgbClr val="FFFFFF"/>
                </a:solidFill>
                <a:latin typeface="Times New Roman Bold"/>
                <a:ea typeface="Times New Roman Bold"/>
                <a:cs typeface="Times New Roman Bold"/>
                <a:sym typeface="Times New Roman Bold"/>
              </a:rPr>
              <a:t>Dinca</a:t>
            </a:r>
            <a:r>
              <a:rPr lang="en-US" sz="2300" i="1" spc="240" dirty="0">
                <a:solidFill>
                  <a:srgbClr val="FFFFFF"/>
                </a:solidFill>
                <a:latin typeface="Times New Roman Bold"/>
                <a:ea typeface="Times New Roman Bold"/>
                <a:cs typeface="Times New Roman Bold"/>
                <a:sym typeface="Times New Roman Bold"/>
              </a:rPr>
              <a:t> </a:t>
            </a:r>
          </a:p>
        </p:txBody>
      </p:sp>
      <p:pic>
        <p:nvPicPr>
          <p:cNvPr id="2050" name="Picture 2" descr="New report highlights renewable energy progress, potential and challenges">
            <a:extLst>
              <a:ext uri="{FF2B5EF4-FFF2-40B4-BE49-F238E27FC236}">
                <a16:creationId xmlns:a16="http://schemas.microsoft.com/office/drawing/2014/main" id="{C35E6C53-8DC1-58BE-40FD-7D91D08E8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54513"/>
            <a:ext cx="7766961" cy="51779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919</Words>
  <Application>Microsoft Macintosh PowerPoint</Application>
  <PresentationFormat>Custom</PresentationFormat>
  <Paragraphs>121</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Calibri</vt:lpstr>
      <vt:lpstr>Times New Roman Bold</vt:lpstr>
      <vt:lpstr>Symbol</vt:lpstr>
      <vt:lpstr>Cambria</vt:lpstr>
      <vt:lpstr>Arial</vt:lpstr>
      <vt:lpstr>Times New Roman</vt:lpstr>
      <vt:lpstr>Office Theme</vt:lpstr>
      <vt:lpstr>PowerPoint Presentation</vt:lpstr>
      <vt:lpstr>PowerPoint Presentation</vt:lpstr>
      <vt:lpstr>PowerPoint Presentation</vt:lpstr>
      <vt:lpstr>PowerPoint Presentation</vt:lpstr>
      <vt:lpstr>Electricity generation mix, 2023 according to the International Energy Agency (IEA)</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jh le</dc:title>
  <cp:lastModifiedBy>Microsoft Office User</cp:lastModifiedBy>
  <cp:revision>38</cp:revision>
  <dcterms:created xsi:type="dcterms:W3CDTF">2006-08-16T00:00:00Z</dcterms:created>
  <dcterms:modified xsi:type="dcterms:W3CDTF">2024-10-24T06:27:08Z</dcterms:modified>
  <dc:identifier>DAGLHW9bepA</dc:identifier>
</cp:coreProperties>
</file>