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07.jpg" ContentType="image/jpg"/>
  <Override PartName="/ppt/media/image108.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5" r:id="rId3"/>
    <p:sldMasterId id="2147483700" r:id="rId4"/>
    <p:sldMasterId id="2147483713" r:id="rId5"/>
    <p:sldMasterId id="2147483726" r:id="rId6"/>
    <p:sldMasterId id="2147483739" r:id="rId7"/>
    <p:sldMasterId id="2147483752" r:id="rId8"/>
    <p:sldMasterId id="2147483812" r:id="rId9"/>
    <p:sldMasterId id="2147483826" r:id="rId10"/>
    <p:sldMasterId id="2147483852" r:id="rId11"/>
    <p:sldMasterId id="2147483865" r:id="rId12"/>
    <p:sldMasterId id="2147483878" r:id="rId13"/>
    <p:sldMasterId id="2147483890" r:id="rId14"/>
    <p:sldMasterId id="2147483908" r:id="rId15"/>
    <p:sldMasterId id="2147483916" r:id="rId16"/>
    <p:sldMasterId id="2147483923" r:id="rId17"/>
    <p:sldMasterId id="2147483935" r:id="rId18"/>
  </p:sldMasterIdLst>
  <p:notesMasterIdLst>
    <p:notesMasterId r:id="rId63"/>
  </p:notesMasterIdLst>
  <p:sldIdLst>
    <p:sldId id="2866" r:id="rId19"/>
    <p:sldId id="262" r:id="rId20"/>
    <p:sldId id="2873" r:id="rId21"/>
    <p:sldId id="2836" r:id="rId22"/>
    <p:sldId id="2865" r:id="rId23"/>
    <p:sldId id="2874" r:id="rId24"/>
    <p:sldId id="2806" r:id="rId25"/>
    <p:sldId id="2146" r:id="rId26"/>
    <p:sldId id="2807" r:id="rId27"/>
    <p:sldId id="2833" r:id="rId28"/>
    <p:sldId id="2858" r:id="rId29"/>
    <p:sldId id="2892" r:id="rId30"/>
    <p:sldId id="2849" r:id="rId31"/>
    <p:sldId id="2835" r:id="rId32"/>
    <p:sldId id="2828" r:id="rId33"/>
    <p:sldId id="2846" r:id="rId34"/>
    <p:sldId id="2867" r:id="rId35"/>
    <p:sldId id="2869" r:id="rId36"/>
    <p:sldId id="2777" r:id="rId37"/>
    <p:sldId id="2855" r:id="rId38"/>
    <p:sldId id="2859" r:id="rId39"/>
    <p:sldId id="2772" r:id="rId40"/>
    <p:sldId id="403" r:id="rId41"/>
    <p:sldId id="404" r:id="rId42"/>
    <p:sldId id="298" r:id="rId43"/>
    <p:sldId id="2764" r:id="rId44"/>
    <p:sldId id="2861" r:id="rId45"/>
    <p:sldId id="2794" r:id="rId46"/>
    <p:sldId id="2766" r:id="rId47"/>
    <p:sldId id="2894" r:id="rId48"/>
    <p:sldId id="2872" r:id="rId49"/>
    <p:sldId id="2882" r:id="rId50"/>
    <p:sldId id="258" r:id="rId51"/>
    <p:sldId id="1371" r:id="rId52"/>
    <p:sldId id="1376" r:id="rId53"/>
    <p:sldId id="1370" r:id="rId54"/>
    <p:sldId id="1372" r:id="rId55"/>
    <p:sldId id="1373" r:id="rId56"/>
    <p:sldId id="1374" r:id="rId57"/>
    <p:sldId id="1375" r:id="rId58"/>
    <p:sldId id="1377" r:id="rId59"/>
    <p:sldId id="2893" r:id="rId60"/>
    <p:sldId id="2870" r:id="rId61"/>
    <p:sldId id="2832"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CC"/>
    <a:srgbClr val="CCCC00"/>
    <a:srgbClr val="FF9999"/>
    <a:srgbClr val="FFCC99"/>
    <a:srgbClr val="009900"/>
    <a:srgbClr val="FFFF99"/>
    <a:srgbClr val="CCECFF"/>
    <a:srgbClr val="FFCCCC"/>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57" d="100"/>
          <a:sy n="57" d="100"/>
        </p:scale>
        <p:origin x="962" y="1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FD8361-0449-480D-AF71-5CCF00DA9E2A}" type="datetimeFigureOut">
              <a:rPr lang="en-US" smtClean="0"/>
              <a:t>10/19/2024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4C19145-4989-4985-90B1-660CF355825F}" type="slidenum">
              <a:rPr lang="en-US" smtClean="0"/>
              <a:t>‹#›</a:t>
            </a:fld>
            <a:endParaRPr lang="en-US"/>
          </a:p>
        </p:txBody>
      </p:sp>
    </p:spTree>
    <p:extLst>
      <p:ext uri="{BB962C8B-B14F-4D97-AF65-F5344CB8AC3E}">
        <p14:creationId xmlns:p14="http://schemas.microsoft.com/office/powerpoint/2010/main" val="298496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IAEA Projection from 2021 </a:t>
            </a:r>
          </a:p>
          <a:p>
            <a:r>
              <a:rPr lang="en-US" dirty="0"/>
              <a:t>https://www.iaea.org/newscenter/pressreleases/iaea-increases-projections-for-nuclear-power-use-in-2050 </a:t>
            </a:r>
          </a:p>
        </p:txBody>
      </p:sp>
      <p:sp>
        <p:nvSpPr>
          <p:cNvPr id="4" name="Slide Number Placeholder 3"/>
          <p:cNvSpPr>
            <a:spLocks noGrp="1"/>
          </p:cNvSpPr>
          <p:nvPr>
            <p:ph type="sldNum" sz="quarter" idx="5"/>
          </p:nvPr>
        </p:nvSpPr>
        <p:spPr/>
        <p:txBody>
          <a:bodyPr/>
          <a:lstStyle/>
          <a:p>
            <a:pPr defTabSz="931774">
              <a:defRPr/>
            </a:pPr>
            <a:fld id="{8A463E14-53E6-4CB8-AE3F-D17C947331A1}" type="slidenum">
              <a:rPr lang="en-US">
                <a:solidFill>
                  <a:prstClr val="black"/>
                </a:solidFill>
                <a:latin typeface="Calibri"/>
              </a:rPr>
              <a:pPr defTabSz="931774">
                <a:defRPr/>
              </a:pPr>
              <a:t>8</a:t>
            </a:fld>
            <a:endParaRPr lang="en-US">
              <a:solidFill>
                <a:prstClr val="black"/>
              </a:solidFill>
              <a:latin typeface="Calibri"/>
            </a:endParaRPr>
          </a:p>
        </p:txBody>
      </p:sp>
    </p:spTree>
    <p:extLst>
      <p:ext uri="{BB962C8B-B14F-4D97-AF65-F5344CB8AC3E}">
        <p14:creationId xmlns:p14="http://schemas.microsoft.com/office/powerpoint/2010/main" val="783368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97" rtl="0" eaLnBrk="1" fontAlgn="base" latinLnBrk="0" hangingPunct="1">
              <a:lnSpc>
                <a:spcPct val="100000"/>
              </a:lnSpc>
              <a:spcBef>
                <a:spcPct val="0"/>
              </a:spcBef>
              <a:spcAft>
                <a:spcPct val="0"/>
              </a:spcAft>
              <a:buClrTx/>
              <a:buSzTx/>
              <a:buFontTx/>
              <a:buNone/>
              <a:tabLst/>
              <a:defRPr/>
            </a:pPr>
            <a:fld id="{A50954D6-41C5-46AA-87D5-587DD21B89E3}"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31797"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97" rtl="0" eaLnBrk="1" fontAlgn="base" latinLnBrk="0" hangingPunct="1">
              <a:lnSpc>
                <a:spcPct val="100000"/>
              </a:lnSpc>
              <a:spcBef>
                <a:spcPct val="0"/>
              </a:spcBef>
              <a:spcAft>
                <a:spcPct val="0"/>
              </a:spcAft>
              <a:buClrTx/>
              <a:buSzTx/>
              <a:buFontTx/>
              <a:buNone/>
              <a:tabLst/>
              <a:defRPr/>
            </a:pPr>
            <a:fld id="{A50954D6-41C5-46AA-87D5-587DD21B89E3}"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31797"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97" rtl="0" eaLnBrk="1" fontAlgn="base" latinLnBrk="0" hangingPunct="1">
              <a:lnSpc>
                <a:spcPct val="100000"/>
              </a:lnSpc>
              <a:spcBef>
                <a:spcPct val="0"/>
              </a:spcBef>
              <a:spcAft>
                <a:spcPct val="0"/>
              </a:spcAft>
              <a:buClrTx/>
              <a:buSzTx/>
              <a:buFontTx/>
              <a:buNone/>
              <a:tabLst/>
              <a:defRPr/>
            </a:pPr>
            <a:fld id="{A50954D6-41C5-46AA-87D5-587DD21B89E3}"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31797"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97" rtl="0" eaLnBrk="1" fontAlgn="base" latinLnBrk="0" hangingPunct="1">
              <a:lnSpc>
                <a:spcPct val="100000"/>
              </a:lnSpc>
              <a:spcBef>
                <a:spcPct val="0"/>
              </a:spcBef>
              <a:spcAft>
                <a:spcPct val="0"/>
              </a:spcAft>
              <a:buClrTx/>
              <a:buSzTx/>
              <a:buFontTx/>
              <a:buNone/>
              <a:tabLst/>
              <a:defRPr/>
            </a:pPr>
            <a:fld id="{A50954D6-41C5-46AA-87D5-587DD21B89E3}"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31797"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954D6-41C5-46AA-87D5-587DD21B89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494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954D6-41C5-46AA-87D5-587DD21B89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CF3D8-0FEE-4859-9A79-ECC43859F8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157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3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97" rtl="0" eaLnBrk="1" fontAlgn="base" latinLnBrk="0" hangingPunct="1">
              <a:lnSpc>
                <a:spcPct val="100000"/>
              </a:lnSpc>
              <a:spcBef>
                <a:spcPct val="0"/>
              </a:spcBef>
              <a:spcAft>
                <a:spcPct val="0"/>
              </a:spcAft>
              <a:buClrTx/>
              <a:buSzTx/>
              <a:buFontTx/>
              <a:buNone/>
              <a:tabLst/>
              <a:defRPr/>
            </a:pPr>
            <a:fld id="{A50954D6-41C5-46AA-87D5-587DD21B89E3}"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31797"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97" rtl="0" eaLnBrk="1" fontAlgn="base" latinLnBrk="0" hangingPunct="1">
              <a:lnSpc>
                <a:spcPct val="100000"/>
              </a:lnSpc>
              <a:spcBef>
                <a:spcPct val="0"/>
              </a:spcBef>
              <a:spcAft>
                <a:spcPct val="0"/>
              </a:spcAft>
              <a:buClrTx/>
              <a:buSzTx/>
              <a:buFontTx/>
              <a:buNone/>
              <a:tabLst/>
              <a:defRPr/>
            </a:pPr>
            <a:fld id="{A50954D6-41C5-46AA-87D5-587DD21B89E3}"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31797"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97" rtl="0" eaLnBrk="1" fontAlgn="base" latinLnBrk="0" hangingPunct="1">
              <a:lnSpc>
                <a:spcPct val="100000"/>
              </a:lnSpc>
              <a:spcBef>
                <a:spcPct val="0"/>
              </a:spcBef>
              <a:spcAft>
                <a:spcPct val="0"/>
              </a:spcAft>
              <a:buClrTx/>
              <a:buSzTx/>
              <a:buFontTx/>
              <a:buNone/>
              <a:tabLst/>
              <a:defRPr/>
            </a:pPr>
            <a:fld id="{A50954D6-41C5-46AA-87D5-587DD21B89E3}"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31797"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97" rtl="0" eaLnBrk="1" fontAlgn="base" latinLnBrk="0" hangingPunct="1">
              <a:lnSpc>
                <a:spcPct val="100000"/>
              </a:lnSpc>
              <a:spcBef>
                <a:spcPct val="0"/>
              </a:spcBef>
              <a:spcAft>
                <a:spcPct val="0"/>
              </a:spcAft>
              <a:buClrTx/>
              <a:buSzTx/>
              <a:buFontTx/>
              <a:buNone/>
              <a:tabLst/>
              <a:defRPr/>
            </a:pPr>
            <a:fld id="{A50954D6-41C5-46AA-87D5-587DD21B89E3}"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31797"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0.xml"/><Relationship Id="rId1" Type="http://schemas.openxmlformats.org/officeDocument/2006/relationships/tags" Target="../tags/tag35.xml"/><Relationship Id="rId4" Type="http://schemas.openxmlformats.org/officeDocument/2006/relationships/image" Target="../media/image3.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0.xml"/><Relationship Id="rId1" Type="http://schemas.openxmlformats.org/officeDocument/2006/relationships/tags" Target="../tags/tag36.xml"/><Relationship Id="rId4" Type="http://schemas.openxmlformats.org/officeDocument/2006/relationships/image" Target="../media/image3.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10.xml"/><Relationship Id="rId7" Type="http://schemas.openxmlformats.org/officeDocument/2006/relationships/image" Target="../media/image9.emf"/><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oleObject" Target="../embeddings/oleObject34.bin"/><Relationship Id="rId5" Type="http://schemas.openxmlformats.org/officeDocument/2006/relationships/image" Target="../media/image8.emf"/><Relationship Id="rId4" Type="http://schemas.openxmlformats.org/officeDocument/2006/relationships/oleObject" Target="../embeddings/oleObject33.bin"/></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1.xml"/><Relationship Id="rId1" Type="http://schemas.openxmlformats.org/officeDocument/2006/relationships/tags" Target="../tags/tag40.xml"/><Relationship Id="rId4" Type="http://schemas.openxmlformats.org/officeDocument/2006/relationships/image" Target="../media/image3.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1.xml"/><Relationship Id="rId1" Type="http://schemas.openxmlformats.org/officeDocument/2006/relationships/tags" Target="../tags/tag41.xml"/><Relationship Id="rId4" Type="http://schemas.openxmlformats.org/officeDocument/2006/relationships/image" Target="../media/image3.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9.em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oleObject" Target="../embeddings/oleObject39.bin"/><Relationship Id="rId5" Type="http://schemas.openxmlformats.org/officeDocument/2006/relationships/image" Target="../media/image8.emf"/><Relationship Id="rId4" Type="http://schemas.openxmlformats.org/officeDocument/2006/relationships/oleObject" Target="../embeddings/oleObject38.bin"/></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8.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tags" Target="../tags/tag10.xml"/><Relationship Id="rId4"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11.xml"/><Relationship Id="rId4" Type="http://schemas.openxmlformats.org/officeDocument/2006/relationships/image" Target="../media/image3.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9.e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8.emf"/><Relationship Id="rId4" Type="http://schemas.openxmlformats.org/officeDocument/2006/relationships/oleObject" Target="../embeddings/oleObject10.bin"/></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15.xml"/><Relationship Id="rId4" Type="http://schemas.openxmlformats.org/officeDocument/2006/relationships/image" Target="../media/image3.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16.xml"/><Relationship Id="rId4" Type="http://schemas.openxmlformats.org/officeDocument/2006/relationships/image" Target="../media/image3.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9.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8.emf"/><Relationship Id="rId4" Type="http://schemas.openxmlformats.org/officeDocument/2006/relationships/oleObject" Target="../embeddings/oleObject1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7.xml"/><Relationship Id="rId1" Type="http://schemas.openxmlformats.org/officeDocument/2006/relationships/tags" Target="../tags/tag21.xml"/><Relationship Id="rId4" Type="http://schemas.openxmlformats.org/officeDocument/2006/relationships/image" Target="../media/image3.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7.xml"/><Relationship Id="rId1" Type="http://schemas.openxmlformats.org/officeDocument/2006/relationships/tags" Target="../tags/tag22.xml"/><Relationship Id="rId4" Type="http://schemas.openxmlformats.org/officeDocument/2006/relationships/image" Target="../media/image3.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8.xml"/><Relationship Id="rId1" Type="http://schemas.openxmlformats.org/officeDocument/2006/relationships/tags" Target="../tags/tag24.xml"/><Relationship Id="rId4" Type="http://schemas.openxmlformats.org/officeDocument/2006/relationships/image" Target="../media/image3.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8.xml"/><Relationship Id="rId1" Type="http://schemas.openxmlformats.org/officeDocument/2006/relationships/tags" Target="../tags/tag25.xml"/><Relationship Id="rId4" Type="http://schemas.openxmlformats.org/officeDocument/2006/relationships/image" Target="../media/image3.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9.em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oleObject" Target="../embeddings/oleObject24.bin"/><Relationship Id="rId5" Type="http://schemas.openxmlformats.org/officeDocument/2006/relationships/image" Target="../media/image8.emf"/><Relationship Id="rId4" Type="http://schemas.openxmlformats.org/officeDocument/2006/relationships/oleObject" Target="../embeddings/oleObject23.bin"/></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9.xml"/><Relationship Id="rId1" Type="http://schemas.openxmlformats.org/officeDocument/2006/relationships/tags" Target="../tags/tag29.xml"/><Relationship Id="rId4" Type="http://schemas.openxmlformats.org/officeDocument/2006/relationships/image" Target="../media/image3.em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9.xml"/><Relationship Id="rId1" Type="http://schemas.openxmlformats.org/officeDocument/2006/relationships/tags" Target="../tags/tag30.xml"/><Relationship Id="rId4" Type="http://schemas.openxmlformats.org/officeDocument/2006/relationships/image" Target="../media/image3.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9.emf"/><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oleObject" Target="../embeddings/oleObject29.bin"/><Relationship Id="rId5" Type="http://schemas.openxmlformats.org/officeDocument/2006/relationships/image" Target="../media/image8.emf"/><Relationship Id="rId4" Type="http://schemas.openxmlformats.org/officeDocument/2006/relationships/oleObject" Target="../embeddings/oleObject28.bin"/></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0" y="0"/>
            <a:ext cx="7921150"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8" name="Shape 19">
            <a:extLst>
              <a:ext uri="{FF2B5EF4-FFF2-40B4-BE49-F238E27FC236}">
                <a16:creationId xmlns:a16="http://schemas.microsoft.com/office/drawing/2014/main" id="{816826FA-54BD-45F2-B2FB-414581687665}"/>
              </a:ext>
            </a:extLst>
          </p:cNvPr>
          <p:cNvSpPr txBox="1">
            <a:spLocks noGrp="1"/>
          </p:cNvSpPr>
          <p:nvPr>
            <p:ph type="body" idx="1"/>
          </p:nvPr>
        </p:nvSpPr>
        <p:spPr>
          <a:xfrm>
            <a:off x="4966231" y="3401276"/>
            <a:ext cx="6537685" cy="623416"/>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2000"/>
              <a:buFont typeface="Arial"/>
              <a:buNone/>
              <a:defRPr sz="2800" b="0" i="0" u="none" strike="noStrike" cap="none">
                <a:solidFill>
                  <a:schemeClr val="lt1"/>
                </a:solidFill>
                <a:latin typeface="Arial"/>
                <a:ea typeface="Arial"/>
                <a:cs typeface="Arial"/>
                <a:sym typeface="Arial"/>
              </a:defRPr>
            </a:lvl1pPr>
            <a:lvl2pPr marL="1219170" marR="0" lvl="1"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2pPr>
            <a:lvl3pPr marL="1828754" marR="0" lvl="2"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3pPr>
            <a:lvl4pPr marL="2438339" marR="0" lvl="3"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4pPr>
            <a:lvl5pPr marL="3047924" marR="0" lvl="4"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5pPr>
            <a:lvl6pPr marL="3657509" marR="0" lvl="5"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9" name="Shape 20">
            <a:extLst>
              <a:ext uri="{FF2B5EF4-FFF2-40B4-BE49-F238E27FC236}">
                <a16:creationId xmlns:a16="http://schemas.microsoft.com/office/drawing/2014/main" id="{A4AB1E06-D6A5-4EF0-95AA-07054DFB5B21}"/>
              </a:ext>
            </a:extLst>
          </p:cNvPr>
          <p:cNvSpPr txBox="1">
            <a:spLocks noGrp="1"/>
          </p:cNvSpPr>
          <p:nvPr>
            <p:ph type="ctrTitle"/>
          </p:nvPr>
        </p:nvSpPr>
        <p:spPr>
          <a:xfrm>
            <a:off x="4966232" y="1869824"/>
            <a:ext cx="6537688" cy="1329267"/>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SzPts val="1400"/>
              <a:buNone/>
              <a:defRPr sz="3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4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4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4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4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1" i="0" u="none" strike="noStrike" cap="none">
                <a:solidFill>
                  <a:schemeClr val="dk1"/>
                </a:solidFill>
                <a:latin typeface="Arial"/>
                <a:ea typeface="Arial"/>
                <a:cs typeface="Arial"/>
                <a:sym typeface="Arial"/>
              </a:defRPr>
            </a:lvl9pPr>
          </a:lstStyle>
          <a:p>
            <a:r>
              <a:rPr lang="en-US"/>
              <a:t>Click to edit Master title style</a:t>
            </a:r>
            <a:endParaRPr dirty="0"/>
          </a:p>
        </p:txBody>
      </p:sp>
      <p:pic>
        <p:nvPicPr>
          <p:cNvPr id="10" name="Picture 9">
            <a:extLst>
              <a:ext uri="{FF2B5EF4-FFF2-40B4-BE49-F238E27FC236}">
                <a16:creationId xmlns:a16="http://schemas.microsoft.com/office/drawing/2014/main" id="{FF7D2BDB-3375-4B4D-9BB8-3350592166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35" b="20681"/>
          <a:stretch/>
        </p:blipFill>
        <p:spPr>
          <a:xfrm>
            <a:off x="739957" y="588645"/>
            <a:ext cx="2743200" cy="1771650"/>
          </a:xfrm>
          <a:prstGeom prst="rect">
            <a:avLst/>
          </a:prstGeom>
        </p:spPr>
      </p:pic>
    </p:spTree>
    <p:extLst>
      <p:ext uri="{BB962C8B-B14F-4D97-AF65-F5344CB8AC3E}">
        <p14:creationId xmlns:p14="http://schemas.microsoft.com/office/powerpoint/2010/main" val="3930057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0" y="0"/>
            <a:ext cx="7921150"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774592" y="365125"/>
            <a:ext cx="6997603"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774592" y="1825625"/>
            <a:ext cx="6997603"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10791975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E3F277-70CD-4B01-A03D-599650F5C367}"/>
              </a:ext>
            </a:extLst>
          </p:cNvPr>
          <p:cNvGraphicFramePr>
            <a:graphicFrameLocks noChangeAspect="1"/>
          </p:cNvGraphicFramePr>
          <p:nvPr userDrawn="1">
            <p:custDataLst>
              <p:tags r:id="rId1"/>
            </p:custDataLst>
            <p:extLst>
              <p:ext uri="{D42A27DB-BD31-4B8C-83A1-F6EECF244321}">
                <p14:modId xmlns:p14="http://schemas.microsoft.com/office/powerpoint/2010/main" val="7630146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45E3F277-70CD-4B01-A03D-599650F5C367}"/>
                          </a:ext>
                        </a:extLst>
                      </p:cNvPr>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6"/>
            <a:ext cx="11216216" cy="54035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7" name="Slide Number Placeholder 5"/>
          <p:cNvSpPr>
            <a:spLocks noGrp="1"/>
          </p:cNvSpPr>
          <p:nvPr>
            <p:ph type="sldNum" sz="quarter" idx="12"/>
          </p:nvPr>
        </p:nvSpPr>
        <p:spPr>
          <a:xfrm>
            <a:off x="484720" y="6624591"/>
            <a:ext cx="456577" cy="213088"/>
          </a:xfrm>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275165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984738"/>
            <a:ext cx="5490633" cy="541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5" y="984738"/>
            <a:ext cx="5480049" cy="541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1723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5DE955-7F63-464D-A183-4D4F8085422D}"/>
              </a:ext>
            </a:extLst>
          </p:cNvPr>
          <p:cNvGraphicFramePr>
            <a:graphicFrameLocks noChangeAspect="1"/>
          </p:cNvGraphicFramePr>
          <p:nvPr userDrawn="1">
            <p:custDataLst>
              <p:tags r:id="rId1"/>
            </p:custDataLst>
            <p:extLst>
              <p:ext uri="{D42A27DB-BD31-4B8C-83A1-F6EECF244321}">
                <p14:modId xmlns:p14="http://schemas.microsoft.com/office/powerpoint/2010/main" val="217240920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F15DE955-7F63-464D-A183-4D4F8085422D}"/>
                          </a:ext>
                        </a:extLst>
                      </p:cNvPr>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860916"/>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5" y="860916"/>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220886" y="1201446"/>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4" y="1201446"/>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84720" y="3365574"/>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6220885" y="3365574"/>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6220886"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5304"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483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8120517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8783232"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6618815"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4454396"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2289978"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6" name="Text Placeholder 5"/>
          <p:cNvSpPr>
            <a:spLocks noGrp="1"/>
          </p:cNvSpPr>
          <p:nvPr>
            <p:ph type="body" sz="quarter" idx="13"/>
          </p:nvPr>
        </p:nvSpPr>
        <p:spPr>
          <a:xfrm>
            <a:off x="484719" y="817869"/>
            <a:ext cx="2520751"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484718"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711982"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4939245"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7166507"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9393767"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8494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Footer Placeholder 2"/>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8" name="Picture Placeholder 7"/>
          <p:cNvSpPr>
            <a:spLocks noGrp="1"/>
          </p:cNvSpPr>
          <p:nvPr>
            <p:ph type="pic" sz="quarter" idx="13"/>
          </p:nvPr>
        </p:nvSpPr>
        <p:spPr>
          <a:xfrm>
            <a:off x="1" y="0"/>
            <a:ext cx="12192000" cy="6402388"/>
          </a:xfrm>
        </p:spPr>
        <p:txBody>
          <a:bodyPr/>
          <a:lstStyle/>
          <a:p>
            <a:r>
              <a:rPr lang="en-US" dirty="0"/>
              <a:t>Click icon to add picture</a:t>
            </a:r>
          </a:p>
        </p:txBody>
      </p:sp>
    </p:spTree>
    <p:extLst>
      <p:ext uri="{BB962C8B-B14F-4D97-AF65-F5344CB8AC3E}">
        <p14:creationId xmlns:p14="http://schemas.microsoft.com/office/powerpoint/2010/main" val="9437123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cSld name="Title and Textbox">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1"/>
            </p:custDataLst>
            <p:extLst>
              <p:ext uri="{D42A27DB-BD31-4B8C-83A1-F6EECF244321}">
                <p14:modId xmlns:p14="http://schemas.microsoft.com/office/powerpoint/2010/main" val="292925296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a:off x="484717" y="754063"/>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84716" y="6605516"/>
            <a:ext cx="9997440" cy="5732"/>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9" name="Object 10"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9" name="Object 10"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3"/>
          <p:cNvSpPr>
            <a:spLocks noGrp="1"/>
          </p:cNvSpPr>
          <p:nvPr>
            <p:ph type="title"/>
          </p:nvPr>
        </p:nvSpPr>
        <p:spPr/>
        <p:txBody>
          <a:bodyPr anchor="ct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p:cNvSpPr>
            <a:spLocks noGrp="1"/>
          </p:cNvSpPr>
          <p:nvPr>
            <p:ph type="body" sz="quarter" idx="15"/>
          </p:nvPr>
        </p:nvSpPr>
        <p:spPr>
          <a:xfrm>
            <a:off x="484717" y="903514"/>
            <a:ext cx="11216216" cy="5408386"/>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17"/>
          </p:nvPr>
        </p:nvSpPr>
        <p:spPr/>
        <p:txBody>
          <a:bodyPr/>
          <a:lstStyle>
            <a:lvl1pPr algn="l">
              <a:defRPr sz="1400" b="1">
                <a:solidFill>
                  <a:srgbClr val="2372B9"/>
                </a:solidFill>
                <a:latin typeface="Arial" panose="020B0604020202020204" pitchFamily="34" charset="0"/>
                <a:cs typeface="Arial" panose="020B0604020202020204" pitchFamily="34" charset="0"/>
              </a:defRPr>
            </a:lvl1pPr>
          </a:lstStyle>
          <a:p>
            <a:pPr>
              <a:defRPr/>
            </a:pPr>
            <a:fld id="{746C9F13-6363-41DC-B4FF-E9E762EE8E20}" type="slidenum">
              <a:rPr lang="en-US" smtClean="0"/>
              <a:pPr>
                <a:defRPr/>
              </a:pPr>
              <a:t>‹#›</a:t>
            </a:fld>
            <a:endParaRPr lang="en-US" dirty="0"/>
          </a:p>
        </p:txBody>
      </p:sp>
      <p:grpSp>
        <p:nvGrpSpPr>
          <p:cNvPr id="2" name="Group 1">
            <a:extLst>
              <a:ext uri="{FF2B5EF4-FFF2-40B4-BE49-F238E27FC236}">
                <a16:creationId xmlns:a16="http://schemas.microsoft.com/office/drawing/2014/main" id="{26AE498D-5BC7-B9F9-E42D-DCEDCBEB3936}"/>
              </a:ext>
            </a:extLst>
          </p:cNvPr>
          <p:cNvGrpSpPr>
            <a:grpSpLocks noChangeAspect="1"/>
          </p:cNvGrpSpPr>
          <p:nvPr userDrawn="1"/>
        </p:nvGrpSpPr>
        <p:grpSpPr>
          <a:xfrm>
            <a:off x="10992910" y="83471"/>
            <a:ext cx="645195" cy="645195"/>
            <a:chOff x="9381225" y="2127522"/>
            <a:chExt cx="1371600" cy="1371600"/>
          </a:xfrm>
        </p:grpSpPr>
        <p:sp>
          <p:nvSpPr>
            <p:cNvPr id="3" name="Oval 2">
              <a:extLst>
                <a:ext uri="{FF2B5EF4-FFF2-40B4-BE49-F238E27FC236}">
                  <a16:creationId xmlns:a16="http://schemas.microsoft.com/office/drawing/2014/main" id="{3E6197B0-48D4-69F0-2303-CD429044AA54}"/>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087389C-E53D-9C74-D269-8A4F1D60F0B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Tree>
    <p:extLst>
      <p:ext uri="{BB962C8B-B14F-4D97-AF65-F5344CB8AC3E}">
        <p14:creationId xmlns:p14="http://schemas.microsoft.com/office/powerpoint/2010/main" val="36005647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9285" y="0"/>
            <a:ext cx="12164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84717" y="748142"/>
            <a:ext cx="103632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484717" y="2217214"/>
            <a:ext cx="8534400" cy="448295"/>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793720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userDrawn="1"/>
        </p:nvPicPr>
        <p:blipFill>
          <a:blip r:embed="rId2" cstate="print"/>
          <a:stretch>
            <a:fillRect/>
          </a:stretch>
        </p:blipFill>
        <p:spPr>
          <a:xfrm>
            <a:off x="1579279" y="1823756"/>
            <a:ext cx="10610275" cy="5065776"/>
          </a:xfrm>
          <a:prstGeom prst="rect">
            <a:avLst/>
          </a:prstGeom>
        </p:spPr>
      </p:pic>
      <p:sp>
        <p:nvSpPr>
          <p:cNvPr id="2" name="Title 1"/>
          <p:cNvSpPr>
            <a:spLocks noGrp="1"/>
          </p:cNvSpPr>
          <p:nvPr userDrawn="1">
            <p:ph type="ctrTitle" hasCustomPrompt="1"/>
          </p:nvPr>
        </p:nvSpPr>
        <p:spPr>
          <a:xfrm>
            <a:off x="484722" y="1163767"/>
            <a:ext cx="5708649"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468889" y="2164280"/>
            <a:ext cx="3695396" cy="448295"/>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print"/>
          <a:stretch>
            <a:fillRect/>
          </a:stretch>
        </p:blipFill>
        <p:spPr>
          <a:xfrm>
            <a:off x="637420" y="382494"/>
            <a:ext cx="4353680" cy="441871"/>
          </a:xfrm>
          <a:prstGeom prst="rect">
            <a:avLst/>
          </a:prstGeom>
        </p:spPr>
      </p:pic>
    </p:spTree>
    <p:extLst>
      <p:ext uri="{BB962C8B-B14F-4D97-AF65-F5344CB8AC3E}">
        <p14:creationId xmlns:p14="http://schemas.microsoft.com/office/powerpoint/2010/main" val="6157453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1211263"/>
            <a:ext cx="11216216"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9" y="6624591"/>
            <a:ext cx="7790073" cy="213088"/>
          </a:xfrm>
          <a:prstGeom prst="rect">
            <a:avLst/>
          </a:prstGeo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91329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_Black_Top">
    <p:bg>
      <p:bgPr>
        <a:solidFill>
          <a:schemeClr val="tx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Tree>
    <p:extLst>
      <p:ext uri="{BB962C8B-B14F-4D97-AF65-F5344CB8AC3E}">
        <p14:creationId xmlns:p14="http://schemas.microsoft.com/office/powerpoint/2010/main" val="636895759"/>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4"/>
            <a:ext cx="11216216"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5" y="6624591"/>
            <a:ext cx="7765824" cy="213088"/>
          </a:xfrm>
          <a:prstGeom prst="rect">
            <a:avLst/>
          </a:prstGeo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10666630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5" y="6624591"/>
            <a:ext cx="7765824" cy="213088"/>
          </a:xfrm>
          <a:prstGeom prst="rect">
            <a:avLst/>
          </a:prstGeo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10885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E3F277-70CD-4B01-A03D-599650F5C367}"/>
              </a:ext>
            </a:extLst>
          </p:cNvPr>
          <p:cNvGraphicFramePr>
            <a:graphicFrameLocks noChangeAspect="1"/>
          </p:cNvGraphicFramePr>
          <p:nvPr userDrawn="1">
            <p:custDataLst>
              <p:tags r:id="rId1"/>
            </p:custDataLst>
            <p:extLst>
              <p:ext uri="{D42A27DB-BD31-4B8C-83A1-F6EECF244321}">
                <p14:modId xmlns:p14="http://schemas.microsoft.com/office/powerpoint/2010/main" val="3889892963"/>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45E3F277-70CD-4B01-A03D-599650F5C367}"/>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983225" y="6624591"/>
            <a:ext cx="7765824" cy="213088"/>
          </a:xfrm>
          <a:prstGeom prst="rect">
            <a:avLst/>
          </a:prstGeom>
        </p:spPr>
        <p:txBody>
          <a:bodyPr/>
          <a:lstStyle/>
          <a:p>
            <a:r>
              <a:rPr lang="en-US">
                <a:solidFill>
                  <a:srgbClr val="2372B9"/>
                </a:solidFill>
              </a:rPr>
              <a:t>Confidential &amp; Proprietary</a:t>
            </a:r>
            <a:endParaRPr lang="en-US" dirty="0">
              <a:solidFill>
                <a:srgbClr val="2372B9"/>
              </a:solidFill>
            </a:endParaRPr>
          </a:p>
        </p:txBody>
      </p:sp>
      <p:sp>
        <p:nvSpPr>
          <p:cNvPr id="7" name="Slide Number Placeholder 5"/>
          <p:cNvSpPr>
            <a:spLocks noGrp="1"/>
          </p:cNvSpPr>
          <p:nvPr>
            <p:ph type="sldNum" sz="quarter" idx="12"/>
          </p:nvPr>
        </p:nvSpPr>
        <p:spPr>
          <a:xfrm>
            <a:off x="484722" y="6624591"/>
            <a:ext cx="456577" cy="213088"/>
          </a:xfrm>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4015100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984738"/>
            <a:ext cx="5490633"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5" y="6624591"/>
            <a:ext cx="7765824" cy="213088"/>
          </a:xfrm>
          <a:prstGeom prst="rect">
            <a:avLst/>
          </a:prstGeo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984738"/>
            <a:ext cx="5480049"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333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5DE955-7F63-464D-A183-4D4F8085422D}"/>
              </a:ext>
            </a:extLst>
          </p:cNvPr>
          <p:cNvGraphicFramePr>
            <a:graphicFrameLocks noChangeAspect="1"/>
          </p:cNvGraphicFramePr>
          <p:nvPr userDrawn="1">
            <p:custDataLst>
              <p:tags r:id="rId1"/>
            </p:custDataLst>
            <p:extLst>
              <p:ext uri="{D42A27DB-BD31-4B8C-83A1-F6EECF244321}">
                <p14:modId xmlns:p14="http://schemas.microsoft.com/office/powerpoint/2010/main" val="4291172120"/>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F15DE955-7F63-464D-A183-4D4F8085422D}"/>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860916"/>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5" y="6624591"/>
            <a:ext cx="7765824" cy="213088"/>
          </a:xfrm>
          <a:prstGeom prst="rect">
            <a:avLst/>
          </a:prstGeo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860916"/>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220889"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4"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84720" y="3365574"/>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6220888" y="3365574"/>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6220889"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5304"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8288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983225" y="6624591"/>
            <a:ext cx="7765824" cy="213088"/>
          </a:xfrm>
          <a:prstGeom prst="rect">
            <a:avLst/>
          </a:prstGeom>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8192519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8783232"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6618815"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4454396"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2289978"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983225" y="6624591"/>
            <a:ext cx="7765824" cy="213088"/>
          </a:xfrm>
          <a:prstGeom prst="rect">
            <a:avLst/>
          </a:prstGeom>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6" name="Text Placeholder 5"/>
          <p:cNvSpPr>
            <a:spLocks noGrp="1"/>
          </p:cNvSpPr>
          <p:nvPr>
            <p:ph type="body" sz="quarter" idx="13"/>
          </p:nvPr>
        </p:nvSpPr>
        <p:spPr>
          <a:xfrm>
            <a:off x="484719" y="817870"/>
            <a:ext cx="2520751"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484718"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711985"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493924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7166510"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939376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8430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Footer Placeholder 2"/>
          <p:cNvSpPr>
            <a:spLocks noGrp="1"/>
          </p:cNvSpPr>
          <p:nvPr>
            <p:ph type="ftr" sz="quarter" idx="11"/>
          </p:nvPr>
        </p:nvSpPr>
        <p:spPr>
          <a:xfrm>
            <a:off x="983225" y="6624591"/>
            <a:ext cx="7765824" cy="213088"/>
          </a:xfrm>
          <a:prstGeom prst="rect">
            <a:avLst/>
          </a:prstGeom>
        </p:spPr>
        <p:txBody>
          <a:bodyPr/>
          <a:lstStyle/>
          <a:p>
            <a:r>
              <a:rPr lang="en-US">
                <a:solidFill>
                  <a:srgbClr val="2372B9"/>
                </a:solidFill>
              </a:rPr>
              <a:t>Confidential &amp; Proprietary</a:t>
            </a:r>
            <a:endParaRPr lang="en-US" dirty="0">
              <a:solidFill>
                <a:srgbClr val="2372B9"/>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8" name="Picture Placeholder 7"/>
          <p:cNvSpPr>
            <a:spLocks noGrp="1"/>
          </p:cNvSpPr>
          <p:nvPr>
            <p:ph type="pic" sz="quarter" idx="13"/>
          </p:nvPr>
        </p:nvSpPr>
        <p:spPr>
          <a:xfrm>
            <a:off x="1" y="1"/>
            <a:ext cx="12192000" cy="6402388"/>
          </a:xfrm>
        </p:spPr>
        <p:txBody>
          <a:bodyPr/>
          <a:lstStyle/>
          <a:p>
            <a:r>
              <a:rPr lang="en-US" dirty="0"/>
              <a:t>Click icon to add picture</a:t>
            </a:r>
          </a:p>
        </p:txBody>
      </p:sp>
    </p:spTree>
    <p:extLst>
      <p:ext uri="{BB962C8B-B14F-4D97-AF65-F5344CB8AC3E}">
        <p14:creationId xmlns:p14="http://schemas.microsoft.com/office/powerpoint/2010/main" val="18411428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cSld name="Title and Textbox">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1"/>
            </p:custDataLst>
            <p:extLst>
              <p:ext uri="{D42A27DB-BD31-4B8C-83A1-F6EECF244321}">
                <p14:modId xmlns:p14="http://schemas.microsoft.com/office/powerpoint/2010/main" val="4129327167"/>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a:off x="484717" y="754063"/>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84716" y="6605517"/>
            <a:ext cx="9997440" cy="5732"/>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9" name="Object 10" hidden="1"/>
          <p:cNvGraphicFramePr>
            <a:graphicFrameLocks noChangeAspect="1"/>
          </p:cNvGraphicFramePr>
          <p:nvPr>
            <p:custDataLst>
              <p:tags r:id="rId2"/>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9" name="Object 10"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3"/>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5"/>
          </p:nvPr>
        </p:nvSpPr>
        <p:spPr>
          <a:xfrm>
            <a:off x="484717" y="903513"/>
            <a:ext cx="11216216" cy="5408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6"/>
          </p:nvPr>
        </p:nvSpPr>
        <p:spPr>
          <a:xfrm>
            <a:off x="983225" y="6624591"/>
            <a:ext cx="7765824" cy="213088"/>
          </a:xfrm>
          <a:prstGeom prst="rect">
            <a:avLst/>
          </a:prstGeom>
        </p:spPr>
        <p:txBody>
          <a:bodyPr/>
          <a:lstStyle>
            <a:lvl1pPr>
              <a:defRPr>
                <a:solidFill>
                  <a:srgbClr val="2372B9"/>
                </a:solidFill>
              </a:defRPr>
            </a:lvl1pPr>
          </a:lstStyle>
          <a:p>
            <a:pPr>
              <a:defRPr/>
            </a:pPr>
            <a:r>
              <a:rPr lang="en-US" dirty="0"/>
              <a:t>Confidential &amp; Proprietary</a:t>
            </a:r>
          </a:p>
        </p:txBody>
      </p:sp>
      <p:sp>
        <p:nvSpPr>
          <p:cNvPr id="12" name="Slide Number Placeholder 5"/>
          <p:cNvSpPr>
            <a:spLocks noGrp="1"/>
          </p:cNvSpPr>
          <p:nvPr>
            <p:ph type="sldNum" sz="quarter" idx="17"/>
          </p:nvPr>
        </p:nvSpPr>
        <p:spPr/>
        <p:txBody>
          <a:bodyPr/>
          <a:lstStyle>
            <a:lvl1pPr algn="l">
              <a:defRPr>
                <a:solidFill>
                  <a:srgbClr val="2372B9"/>
                </a:solidFill>
              </a:defRPr>
            </a:lvl1pPr>
          </a:lstStyle>
          <a:p>
            <a:pPr>
              <a:defRPr/>
            </a:pPr>
            <a:fld id="{746C9F13-6363-41DC-B4FF-E9E762EE8E20}" type="slidenum">
              <a:rPr lang="en-US"/>
              <a:pPr>
                <a:defRPr/>
              </a:pPr>
              <a:t>‹#›</a:t>
            </a:fld>
            <a:endParaRPr lang="en-US" dirty="0"/>
          </a:p>
        </p:txBody>
      </p:sp>
    </p:spTree>
    <p:extLst>
      <p:ext uri="{BB962C8B-B14F-4D97-AF65-F5344CB8AC3E}">
        <p14:creationId xmlns:p14="http://schemas.microsoft.com/office/powerpoint/2010/main" val="33750280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7"/>
          <p:cNvSpPr>
            <a:spLocks noChangeArrowheads="1"/>
          </p:cNvSpPr>
          <p:nvPr userDrawn="1"/>
        </p:nvSpPr>
        <p:spPr bwMode="ltGray">
          <a:xfrm>
            <a:off x="844552" y="3411538"/>
            <a:ext cx="563033" cy="474662"/>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cs typeface="Arial" charset="0"/>
            </a:endParaRPr>
          </a:p>
        </p:txBody>
      </p:sp>
      <p:sp>
        <p:nvSpPr>
          <p:cNvPr id="5" name="Rectangle 18"/>
          <p:cNvSpPr>
            <a:spLocks noChangeArrowheads="1"/>
          </p:cNvSpPr>
          <p:nvPr userDrawn="1"/>
        </p:nvSpPr>
        <p:spPr bwMode="ltGray">
          <a:xfrm>
            <a:off x="292100" y="3200401"/>
            <a:ext cx="747184"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cs typeface="Arial" charset="0"/>
            </a:endParaRPr>
          </a:p>
        </p:txBody>
      </p:sp>
      <p:sp>
        <p:nvSpPr>
          <p:cNvPr id="6" name="Text Box 19"/>
          <p:cNvSpPr txBox="1">
            <a:spLocks noChangeArrowheads="1"/>
          </p:cNvSpPr>
          <p:nvPr userDrawn="1"/>
        </p:nvSpPr>
        <p:spPr bwMode="auto">
          <a:xfrm>
            <a:off x="630767" y="2819401"/>
            <a:ext cx="487634" cy="461665"/>
          </a:xfrm>
          <a:prstGeom prst="rect">
            <a:avLst/>
          </a:prstGeom>
          <a:solidFill>
            <a:srgbClr val="000099"/>
          </a:solidFill>
          <a:ln w="9525">
            <a:solidFill>
              <a:schemeClr val="tx1"/>
            </a:solidFill>
            <a:miter lim="800000"/>
            <a:headEnd/>
            <a:tailEnd/>
          </a:ln>
          <a:effectLst/>
        </p:spPr>
        <p:txBody>
          <a:bodyPr wrap="none">
            <a:spAutoFit/>
          </a:bodyPr>
          <a:lstStyle/>
          <a:p>
            <a:pPr fontAlgn="base">
              <a:spcBef>
                <a:spcPct val="0"/>
              </a:spcBef>
              <a:spcAft>
                <a:spcPct val="0"/>
              </a:spcAft>
              <a:buFont typeface="Wingdings 2" pitchFamily="18" charset="2"/>
              <a:buNone/>
              <a:defRPr/>
            </a:pPr>
            <a:endParaRPr lang="en-US" sz="1200" dirty="0">
              <a:solidFill>
                <a:srgbClr val="FFFFFF"/>
              </a:solidFill>
              <a:cs typeface="Arial" charset="0"/>
              <a:sym typeface="Wingdings 2" pitchFamily="18" charset="2"/>
            </a:endParaRPr>
          </a:p>
          <a:p>
            <a:pPr fontAlgn="base">
              <a:spcBef>
                <a:spcPct val="0"/>
              </a:spcBef>
              <a:spcAft>
                <a:spcPct val="0"/>
              </a:spcAft>
              <a:buFont typeface="Wingdings 2" pitchFamily="18" charset="2"/>
              <a:buNone/>
              <a:defRPr/>
            </a:pPr>
            <a:r>
              <a:rPr lang="en-US" sz="1200" dirty="0">
                <a:solidFill>
                  <a:srgbClr val="FFFFFF"/>
                </a:solidFill>
                <a:cs typeface="Arial" charset="0"/>
                <a:sym typeface="Wingdings 2" pitchFamily="18" charset="2"/>
              </a:rPr>
              <a:t>       </a:t>
            </a:r>
          </a:p>
        </p:txBody>
      </p:sp>
      <p:sp>
        <p:nvSpPr>
          <p:cNvPr id="7" name="Rectangle 20" descr="Dark horizontal"/>
          <p:cNvSpPr>
            <a:spLocks noChangeArrowheads="1"/>
          </p:cNvSpPr>
          <p:nvPr userDrawn="1"/>
        </p:nvSpPr>
        <p:spPr bwMode="ltGray">
          <a:xfrm>
            <a:off x="896203" y="3376282"/>
            <a:ext cx="491067" cy="474663"/>
          </a:xfrm>
          <a:prstGeom prst="rect">
            <a:avLst/>
          </a:prstGeom>
          <a:pattFill prst="dkHorz">
            <a:fgClr>
              <a:schemeClr val="bg1"/>
            </a:fgClr>
            <a:bgClr>
              <a:schemeClr val="hlink"/>
            </a:bgClr>
          </a:pattFill>
          <a:ln w="9525">
            <a:solidFill>
              <a:schemeClr val="bg1"/>
            </a:solid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cs typeface="Arial" charset="0"/>
            </a:endParaRPr>
          </a:p>
        </p:txBody>
      </p:sp>
      <p:sp>
        <p:nvSpPr>
          <p:cNvPr id="23564" name="Rectangle 12"/>
          <p:cNvSpPr>
            <a:spLocks noGrp="1" noChangeArrowheads="1"/>
          </p:cNvSpPr>
          <p:nvPr>
            <p:ph type="ctrTitle"/>
          </p:nvPr>
        </p:nvSpPr>
        <p:spPr>
          <a:xfrm>
            <a:off x="1320800" y="1828800"/>
            <a:ext cx="10363200" cy="1143000"/>
          </a:xfrm>
          <a:noFill/>
        </p:spPr>
        <p:txBody>
          <a:bodyPr anchor="b"/>
          <a:lstStyle>
            <a:lvl1pPr>
              <a:defRPr/>
            </a:lvl1pPr>
          </a:lstStyle>
          <a:p>
            <a:r>
              <a:rPr lang="en-US"/>
              <a:t>Click to edit Master title style</a:t>
            </a:r>
          </a:p>
        </p:txBody>
      </p:sp>
      <p:sp>
        <p:nvSpPr>
          <p:cNvPr id="23565" name="Rectangle 13"/>
          <p:cNvSpPr>
            <a:spLocks noGrp="1" noChangeArrowheads="1"/>
          </p:cNvSpPr>
          <p:nvPr>
            <p:ph type="subTitle" idx="1"/>
          </p:nvPr>
        </p:nvSpPr>
        <p:spPr>
          <a:xfrm>
            <a:off x="1828800" y="3886200"/>
            <a:ext cx="8534400" cy="1752600"/>
          </a:xfrm>
        </p:spPr>
        <p:txBody>
          <a:bodyPr/>
          <a:lstStyle>
            <a:lvl1pPr marL="0" indent="0" algn="ctr">
              <a:defRPr/>
            </a:lvl1pPr>
          </a:lstStyle>
          <a:p>
            <a:r>
              <a:rPr lang="en-US"/>
              <a:t>Click to edit Master subtitle style</a:t>
            </a:r>
          </a:p>
        </p:txBody>
      </p:sp>
      <p:sp>
        <p:nvSpPr>
          <p:cNvPr id="8" name="Rectangle 14"/>
          <p:cNvSpPr>
            <a:spLocks noGrp="1" noChangeArrowheads="1"/>
          </p:cNvSpPr>
          <p:nvPr>
            <p:ph type="dt" sz="half" idx="10"/>
          </p:nvPr>
        </p:nvSpPr>
        <p:spPr>
          <a:xfrm>
            <a:off x="1320800" y="6248400"/>
            <a:ext cx="2540000" cy="457200"/>
          </a:xfrm>
          <a:prstGeom prst="rect">
            <a:avLst/>
          </a:prstGeom>
        </p:spPr>
        <p:txBody>
          <a:bodyPr/>
          <a:lstStyle>
            <a:lvl1pPr algn="l">
              <a:defRPr sz="1400" b="0" i="0">
                <a:solidFill>
                  <a:schemeClr val="bg2"/>
                </a:solidFill>
                <a:latin typeface="Tahoma" charset="0"/>
                <a:cs typeface="+mn-cs"/>
              </a:defRPr>
            </a:lvl1pPr>
          </a:lstStyle>
          <a:p>
            <a:pPr fontAlgn="base">
              <a:spcBef>
                <a:spcPct val="0"/>
              </a:spcBef>
              <a:spcAft>
                <a:spcPct val="0"/>
              </a:spcAft>
              <a:defRPr/>
            </a:pPr>
            <a:endParaRPr lang="en-US">
              <a:solidFill>
                <a:srgbClr val="1C1C1C"/>
              </a:solidFill>
            </a:endParaRPr>
          </a:p>
        </p:txBody>
      </p:sp>
      <p:sp>
        <p:nvSpPr>
          <p:cNvPr id="9" name="Rectangle 15"/>
          <p:cNvSpPr>
            <a:spLocks noGrp="1" noChangeArrowheads="1"/>
          </p:cNvSpPr>
          <p:nvPr>
            <p:ph type="ftr" sz="quarter" idx="11"/>
          </p:nvPr>
        </p:nvSpPr>
        <p:spPr>
          <a:xfrm>
            <a:off x="4572000" y="6248400"/>
            <a:ext cx="3860800" cy="457200"/>
          </a:xfrm>
        </p:spPr>
        <p:txBody>
          <a:bodyPr/>
          <a:lstStyle>
            <a:lvl1pPr>
              <a:defRPr>
                <a:solidFill>
                  <a:schemeClr val="bg2"/>
                </a:solidFill>
                <a:latin typeface="Tahoma" charset="0"/>
              </a:defRPr>
            </a:lvl1pPr>
          </a:lstStyle>
          <a:p>
            <a:pPr>
              <a:defRPr/>
            </a:pPr>
            <a:endParaRPr lang="en-US">
              <a:solidFill>
                <a:srgbClr val="1C1C1C"/>
              </a:solidFill>
            </a:endParaRPr>
          </a:p>
        </p:txBody>
      </p:sp>
      <p:sp>
        <p:nvSpPr>
          <p:cNvPr id="10" name="Rectangle 16"/>
          <p:cNvSpPr>
            <a:spLocks noGrp="1" noChangeArrowheads="1"/>
          </p:cNvSpPr>
          <p:nvPr>
            <p:ph type="sldNum" sz="quarter" idx="12"/>
          </p:nvPr>
        </p:nvSpPr>
        <p:spPr>
          <a:xfrm>
            <a:off x="9144000" y="6248400"/>
            <a:ext cx="2540000" cy="457200"/>
          </a:xfrm>
        </p:spPr>
        <p:txBody>
          <a:bodyPr/>
          <a:lstStyle>
            <a:lvl1pPr>
              <a:defRPr sz="1400" b="0">
                <a:solidFill>
                  <a:schemeClr val="bg2"/>
                </a:solidFill>
                <a:latin typeface="Tahoma" charset="0"/>
              </a:defRPr>
            </a:lvl1pPr>
          </a:lstStyle>
          <a:p>
            <a:pPr>
              <a:defRPr/>
            </a:pPr>
            <a:fld id="{F08A6EB4-0B46-47D7-8AAA-9FB50F684571}"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465867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le Slide_Black_Top">
    <p:bg>
      <p:bgPr>
        <a:solidFill>
          <a:schemeClr val="bg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Tree>
    <p:extLst>
      <p:ext uri="{BB962C8B-B14F-4D97-AF65-F5344CB8AC3E}">
        <p14:creationId xmlns:p14="http://schemas.microsoft.com/office/powerpoint/2010/main" val="1276144643"/>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1" y="541338"/>
            <a:ext cx="10096500" cy="601662"/>
          </a:xfrm>
        </p:spPr>
        <p:txBody>
          <a:bodyPr/>
          <a:lstStyle>
            <a:lvl1pPr>
              <a:defRPr sz="2400"/>
            </a:lvl1pPr>
          </a:lstStyle>
          <a:p>
            <a:r>
              <a:rPr lang="en-US"/>
              <a:t>Click to edit Master title style</a:t>
            </a:r>
          </a:p>
        </p:txBody>
      </p:sp>
      <p:sp>
        <p:nvSpPr>
          <p:cNvPr id="3" name="Content Placeholder 2"/>
          <p:cNvSpPr>
            <a:spLocks noGrp="1"/>
          </p:cNvSpPr>
          <p:nvPr>
            <p:ph idx="1"/>
          </p:nvPr>
        </p:nvSpPr>
        <p:spPr>
          <a:xfrm>
            <a:off x="1117600" y="1600200"/>
            <a:ext cx="10363200" cy="453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1"/>
          </p:nvPr>
        </p:nvSpPr>
        <p:spPr>
          <a:ln/>
        </p:spPr>
        <p:txBody>
          <a:bodyPr/>
          <a:lstStyle>
            <a:lvl1pPr>
              <a:defRPr/>
            </a:lvl1pPr>
          </a:lstStyle>
          <a:p>
            <a:pPr>
              <a:defRPr/>
            </a:pPr>
            <a:fld id="{7EAB9A03-F4A6-4FE1-8B49-9FDD6D3E57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0042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1"/>
          </p:nvPr>
        </p:nvSpPr>
        <p:spPr>
          <a:ln/>
        </p:spPr>
        <p:txBody>
          <a:bodyPr/>
          <a:lstStyle>
            <a:lvl1pPr>
              <a:defRPr/>
            </a:lvl1pPr>
          </a:lstStyle>
          <a:p>
            <a:pPr>
              <a:defRPr/>
            </a:pPr>
            <a:fld id="{AA89B428-0B3C-44BD-A366-80144950D5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9239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1"/>
          </p:nvPr>
        </p:nvSpPr>
        <p:spPr>
          <a:ln/>
        </p:spPr>
        <p:txBody>
          <a:bodyPr/>
          <a:lstStyle>
            <a:lvl1pPr>
              <a:defRPr/>
            </a:lvl1pPr>
          </a:lstStyle>
          <a:p>
            <a:pPr>
              <a:defRPr/>
            </a:pPr>
            <a:fld id="{10AD2086-A974-4D7F-951B-52BA2656D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7617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1"/>
          </p:nvPr>
        </p:nvSpPr>
        <p:spPr>
          <a:ln/>
        </p:spPr>
        <p:txBody>
          <a:bodyPr/>
          <a:lstStyle>
            <a:lvl1pPr>
              <a:defRPr/>
            </a:lvl1pPr>
          </a:lstStyle>
          <a:p>
            <a:pPr>
              <a:defRPr/>
            </a:pPr>
            <a:fld id="{86AD6789-F642-4AEE-B91B-4FD7CA4E53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5662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82701" y="541338"/>
            <a:ext cx="10096500" cy="601662"/>
          </a:xfrm>
        </p:spPr>
        <p:txBody>
          <a:bodyPr/>
          <a:lstStyle/>
          <a:p>
            <a:r>
              <a:rPr lang="en-US"/>
              <a:t>Click to edit Master title style</a:t>
            </a:r>
          </a:p>
        </p:txBody>
      </p:sp>
      <p:sp>
        <p:nvSpPr>
          <p:cNvPr id="3"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1"/>
          </p:nvPr>
        </p:nvSpPr>
        <p:spPr>
          <a:ln/>
        </p:spPr>
        <p:txBody>
          <a:bodyPr/>
          <a:lstStyle>
            <a:lvl1pPr>
              <a:defRPr/>
            </a:lvl1pPr>
          </a:lstStyle>
          <a:p>
            <a:pPr>
              <a:defRPr/>
            </a:pPr>
            <a:fld id="{AA342284-2908-411F-8962-053F39AD1F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742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defRPr/>
            </a:pPr>
            <a:fld id="{E5CF7635-53C9-4E69-93EF-5919177A710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468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3"/>
          <p:cNvSpPr>
            <a:spLocks noGrp="1" noChangeArrowheads="1"/>
          </p:cNvSpPr>
          <p:nvPr>
            <p:ph type="sldNum" sz="quarter" idx="11"/>
          </p:nvPr>
        </p:nvSpPr>
        <p:spPr>
          <a:ln/>
        </p:spPr>
        <p:txBody>
          <a:bodyPr/>
          <a:lstStyle>
            <a:lvl1pPr>
              <a:defRPr/>
            </a:lvl1pPr>
          </a:lstStyle>
          <a:p>
            <a:pPr>
              <a:defRPr/>
            </a:pPr>
            <a:fld id="{0DEBDFD8-406B-4A79-B705-19E32CF491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4853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1"/>
          </p:nvPr>
        </p:nvSpPr>
        <p:spPr>
          <a:ln/>
        </p:spPr>
        <p:txBody>
          <a:bodyPr/>
          <a:lstStyle>
            <a:lvl1pPr>
              <a:defRPr/>
            </a:lvl1pPr>
          </a:lstStyle>
          <a:p>
            <a:pPr>
              <a:defRPr/>
            </a:pPr>
            <a:fld id="{2E285785-E3FF-4E7E-B88E-98DFEB771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7810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1"/>
          </p:nvPr>
        </p:nvSpPr>
        <p:spPr>
          <a:ln/>
        </p:spPr>
        <p:txBody>
          <a:bodyPr/>
          <a:lstStyle>
            <a:lvl1pPr>
              <a:defRPr/>
            </a:lvl1pPr>
          </a:lstStyle>
          <a:p>
            <a:pPr>
              <a:defRPr/>
            </a:pPr>
            <a:fld id="{1F338B4E-8D12-4D97-AAA7-8896E7A5D7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679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1"/>
          </p:nvPr>
        </p:nvSpPr>
        <p:spPr>
          <a:ln/>
        </p:spPr>
        <p:txBody>
          <a:bodyPr/>
          <a:lstStyle>
            <a:lvl1pPr>
              <a:defRPr/>
            </a:lvl1pPr>
          </a:lstStyle>
          <a:p>
            <a:pPr>
              <a:defRPr/>
            </a:pPr>
            <a:fld id="{4F3903EE-730C-4F0B-949B-F0C890D45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387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Confidential &amp; Proprietary</a:t>
            </a:r>
            <a:endParaRPr lang="en-US" dirty="0"/>
          </a:p>
        </p:txBody>
      </p:sp>
      <p:sp>
        <p:nvSpPr>
          <p:cNvPr id="5" name="Slide Number Placeholder 4"/>
          <p:cNvSpPr>
            <a:spLocks noGrp="1"/>
          </p:cNvSpPr>
          <p:nvPr>
            <p:ph type="sldNum" sz="quarter" idx="12"/>
          </p:nvPr>
        </p:nvSpPr>
        <p:spPr/>
        <p:txBody>
          <a:bodyPr/>
          <a:lstStyle/>
          <a:p>
            <a:fld id="{2ED86176-D6A4-43D8-BE13-F18245AD9D39}" type="slidenum">
              <a:rPr lang="en-US" smtClean="0"/>
              <a:pPr/>
              <a:t>‹#›</a:t>
            </a:fld>
            <a:endParaRPr lang="en-US" dirty="0"/>
          </a:p>
        </p:txBody>
      </p:sp>
    </p:spTree>
    <p:extLst>
      <p:ext uri="{BB962C8B-B14F-4D97-AF65-F5344CB8AC3E}">
        <p14:creationId xmlns:p14="http://schemas.microsoft.com/office/powerpoint/2010/main" val="2384673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4433" y="465139"/>
            <a:ext cx="2700867" cy="5667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1" y="465139"/>
            <a:ext cx="7903633" cy="5667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1"/>
          </p:nvPr>
        </p:nvSpPr>
        <p:spPr>
          <a:ln/>
        </p:spPr>
        <p:txBody>
          <a:bodyPr/>
          <a:lstStyle>
            <a:lvl1pPr>
              <a:defRPr/>
            </a:lvl1pPr>
          </a:lstStyle>
          <a:p>
            <a:pPr>
              <a:defRPr/>
            </a:pPr>
            <a:fld id="{9FF1EEC8-DAA7-4B36-ABEA-B27367FCB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4094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7"/>
          <p:cNvSpPr>
            <a:spLocks noChangeArrowheads="1"/>
          </p:cNvSpPr>
          <p:nvPr userDrawn="1"/>
        </p:nvSpPr>
        <p:spPr bwMode="ltGray">
          <a:xfrm>
            <a:off x="844552" y="3411538"/>
            <a:ext cx="563033" cy="474662"/>
          </a:xfrm>
          <a:prstGeom prst="rect">
            <a:avLst/>
          </a:prstGeom>
          <a:solidFill>
            <a:schemeClr val="bg1"/>
          </a:solidFill>
          <a:ln w="9525">
            <a:noFill/>
            <a:miter lim="800000"/>
            <a:headEnd/>
            <a:tailEnd/>
          </a:ln>
          <a:effectLst/>
        </p:spPr>
        <p:txBody>
          <a:bodyPr wrap="none" lIns="91432" tIns="45717" rIns="91432" bIns="45717" anchor="ctr"/>
          <a:lstStyle/>
          <a:p>
            <a:pPr algn="ctr" defTabSz="914327" fontAlgn="base">
              <a:spcBef>
                <a:spcPct val="0"/>
              </a:spcBef>
              <a:spcAft>
                <a:spcPct val="0"/>
              </a:spcAft>
              <a:defRPr/>
            </a:pPr>
            <a:endParaRPr kumimoji="1" lang="en-US" sz="2400">
              <a:solidFill>
                <a:srgbClr val="000000"/>
              </a:solidFill>
              <a:cs typeface="Arial" charset="0"/>
            </a:endParaRPr>
          </a:p>
        </p:txBody>
      </p:sp>
      <p:sp>
        <p:nvSpPr>
          <p:cNvPr id="5" name="Rectangle 18"/>
          <p:cNvSpPr>
            <a:spLocks noChangeArrowheads="1"/>
          </p:cNvSpPr>
          <p:nvPr userDrawn="1"/>
        </p:nvSpPr>
        <p:spPr bwMode="ltGray">
          <a:xfrm>
            <a:off x="292100" y="3200403"/>
            <a:ext cx="747184"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lIns="91432" tIns="45717" rIns="91432" bIns="45717" anchor="ctr"/>
          <a:lstStyle/>
          <a:p>
            <a:pPr algn="ctr" defTabSz="914327" fontAlgn="base">
              <a:spcBef>
                <a:spcPct val="0"/>
              </a:spcBef>
              <a:spcAft>
                <a:spcPct val="0"/>
              </a:spcAft>
              <a:defRPr/>
            </a:pPr>
            <a:endParaRPr kumimoji="1" lang="en-US" sz="2400">
              <a:solidFill>
                <a:srgbClr val="000000"/>
              </a:solidFill>
              <a:cs typeface="Arial" charset="0"/>
            </a:endParaRPr>
          </a:p>
        </p:txBody>
      </p:sp>
      <p:sp>
        <p:nvSpPr>
          <p:cNvPr id="6" name="Text Box 19"/>
          <p:cNvSpPr txBox="1">
            <a:spLocks noChangeArrowheads="1"/>
          </p:cNvSpPr>
          <p:nvPr userDrawn="1"/>
        </p:nvSpPr>
        <p:spPr bwMode="auto">
          <a:xfrm>
            <a:off x="630767" y="2819402"/>
            <a:ext cx="444336" cy="461659"/>
          </a:xfrm>
          <a:prstGeom prst="rect">
            <a:avLst/>
          </a:prstGeom>
          <a:solidFill>
            <a:srgbClr val="000099"/>
          </a:solidFill>
          <a:ln w="9525">
            <a:solidFill>
              <a:schemeClr val="tx1"/>
            </a:solidFill>
            <a:miter lim="800000"/>
            <a:headEnd/>
            <a:tailEnd/>
          </a:ln>
          <a:effectLst/>
        </p:spPr>
        <p:txBody>
          <a:bodyPr wrap="none" lIns="91432" tIns="45717" rIns="91432" bIns="45717">
            <a:spAutoFit/>
          </a:bodyPr>
          <a:lstStyle/>
          <a:p>
            <a:pPr defTabSz="914327" fontAlgn="base">
              <a:spcBef>
                <a:spcPct val="0"/>
              </a:spcBef>
              <a:spcAft>
                <a:spcPct val="0"/>
              </a:spcAft>
              <a:buFont typeface="Wingdings 2" pitchFamily="18" charset="2"/>
              <a:buNone/>
              <a:defRPr/>
            </a:pPr>
            <a:r>
              <a:rPr lang="en-US" sz="1200" dirty="0">
                <a:solidFill>
                  <a:srgbClr val="FFFFFF"/>
                </a:solidFill>
                <a:cs typeface="Arial" charset="0"/>
                <a:sym typeface="Wingdings 2" pitchFamily="18" charset="2"/>
              </a:rPr>
              <a:t>      </a:t>
            </a:r>
          </a:p>
          <a:p>
            <a:pPr defTabSz="914327" fontAlgn="base">
              <a:spcBef>
                <a:spcPct val="0"/>
              </a:spcBef>
              <a:spcAft>
                <a:spcPct val="0"/>
              </a:spcAft>
              <a:buFont typeface="Wingdings 2" pitchFamily="18" charset="2"/>
              <a:buNone/>
              <a:defRPr/>
            </a:pPr>
            <a:endParaRPr lang="en-US" sz="1200" dirty="0">
              <a:solidFill>
                <a:srgbClr val="FFFFFF"/>
              </a:solidFill>
              <a:cs typeface="Arial" charset="0"/>
              <a:sym typeface="Wingdings 2" pitchFamily="18" charset="2"/>
            </a:endParaRPr>
          </a:p>
        </p:txBody>
      </p:sp>
      <p:sp>
        <p:nvSpPr>
          <p:cNvPr id="23564" name="Rectangle 12"/>
          <p:cNvSpPr>
            <a:spLocks noGrp="1" noChangeArrowheads="1"/>
          </p:cNvSpPr>
          <p:nvPr>
            <p:ph type="ctrTitle"/>
          </p:nvPr>
        </p:nvSpPr>
        <p:spPr>
          <a:xfrm>
            <a:off x="1320800" y="1828800"/>
            <a:ext cx="10363200" cy="1143000"/>
          </a:xfrm>
          <a:noFill/>
        </p:spPr>
        <p:txBody>
          <a:bodyPr anchor="b"/>
          <a:lstStyle>
            <a:lvl1pPr>
              <a:defRPr/>
            </a:lvl1pPr>
          </a:lstStyle>
          <a:p>
            <a:r>
              <a:rPr lang="en-US"/>
              <a:t>Click to edit Master title style</a:t>
            </a:r>
          </a:p>
        </p:txBody>
      </p:sp>
      <p:sp>
        <p:nvSpPr>
          <p:cNvPr id="23565" name="Rectangle 13"/>
          <p:cNvSpPr>
            <a:spLocks noGrp="1" noChangeArrowheads="1"/>
          </p:cNvSpPr>
          <p:nvPr>
            <p:ph type="subTitle" idx="1"/>
          </p:nvPr>
        </p:nvSpPr>
        <p:spPr>
          <a:xfrm>
            <a:off x="1828800" y="3886200"/>
            <a:ext cx="8534400" cy="1752600"/>
          </a:xfrm>
        </p:spPr>
        <p:txBody>
          <a:bodyPr/>
          <a:lstStyle>
            <a:lvl1pPr marL="0" indent="0" algn="ctr">
              <a:defRPr/>
            </a:lvl1pPr>
          </a:lstStyle>
          <a:p>
            <a:r>
              <a:rPr lang="en-US"/>
              <a:t>Click to edit Master subtitle style</a:t>
            </a:r>
          </a:p>
        </p:txBody>
      </p:sp>
      <p:sp>
        <p:nvSpPr>
          <p:cNvPr id="8" name="Rectangle 14"/>
          <p:cNvSpPr>
            <a:spLocks noGrp="1" noChangeArrowheads="1"/>
          </p:cNvSpPr>
          <p:nvPr>
            <p:ph type="dt" sz="half" idx="10"/>
          </p:nvPr>
        </p:nvSpPr>
        <p:spPr>
          <a:xfrm>
            <a:off x="1320800" y="6248400"/>
            <a:ext cx="2540000" cy="457200"/>
          </a:xfrm>
          <a:prstGeom prst="rect">
            <a:avLst/>
          </a:prstGeom>
        </p:spPr>
        <p:txBody>
          <a:bodyPr lIns="91432" tIns="45717" rIns="91432" bIns="45717"/>
          <a:lstStyle>
            <a:lvl1pPr algn="l">
              <a:defRPr sz="1400" b="0" i="0">
                <a:solidFill>
                  <a:schemeClr val="bg2"/>
                </a:solidFill>
                <a:latin typeface="Tahoma" charset="0"/>
                <a:cs typeface="+mn-cs"/>
              </a:defRPr>
            </a:lvl1pPr>
          </a:lstStyle>
          <a:p>
            <a:pPr defTabSz="914327" fontAlgn="base">
              <a:spcBef>
                <a:spcPct val="0"/>
              </a:spcBef>
              <a:spcAft>
                <a:spcPct val="0"/>
              </a:spcAft>
              <a:defRPr/>
            </a:pPr>
            <a:endParaRPr lang="en-US">
              <a:solidFill>
                <a:srgbClr val="1C1C1C"/>
              </a:solidFill>
            </a:endParaRPr>
          </a:p>
        </p:txBody>
      </p:sp>
      <p:sp>
        <p:nvSpPr>
          <p:cNvPr id="9" name="Rectangle 15"/>
          <p:cNvSpPr>
            <a:spLocks noGrp="1" noChangeArrowheads="1"/>
          </p:cNvSpPr>
          <p:nvPr>
            <p:ph type="ftr" sz="quarter" idx="11"/>
          </p:nvPr>
        </p:nvSpPr>
        <p:spPr>
          <a:xfrm>
            <a:off x="4572000" y="6248400"/>
            <a:ext cx="3860800" cy="457200"/>
          </a:xfrm>
        </p:spPr>
        <p:txBody>
          <a:bodyPr/>
          <a:lstStyle>
            <a:lvl1pPr>
              <a:defRPr>
                <a:solidFill>
                  <a:schemeClr val="bg2"/>
                </a:solidFill>
                <a:latin typeface="Tahoma" charset="0"/>
              </a:defRPr>
            </a:lvl1pPr>
          </a:lstStyle>
          <a:p>
            <a:pPr>
              <a:defRPr/>
            </a:pPr>
            <a:endParaRPr lang="en-US">
              <a:solidFill>
                <a:srgbClr val="1C1C1C"/>
              </a:solidFill>
            </a:endParaRPr>
          </a:p>
        </p:txBody>
      </p:sp>
      <p:sp>
        <p:nvSpPr>
          <p:cNvPr id="10" name="Rectangle 16"/>
          <p:cNvSpPr>
            <a:spLocks noGrp="1" noChangeArrowheads="1"/>
          </p:cNvSpPr>
          <p:nvPr>
            <p:ph type="sldNum" sz="quarter" idx="12"/>
          </p:nvPr>
        </p:nvSpPr>
        <p:spPr>
          <a:xfrm>
            <a:off x="9144000" y="6248400"/>
            <a:ext cx="2540000" cy="457200"/>
          </a:xfrm>
        </p:spPr>
        <p:txBody>
          <a:bodyPr/>
          <a:lstStyle>
            <a:lvl1pPr>
              <a:defRPr sz="1400" b="0">
                <a:solidFill>
                  <a:schemeClr val="bg2"/>
                </a:solidFill>
                <a:latin typeface="Tahoma" charset="0"/>
              </a:defRPr>
            </a:lvl1pPr>
          </a:lstStyle>
          <a:p>
            <a:pPr>
              <a:defRPr/>
            </a:pPr>
            <a:fld id="{610BC247-1469-4456-86CA-2E62EB13702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42250161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1" y="541338"/>
            <a:ext cx="10096500" cy="601662"/>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1"/>
          </p:nvPr>
        </p:nvSpPr>
        <p:spPr>
          <a:ln/>
        </p:spPr>
        <p:txBody>
          <a:bodyPr/>
          <a:lstStyle>
            <a:lvl1pPr>
              <a:defRPr/>
            </a:lvl1pPr>
          </a:lstStyle>
          <a:p>
            <a:pPr>
              <a:defRPr/>
            </a:pPr>
            <a:fld id="{526C41F1-0AE7-449E-8A11-A501C6EE00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3408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lvl1pPr>
            <a:lvl2pPr marL="457163" indent="0">
              <a:buNone/>
              <a:defRPr sz="1800"/>
            </a:lvl2pPr>
            <a:lvl3pPr marL="914327" indent="0">
              <a:buNone/>
              <a:defRPr sz="1600"/>
            </a:lvl3pPr>
            <a:lvl4pPr marL="1371490" indent="0">
              <a:buNone/>
              <a:defRPr sz="1400"/>
            </a:lvl4pPr>
            <a:lvl5pPr marL="1828654" indent="0">
              <a:buNone/>
              <a:defRPr sz="1400"/>
            </a:lvl5pPr>
            <a:lvl6pPr marL="2285818" indent="0">
              <a:buNone/>
              <a:defRPr sz="1400"/>
            </a:lvl6pPr>
            <a:lvl7pPr marL="2742980" indent="0">
              <a:buNone/>
              <a:defRPr sz="1400"/>
            </a:lvl7pPr>
            <a:lvl8pPr marL="3200144" indent="0">
              <a:buNone/>
              <a:defRPr sz="1400"/>
            </a:lvl8pPr>
            <a:lvl9pPr marL="3657308" indent="0">
              <a:buNone/>
              <a:defRPr sz="1400"/>
            </a:lvl9pPr>
          </a:lstStyle>
          <a:p>
            <a:pPr lvl="0"/>
            <a:r>
              <a:rPr lang="en-US"/>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1"/>
          </p:nvPr>
        </p:nvSpPr>
        <p:spPr>
          <a:ln/>
        </p:spPr>
        <p:txBody>
          <a:bodyPr/>
          <a:lstStyle>
            <a:lvl1pPr>
              <a:defRPr/>
            </a:lvl1pPr>
          </a:lstStyle>
          <a:p>
            <a:pPr>
              <a:defRPr/>
            </a:pPr>
            <a:fld id="{9B1B05AE-30BD-4058-8708-FF033D0D2B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2504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1"/>
          </p:nvPr>
        </p:nvSpPr>
        <p:spPr>
          <a:ln/>
        </p:spPr>
        <p:txBody>
          <a:bodyPr/>
          <a:lstStyle>
            <a:lvl1pPr>
              <a:defRPr/>
            </a:lvl1pPr>
          </a:lstStyle>
          <a:p>
            <a:pPr>
              <a:defRPr/>
            </a:pPr>
            <a:fld id="{C8CE931F-3BD5-448C-8718-84BE2E683D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5554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2"/>
          </a:xfrm>
        </p:spPr>
        <p:txBody>
          <a:bodyPr anchor="b"/>
          <a:lstStyle>
            <a:lvl1pPr marL="0" indent="0">
              <a:buNone/>
              <a:defRPr sz="2400" b="1"/>
            </a:lvl1pPr>
            <a:lvl2pPr marL="457163" indent="0">
              <a:buNone/>
              <a:defRPr sz="2000" b="1"/>
            </a:lvl2pPr>
            <a:lvl3pPr marL="914327" indent="0">
              <a:buNone/>
              <a:defRPr sz="1800" b="1"/>
            </a:lvl3pPr>
            <a:lvl4pPr marL="1371490" indent="0">
              <a:buNone/>
              <a:defRPr sz="1600" b="1"/>
            </a:lvl4pPr>
            <a:lvl5pPr marL="1828654" indent="0">
              <a:buNone/>
              <a:defRPr sz="1600" b="1"/>
            </a:lvl5pPr>
            <a:lvl6pPr marL="2285818" indent="0">
              <a:buNone/>
              <a:defRPr sz="1600" b="1"/>
            </a:lvl6pPr>
            <a:lvl7pPr marL="2742980" indent="0">
              <a:buNone/>
              <a:defRPr sz="1600" b="1"/>
            </a:lvl7pPr>
            <a:lvl8pPr marL="3200144" indent="0">
              <a:buNone/>
              <a:defRPr sz="1600" b="1"/>
            </a:lvl8pPr>
            <a:lvl9pPr marL="365730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5"/>
            <a:ext cx="5389033" cy="639762"/>
          </a:xfrm>
        </p:spPr>
        <p:txBody>
          <a:bodyPr anchor="b"/>
          <a:lstStyle>
            <a:lvl1pPr marL="0" indent="0">
              <a:buNone/>
              <a:defRPr sz="2400" b="1"/>
            </a:lvl1pPr>
            <a:lvl2pPr marL="457163" indent="0">
              <a:buNone/>
              <a:defRPr sz="2000" b="1"/>
            </a:lvl2pPr>
            <a:lvl3pPr marL="914327" indent="0">
              <a:buNone/>
              <a:defRPr sz="1800" b="1"/>
            </a:lvl3pPr>
            <a:lvl4pPr marL="1371490" indent="0">
              <a:buNone/>
              <a:defRPr sz="1600" b="1"/>
            </a:lvl4pPr>
            <a:lvl5pPr marL="1828654" indent="0">
              <a:buNone/>
              <a:defRPr sz="1600" b="1"/>
            </a:lvl5pPr>
            <a:lvl6pPr marL="2285818" indent="0">
              <a:buNone/>
              <a:defRPr sz="1600" b="1"/>
            </a:lvl6pPr>
            <a:lvl7pPr marL="2742980" indent="0">
              <a:buNone/>
              <a:defRPr sz="1600" b="1"/>
            </a:lvl7pPr>
            <a:lvl8pPr marL="3200144" indent="0">
              <a:buNone/>
              <a:defRPr sz="1600" b="1"/>
            </a:lvl8pPr>
            <a:lvl9pPr marL="36573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7"/>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1"/>
          </p:nvPr>
        </p:nvSpPr>
        <p:spPr>
          <a:ln/>
        </p:spPr>
        <p:txBody>
          <a:bodyPr/>
          <a:lstStyle>
            <a:lvl1pPr>
              <a:defRPr/>
            </a:lvl1pPr>
          </a:lstStyle>
          <a:p>
            <a:pPr>
              <a:defRPr/>
            </a:pPr>
            <a:fld id="{C8F4BD79-2732-4765-927B-D80A195D92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2098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4436" y="465141"/>
            <a:ext cx="2700867" cy="5667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4" y="465141"/>
            <a:ext cx="7903633" cy="5667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1"/>
          </p:nvPr>
        </p:nvSpPr>
        <p:spPr>
          <a:ln/>
        </p:spPr>
        <p:txBody>
          <a:bodyPr/>
          <a:lstStyle>
            <a:lvl1pPr>
              <a:defRPr/>
            </a:lvl1pPr>
          </a:lstStyle>
          <a:p>
            <a:pPr>
              <a:defRPr/>
            </a:pPr>
            <a:fld id="{1F75F518-500E-4510-BF94-DD91DF499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93520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a:xfrm>
            <a:off x="838200" y="1591056"/>
            <a:ext cx="10515600" cy="45859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D2500521-38F5-47E8-A68C-45F41C6028C1}" type="datetimeFigureOut">
              <a:rPr lang="en-GB" smtClean="0"/>
              <a:t>23/10/2024</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a:t>
            </a:fld>
            <a:endParaRPr lang="en-GB"/>
          </a:p>
        </p:txBody>
      </p:sp>
      <p:sp>
        <p:nvSpPr>
          <p:cNvPr id="7" name="Title 1">
            <a:extLst>
              <a:ext uri="{FF2B5EF4-FFF2-40B4-BE49-F238E27FC236}">
                <a16:creationId xmlns:a16="http://schemas.microsoft.com/office/drawing/2014/main" id="{CDC51232-3849-4FF5-B284-73C697C97A62}"/>
              </a:ext>
            </a:extLst>
          </p:cNvPr>
          <p:cNvSpPr txBox="1">
            <a:spLocks/>
          </p:cNvSpPr>
          <p:nvPr userDrawn="1"/>
        </p:nvSpPr>
        <p:spPr>
          <a:xfrm>
            <a:off x="307207" y="267904"/>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0" dirty="0">
                <a:solidFill>
                  <a:schemeClr val="bg1"/>
                </a:solidFill>
                <a:latin typeface="Arial" panose="020B0604020202020204" pitchFamily="34" charset="0"/>
                <a:cs typeface="Arial" panose="020B0604020202020204" pitchFamily="34" charset="0"/>
              </a:rPr>
              <a:t>Click to edit Master title style</a:t>
            </a:r>
            <a:endParaRPr lang="en-GB" sz="32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691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3501491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fld id="{D2500521-38F5-47E8-A68C-45F41C6028C1}" type="datetimeFigureOut">
              <a:rPr lang="en-GB" smtClean="0"/>
              <a:t>23/10/2024</a:t>
            </a:fld>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65809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9285" y="0"/>
            <a:ext cx="12164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84717" y="748141"/>
            <a:ext cx="103632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484717" y="2217213"/>
            <a:ext cx="85344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799725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fld id="{D2500521-38F5-47E8-A68C-45F41C6028C1}" type="datetimeFigureOut">
              <a:rPr lang="en-GB" smtClean="0"/>
              <a:t>23/10/2024</a:t>
            </a:fld>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34362044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fld id="{D2500521-38F5-47E8-A68C-45F41C6028C1}" type="datetimeFigureOut">
              <a:rPr lang="en-GB" smtClean="0"/>
              <a:t>23/10/2024</a:t>
            </a:fld>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a:t>
            </a:fld>
            <a:endParaRPr lang="en-GB"/>
          </a:p>
        </p:txBody>
      </p:sp>
      <p:sp>
        <p:nvSpPr>
          <p:cNvPr id="8" name="Title 1">
            <a:extLst>
              <a:ext uri="{FF2B5EF4-FFF2-40B4-BE49-F238E27FC236}">
                <a16:creationId xmlns:a16="http://schemas.microsoft.com/office/drawing/2014/main" id="{E0271F8C-0430-4817-9691-A9152CDA6335}"/>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4684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fld id="{D2500521-38F5-47E8-A68C-45F41C6028C1}" type="datetimeFigureOut">
              <a:rPr lang="en-GB" smtClean="0"/>
              <a:t>23/10/2024</a:t>
            </a:fld>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a:t>
            </a:fld>
            <a:endParaRPr lang="en-GB"/>
          </a:p>
        </p:txBody>
      </p:sp>
      <p:sp>
        <p:nvSpPr>
          <p:cNvPr id="10" name="Title 1">
            <a:extLst>
              <a:ext uri="{FF2B5EF4-FFF2-40B4-BE49-F238E27FC236}">
                <a16:creationId xmlns:a16="http://schemas.microsoft.com/office/drawing/2014/main" id="{DDB35753-45F7-4205-8B26-196B0355869B}"/>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Click to edit Master title style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4679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60B361-E761-717E-A17F-6AF969693FD6}"/>
              </a:ext>
            </a:extLst>
          </p:cNvPr>
          <p:cNvSpPr/>
          <p:nvPr userDrawn="1"/>
        </p:nvSpPr>
        <p:spPr>
          <a:xfrm>
            <a:off x="0" y="735980"/>
            <a:ext cx="12192000" cy="5798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1144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r>
              <a:rPr lang="en-GB" dirty="0"/>
              <a:t>23/10/2024</a:t>
            </a:r>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lvl1pPr>
              <a:defRPr sz="1600" b="1"/>
            </a:lvl1pPr>
          </a:lstStyle>
          <a:p>
            <a:fld id="{D73811D0-9594-4DB5-A4AA-7A4A397618D5}" type="slidenum">
              <a:rPr lang="en-GB" smtClean="0"/>
              <a:pPr/>
              <a:t>‹#›</a:t>
            </a:fld>
            <a:endParaRPr lang="en-GB" dirty="0"/>
          </a:p>
        </p:txBody>
      </p:sp>
    </p:spTree>
    <p:extLst>
      <p:ext uri="{BB962C8B-B14F-4D97-AF65-F5344CB8AC3E}">
        <p14:creationId xmlns:p14="http://schemas.microsoft.com/office/powerpoint/2010/main" val="27105190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ftr" sz="quarter" idx="10"/>
          </p:nvPr>
        </p:nvSpPr>
        <p:spPr>
          <a:ln/>
        </p:spPr>
        <p:txBody>
          <a:bodyPr/>
          <a:lstStyle>
            <a:lvl1pPr>
              <a:defRPr/>
            </a:lvl1pPr>
          </a:lstStyle>
          <a:p>
            <a:pPr>
              <a:defRPr/>
            </a:pPr>
            <a:endParaRPr lang="en-US"/>
          </a:p>
        </p:txBody>
      </p:sp>
      <p:sp>
        <p:nvSpPr>
          <p:cNvPr id="4" name="Rectangle 13"/>
          <p:cNvSpPr>
            <a:spLocks noGrp="1" noChangeArrowheads="1"/>
          </p:cNvSpPr>
          <p:nvPr>
            <p:ph type="sldNum" sz="quarter" idx="11"/>
          </p:nvPr>
        </p:nvSpPr>
        <p:spPr>
          <a:ln/>
        </p:spPr>
        <p:txBody>
          <a:bodyPr/>
          <a:lstStyle>
            <a:lvl1pPr>
              <a:defRPr/>
            </a:lvl1pPr>
          </a:lstStyle>
          <a:p>
            <a:pPr>
              <a:defRPr/>
            </a:pPr>
            <a:fld id="{1E9CDE49-88F6-4047-8ED9-63D2B1F92668}" type="slidenum">
              <a:rPr lang="en-US"/>
              <a:pPr>
                <a:defRPr/>
              </a:pPr>
              <a:t>‹#›</a:t>
            </a:fld>
            <a:endParaRPr lang="en-US"/>
          </a:p>
        </p:txBody>
      </p:sp>
    </p:spTree>
    <p:extLst>
      <p:ext uri="{BB962C8B-B14F-4D97-AF65-F5344CB8AC3E}">
        <p14:creationId xmlns:p14="http://schemas.microsoft.com/office/powerpoint/2010/main" val="38457670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5057" y="6492516"/>
            <a:ext cx="8300327"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4" y="0"/>
            <a:ext cx="7921151"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7" y="6492516"/>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solidFill>
                  <a:prstClr val="white"/>
                </a:solidFill>
              </a:rPr>
              <a:pPr/>
              <a:t>‹#›</a:t>
            </a:fld>
            <a:endParaRPr lang="en-US" dirty="0">
              <a:solidFill>
                <a:prstClr val="white"/>
              </a:solidFill>
            </a:endParaRPr>
          </a:p>
        </p:txBody>
      </p:sp>
      <p:sp>
        <p:nvSpPr>
          <p:cNvPr id="8" name="Shape 19">
            <a:extLst>
              <a:ext uri="{FF2B5EF4-FFF2-40B4-BE49-F238E27FC236}">
                <a16:creationId xmlns:a16="http://schemas.microsoft.com/office/drawing/2014/main" id="{816826FA-54BD-45F2-B2FB-414581687665}"/>
              </a:ext>
            </a:extLst>
          </p:cNvPr>
          <p:cNvSpPr txBox="1">
            <a:spLocks noGrp="1"/>
          </p:cNvSpPr>
          <p:nvPr>
            <p:ph type="body" idx="1"/>
          </p:nvPr>
        </p:nvSpPr>
        <p:spPr>
          <a:xfrm>
            <a:off x="4966234" y="3401276"/>
            <a:ext cx="6537687" cy="623416"/>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2000"/>
              <a:buFont typeface="Arial"/>
              <a:buNone/>
              <a:defRPr sz="2800" b="0" i="0" u="none" strike="noStrike" cap="none">
                <a:solidFill>
                  <a:schemeClr val="lt1"/>
                </a:solidFill>
                <a:latin typeface="Arial"/>
                <a:ea typeface="Arial"/>
                <a:cs typeface="Arial"/>
                <a:sym typeface="Arial"/>
              </a:defRPr>
            </a:lvl1pPr>
            <a:lvl2pPr marL="1219170" marR="0" lvl="1"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2pPr>
            <a:lvl3pPr marL="1828754" marR="0" lvl="2"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3pPr>
            <a:lvl4pPr marL="2438339" marR="0" lvl="3"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4pPr>
            <a:lvl5pPr marL="3047924" marR="0" lvl="4"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5pPr>
            <a:lvl6pPr marL="3657509" marR="0" lvl="5"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9" name="Shape 20">
            <a:extLst>
              <a:ext uri="{FF2B5EF4-FFF2-40B4-BE49-F238E27FC236}">
                <a16:creationId xmlns:a16="http://schemas.microsoft.com/office/drawing/2014/main" id="{A4AB1E06-D6A5-4EF0-95AA-07054DFB5B21}"/>
              </a:ext>
            </a:extLst>
          </p:cNvPr>
          <p:cNvSpPr txBox="1">
            <a:spLocks noGrp="1"/>
          </p:cNvSpPr>
          <p:nvPr>
            <p:ph type="ctrTitle"/>
          </p:nvPr>
        </p:nvSpPr>
        <p:spPr>
          <a:xfrm>
            <a:off x="4966367" y="1870049"/>
            <a:ext cx="6537688" cy="1329267"/>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SzPts val="1400"/>
              <a:buNone/>
              <a:defRPr sz="3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4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4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4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4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1" i="0" u="none" strike="noStrike" cap="none">
                <a:solidFill>
                  <a:schemeClr val="dk1"/>
                </a:solidFill>
                <a:latin typeface="Arial"/>
                <a:ea typeface="Arial"/>
                <a:cs typeface="Arial"/>
                <a:sym typeface="Arial"/>
              </a:defRPr>
            </a:lvl9pPr>
          </a:lstStyle>
          <a:p>
            <a:r>
              <a:rPr lang="en-US"/>
              <a:t>Click to edit Master title style</a:t>
            </a:r>
            <a:endParaRPr dirty="0"/>
          </a:p>
        </p:txBody>
      </p:sp>
      <p:pic>
        <p:nvPicPr>
          <p:cNvPr id="10" name="Picture 9">
            <a:extLst>
              <a:ext uri="{FF2B5EF4-FFF2-40B4-BE49-F238E27FC236}">
                <a16:creationId xmlns:a16="http://schemas.microsoft.com/office/drawing/2014/main" id="{FF7D2BDB-3375-4B4D-9BB8-3350592166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007" y="1608720"/>
            <a:ext cx="2743200" cy="2743200"/>
          </a:xfrm>
          <a:prstGeom prst="rect">
            <a:avLst/>
          </a:prstGeom>
        </p:spPr>
      </p:pic>
    </p:spTree>
    <p:extLst>
      <p:ext uri="{BB962C8B-B14F-4D97-AF65-F5344CB8AC3E}">
        <p14:creationId xmlns:p14="http://schemas.microsoft.com/office/powerpoint/2010/main" val="18073258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5061" y="365128"/>
            <a:ext cx="8300327" cy="1025639"/>
          </a:xfrm>
        </p:spPr>
        <p:txBody>
          <a:bodyPr>
            <a:normAutofit/>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5061" y="1609784"/>
            <a:ext cx="8300327" cy="456718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5057" y="6492516"/>
            <a:ext cx="8300327"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9992700" y="0"/>
            <a:ext cx="2199307"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 name="Oval 7">
            <a:extLst>
              <a:ext uri="{FF2B5EF4-FFF2-40B4-BE49-F238E27FC236}">
                <a16:creationId xmlns:a16="http://schemas.microsoft.com/office/drawing/2014/main" id="{1AD3C2A4-E1D8-42C9-BC0D-9F3ED4689E06}"/>
              </a:ext>
            </a:extLst>
          </p:cNvPr>
          <p:cNvSpPr/>
          <p:nvPr userDrawn="1"/>
        </p:nvSpPr>
        <p:spPr>
          <a:xfrm>
            <a:off x="8969378" y="2437944"/>
            <a:ext cx="2025919" cy="1982112"/>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10" name="Picture 9">
            <a:extLst>
              <a:ext uri="{FF2B5EF4-FFF2-40B4-BE49-F238E27FC236}">
                <a16:creationId xmlns:a16="http://schemas.microsoft.com/office/drawing/2014/main" id="{6F43DA5A-E895-4C7C-9039-52611FB24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6895" y="2743200"/>
            <a:ext cx="1371600" cy="1371600"/>
          </a:xfrm>
          <a:prstGeom prst="rect">
            <a:avLst/>
          </a:prstGeom>
        </p:spPr>
      </p:pic>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7" y="6492516"/>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442172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4929" y="1389623"/>
            <a:ext cx="11325940" cy="47873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5057" y="6492516"/>
            <a:ext cx="8300327"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rot="5400000">
            <a:off x="5496443" y="-5496439"/>
            <a:ext cx="1199120" cy="12192003"/>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nvGrpSpPr>
          <p:cNvPr id="4" name="Group 3">
            <a:extLst>
              <a:ext uri="{FF2B5EF4-FFF2-40B4-BE49-F238E27FC236}">
                <a16:creationId xmlns:a16="http://schemas.microsoft.com/office/drawing/2014/main" id="{A66CAAFE-561F-412E-9A64-F2222EA6F41E}"/>
              </a:ext>
            </a:extLst>
          </p:cNvPr>
          <p:cNvGrpSpPr/>
          <p:nvPr userDrawn="1"/>
        </p:nvGrpSpPr>
        <p:grpSpPr>
          <a:xfrm>
            <a:off x="11012307" y="21081"/>
            <a:ext cx="1143000" cy="1143000"/>
            <a:chOff x="9381225" y="2127522"/>
            <a:chExt cx="1371600" cy="1371600"/>
          </a:xfrm>
        </p:grpSpPr>
        <p:sp>
          <p:nvSpPr>
            <p:cNvPr id="8" name="Oval 7">
              <a:extLst>
                <a:ext uri="{FF2B5EF4-FFF2-40B4-BE49-F238E27FC236}">
                  <a16:creationId xmlns:a16="http://schemas.microsoft.com/office/drawing/2014/main" id="{1AD3C2A4-E1D8-42C9-BC0D-9F3ED4689E06}"/>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10" name="Picture 9">
              <a:extLst>
                <a:ext uri="{FF2B5EF4-FFF2-40B4-BE49-F238E27FC236}">
                  <a16:creationId xmlns:a16="http://schemas.microsoft.com/office/drawing/2014/main" id="{6F43DA5A-E895-4C7C-9039-52611FB24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7" y="6492516"/>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solidFill>
                  <a:prstClr val="black"/>
                </a:solidFill>
              </a:rPr>
              <a:pPr/>
              <a:t>‹#›</a:t>
            </a:fld>
            <a:endParaRPr lang="en-US" dirty="0">
              <a:solidFill>
                <a:prstClr val="black"/>
              </a:solidFill>
            </a:endParaRPr>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4925" y="70583"/>
            <a:ext cx="10355931" cy="1037331"/>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852753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5057" y="6492516"/>
            <a:ext cx="8300327"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4" y="0"/>
            <a:ext cx="7921151"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774594" y="365129"/>
            <a:ext cx="6997602"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774594" y="1825625"/>
            <a:ext cx="6997602"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7" y="6492516"/>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56633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userDrawn="1"/>
        </p:nvPicPr>
        <p:blipFill>
          <a:blip r:embed="rId2" cstate="print"/>
          <a:stretch>
            <a:fillRect/>
          </a:stretch>
        </p:blipFill>
        <p:spPr>
          <a:xfrm>
            <a:off x="1579279" y="1823756"/>
            <a:ext cx="10610275" cy="5065776"/>
          </a:xfrm>
          <a:prstGeom prst="rect">
            <a:avLst/>
          </a:prstGeom>
        </p:spPr>
      </p:pic>
      <p:sp>
        <p:nvSpPr>
          <p:cNvPr id="2" name="Title 1"/>
          <p:cNvSpPr>
            <a:spLocks noGrp="1"/>
          </p:cNvSpPr>
          <p:nvPr userDrawn="1">
            <p:ph type="ctrTitle" hasCustomPrompt="1"/>
          </p:nvPr>
        </p:nvSpPr>
        <p:spPr>
          <a:xfrm>
            <a:off x="484720" y="1163766"/>
            <a:ext cx="5708649"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468886" y="2164279"/>
            <a:ext cx="3695396" cy="448294"/>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9169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4_Title Slide_Black_Top">
    <p:bg>
      <p:bgPr>
        <a:solidFill>
          <a:schemeClr val="tx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7" y="6492516"/>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solidFill>
                  <a:prstClr val="black"/>
                </a:solidFill>
              </a:rPr>
              <a:pPr/>
              <a:t>‹#›</a:t>
            </a:fld>
            <a:endParaRPr lang="en-US" dirty="0">
              <a:solidFill>
                <a:prstClr val="black"/>
              </a:solidFill>
            </a:endParaRPr>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5057" y="6492516"/>
            <a:ext cx="8300327"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Proprietary and confidential to IP3. </a:t>
            </a:r>
          </a:p>
        </p:txBody>
      </p:sp>
    </p:spTree>
    <p:extLst>
      <p:ext uri="{BB962C8B-B14F-4D97-AF65-F5344CB8AC3E}">
        <p14:creationId xmlns:p14="http://schemas.microsoft.com/office/powerpoint/2010/main" val="148747801"/>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Title Slide_Black_Top">
    <p:bg>
      <p:bgPr>
        <a:solidFill>
          <a:schemeClr val="bg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7" y="6492516"/>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solidFill>
                  <a:prstClr val="black"/>
                </a:solidFill>
              </a:rPr>
              <a:pPr/>
              <a:t>‹#›</a:t>
            </a:fld>
            <a:endParaRPr lang="en-US" dirty="0">
              <a:solidFill>
                <a:prstClr val="black"/>
              </a:solidFill>
            </a:endParaRPr>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5057" y="6492516"/>
            <a:ext cx="8300327"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Proprietary and confidential to IP3. </a:t>
            </a:r>
          </a:p>
        </p:txBody>
      </p:sp>
    </p:spTree>
    <p:extLst>
      <p:ext uri="{BB962C8B-B14F-4D97-AF65-F5344CB8AC3E}">
        <p14:creationId xmlns:p14="http://schemas.microsoft.com/office/powerpoint/2010/main" val="355551899"/>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solidFill>
                  <a:prstClr val="black">
                    <a:tint val="75000"/>
                  </a:prstClr>
                </a:solidFill>
              </a:rPr>
              <a:t>Confidential &amp; Proprietary</a:t>
            </a: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06135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0" y="0"/>
            <a:ext cx="7921150"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8" name="Shape 19">
            <a:extLst>
              <a:ext uri="{FF2B5EF4-FFF2-40B4-BE49-F238E27FC236}">
                <a16:creationId xmlns:a16="http://schemas.microsoft.com/office/drawing/2014/main" id="{816826FA-54BD-45F2-B2FB-414581687665}"/>
              </a:ext>
            </a:extLst>
          </p:cNvPr>
          <p:cNvSpPr txBox="1">
            <a:spLocks noGrp="1"/>
          </p:cNvSpPr>
          <p:nvPr>
            <p:ph type="body" idx="1"/>
          </p:nvPr>
        </p:nvSpPr>
        <p:spPr>
          <a:xfrm>
            <a:off x="4966231" y="3401276"/>
            <a:ext cx="6537685" cy="623416"/>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2000"/>
              <a:buFont typeface="Arial"/>
              <a:buNone/>
              <a:defRPr sz="2800" b="0" i="0" u="none" strike="noStrike" cap="none">
                <a:solidFill>
                  <a:schemeClr val="lt1"/>
                </a:solidFill>
                <a:latin typeface="Arial"/>
                <a:ea typeface="Arial"/>
                <a:cs typeface="Arial"/>
                <a:sym typeface="Arial"/>
              </a:defRPr>
            </a:lvl1pPr>
            <a:lvl2pPr marL="1219170" marR="0" lvl="1"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2pPr>
            <a:lvl3pPr marL="1828754" marR="0" lvl="2"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3pPr>
            <a:lvl4pPr marL="2438339" marR="0" lvl="3"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4pPr>
            <a:lvl5pPr marL="3047924" marR="0" lvl="4"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5pPr>
            <a:lvl6pPr marL="3657509" marR="0" lvl="5"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9" name="Shape 20">
            <a:extLst>
              <a:ext uri="{FF2B5EF4-FFF2-40B4-BE49-F238E27FC236}">
                <a16:creationId xmlns:a16="http://schemas.microsoft.com/office/drawing/2014/main" id="{A4AB1E06-D6A5-4EF0-95AA-07054DFB5B21}"/>
              </a:ext>
            </a:extLst>
          </p:cNvPr>
          <p:cNvSpPr txBox="1">
            <a:spLocks noGrp="1"/>
          </p:cNvSpPr>
          <p:nvPr>
            <p:ph type="ctrTitle"/>
          </p:nvPr>
        </p:nvSpPr>
        <p:spPr>
          <a:xfrm>
            <a:off x="4966232" y="1869824"/>
            <a:ext cx="6537688" cy="1329267"/>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SzPts val="1400"/>
              <a:buNone/>
              <a:defRPr sz="3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4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4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4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4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1" i="0" u="none" strike="noStrike" cap="none">
                <a:solidFill>
                  <a:schemeClr val="dk1"/>
                </a:solidFill>
                <a:latin typeface="Arial"/>
                <a:ea typeface="Arial"/>
                <a:cs typeface="Arial"/>
                <a:sym typeface="Arial"/>
              </a:defRPr>
            </a:lvl9pPr>
          </a:lstStyle>
          <a:p>
            <a:r>
              <a:rPr lang="en-US"/>
              <a:t>Click to edit Master title style</a:t>
            </a:r>
            <a:endParaRPr dirty="0"/>
          </a:p>
        </p:txBody>
      </p:sp>
      <p:pic>
        <p:nvPicPr>
          <p:cNvPr id="10" name="Picture 9">
            <a:extLst>
              <a:ext uri="{FF2B5EF4-FFF2-40B4-BE49-F238E27FC236}">
                <a16:creationId xmlns:a16="http://schemas.microsoft.com/office/drawing/2014/main" id="{FF7D2BDB-3375-4B4D-9BB8-3350592166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35" b="20681"/>
          <a:stretch/>
        </p:blipFill>
        <p:spPr>
          <a:xfrm>
            <a:off x="739957" y="588645"/>
            <a:ext cx="2743200" cy="1771650"/>
          </a:xfrm>
          <a:prstGeom prst="rect">
            <a:avLst/>
          </a:prstGeom>
        </p:spPr>
      </p:pic>
    </p:spTree>
    <p:extLst>
      <p:ext uri="{BB962C8B-B14F-4D97-AF65-F5344CB8AC3E}">
        <p14:creationId xmlns:p14="http://schemas.microsoft.com/office/powerpoint/2010/main" val="19238840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4925" y="365125"/>
            <a:ext cx="8300325" cy="1025639"/>
          </a:xfrm>
        </p:spPr>
        <p:txBody>
          <a:bodyPr>
            <a:normAutofit/>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4925" y="1609782"/>
            <a:ext cx="8300325" cy="456718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9992695" y="0"/>
            <a:ext cx="2199305"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AD3C2A4-E1D8-42C9-BC0D-9F3ED4689E06}"/>
              </a:ext>
            </a:extLst>
          </p:cNvPr>
          <p:cNvSpPr/>
          <p:nvPr userDrawn="1"/>
        </p:nvSpPr>
        <p:spPr>
          <a:xfrm>
            <a:off x="8969241" y="2437944"/>
            <a:ext cx="2025917" cy="1982112"/>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43DA5A-E895-4C7C-9039-52611FB24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6895" y="2743200"/>
            <a:ext cx="1371600" cy="1371600"/>
          </a:xfrm>
          <a:prstGeom prst="rect">
            <a:avLst/>
          </a:prstGeom>
        </p:spPr>
      </p:pic>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28338906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4925" y="1400404"/>
            <a:ext cx="11325940" cy="497910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rot="5400000">
            <a:off x="5685307" y="-5630796"/>
            <a:ext cx="821389" cy="12192002"/>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66CAAFE-561F-412E-9A64-F2222EA6F41E}"/>
              </a:ext>
            </a:extLst>
          </p:cNvPr>
          <p:cNvGrpSpPr/>
          <p:nvPr userDrawn="1"/>
        </p:nvGrpSpPr>
        <p:grpSpPr>
          <a:xfrm>
            <a:off x="11012305" y="21081"/>
            <a:ext cx="1143000" cy="1143000"/>
            <a:chOff x="9381225" y="2127522"/>
            <a:chExt cx="1371600" cy="1371600"/>
          </a:xfrm>
        </p:grpSpPr>
        <p:sp>
          <p:nvSpPr>
            <p:cNvPr id="8" name="Oval 7">
              <a:extLst>
                <a:ext uri="{FF2B5EF4-FFF2-40B4-BE49-F238E27FC236}">
                  <a16:creationId xmlns:a16="http://schemas.microsoft.com/office/drawing/2014/main" id="{1AD3C2A4-E1D8-42C9-BC0D-9F3ED4689E06}"/>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43DA5A-E895-4C7C-9039-52611FB24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4925" y="257404"/>
            <a:ext cx="10355930" cy="45090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355180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0" y="0"/>
            <a:ext cx="7921150"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774592" y="365125"/>
            <a:ext cx="6997603"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774592" y="1825625"/>
            <a:ext cx="6997603"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17268177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4_Title Slide_Black_Top">
    <p:bg>
      <p:bgPr>
        <a:solidFill>
          <a:schemeClr val="tx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Tree>
    <p:extLst>
      <p:ext uri="{BB962C8B-B14F-4D97-AF65-F5344CB8AC3E}">
        <p14:creationId xmlns:p14="http://schemas.microsoft.com/office/powerpoint/2010/main" val="3995723874"/>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3_Title Slide_Black_Top">
    <p:bg>
      <p:bgPr>
        <a:solidFill>
          <a:schemeClr val="bg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Tree>
    <p:extLst>
      <p:ext uri="{BB962C8B-B14F-4D97-AF65-F5344CB8AC3E}">
        <p14:creationId xmlns:p14="http://schemas.microsoft.com/office/powerpoint/2010/main" val="2768196320"/>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7"/>
          <p:cNvSpPr>
            <a:spLocks noChangeArrowheads="1"/>
          </p:cNvSpPr>
          <p:nvPr userDrawn="1"/>
        </p:nvSpPr>
        <p:spPr bwMode="ltGray">
          <a:xfrm>
            <a:off x="844552" y="3411538"/>
            <a:ext cx="563033" cy="474662"/>
          </a:xfrm>
          <a:prstGeom prst="rect">
            <a:avLst/>
          </a:prstGeom>
          <a:solidFill>
            <a:schemeClr val="bg1"/>
          </a:solidFill>
          <a:ln w="9525">
            <a:noFill/>
            <a:miter lim="800000"/>
            <a:headEnd/>
            <a:tailEnd/>
          </a:ln>
          <a:effectLst/>
        </p:spPr>
        <p:txBody>
          <a:bodyPr wrap="none" anchor="ctr"/>
          <a:lstStyle/>
          <a:p>
            <a:pPr algn="ctr">
              <a:defRPr/>
            </a:pPr>
            <a:endParaRPr kumimoji="1" lang="en-US" sz="1800">
              <a:cs typeface="+mn-cs"/>
            </a:endParaRPr>
          </a:p>
        </p:txBody>
      </p:sp>
      <p:sp>
        <p:nvSpPr>
          <p:cNvPr id="5" name="Rectangle 18"/>
          <p:cNvSpPr>
            <a:spLocks noChangeArrowheads="1"/>
          </p:cNvSpPr>
          <p:nvPr userDrawn="1"/>
        </p:nvSpPr>
        <p:spPr bwMode="ltGray">
          <a:xfrm>
            <a:off x="292100" y="3200401"/>
            <a:ext cx="747184"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1800">
              <a:cs typeface="+mn-cs"/>
            </a:endParaRPr>
          </a:p>
        </p:txBody>
      </p:sp>
      <p:sp>
        <p:nvSpPr>
          <p:cNvPr id="23564" name="Rectangle 12"/>
          <p:cNvSpPr>
            <a:spLocks noGrp="1" noChangeArrowheads="1"/>
          </p:cNvSpPr>
          <p:nvPr>
            <p:ph type="ctrTitle"/>
          </p:nvPr>
        </p:nvSpPr>
        <p:spPr>
          <a:xfrm>
            <a:off x="1320800" y="1828800"/>
            <a:ext cx="10363200" cy="1143000"/>
          </a:xfrm>
          <a:noFill/>
        </p:spPr>
        <p:txBody>
          <a:bodyPr anchor="b"/>
          <a:lstStyle>
            <a:lvl1pPr>
              <a:defRPr/>
            </a:lvl1pPr>
          </a:lstStyle>
          <a:p>
            <a:r>
              <a:rPr lang="en-US"/>
              <a:t>Click to edit Master title style</a:t>
            </a:r>
          </a:p>
        </p:txBody>
      </p:sp>
      <p:sp>
        <p:nvSpPr>
          <p:cNvPr id="23565" name="Rectangle 13"/>
          <p:cNvSpPr>
            <a:spLocks noGrp="1" noChangeArrowheads="1"/>
          </p:cNvSpPr>
          <p:nvPr>
            <p:ph type="subTitle" idx="1"/>
          </p:nvPr>
        </p:nvSpPr>
        <p:spPr>
          <a:xfrm>
            <a:off x="1828800" y="3886200"/>
            <a:ext cx="8534400" cy="1752600"/>
          </a:xfrm>
        </p:spPr>
        <p:txBody>
          <a:bodyPr/>
          <a:lstStyle>
            <a:lvl1pPr marL="0" indent="0" algn="ctr">
              <a:defRPr/>
            </a:lvl1pPr>
          </a:lstStyle>
          <a:p>
            <a:r>
              <a:rPr lang="en-US"/>
              <a:t>Click to edit Master subtitle style</a:t>
            </a:r>
          </a:p>
        </p:txBody>
      </p:sp>
      <p:sp>
        <p:nvSpPr>
          <p:cNvPr id="8" name="Rectangle 14"/>
          <p:cNvSpPr>
            <a:spLocks noGrp="1" noChangeArrowheads="1"/>
          </p:cNvSpPr>
          <p:nvPr>
            <p:ph type="dt" sz="half" idx="10"/>
          </p:nvPr>
        </p:nvSpPr>
        <p:spPr>
          <a:xfrm>
            <a:off x="1320800" y="6248400"/>
            <a:ext cx="2540000" cy="457200"/>
          </a:xfrm>
          <a:prstGeom prst="rect">
            <a:avLst/>
          </a:prstGeom>
        </p:spPr>
        <p:txBody>
          <a:bodyPr/>
          <a:lstStyle>
            <a:lvl1pPr algn="l">
              <a:defRPr sz="1400" b="0" i="0">
                <a:solidFill>
                  <a:schemeClr val="bg2"/>
                </a:solidFill>
                <a:latin typeface="Tahoma" charset="0"/>
                <a:cs typeface="+mn-cs"/>
              </a:defRPr>
            </a:lvl1pPr>
          </a:lstStyle>
          <a:p>
            <a:pPr>
              <a:defRPr/>
            </a:pPr>
            <a:endParaRPr lang="en-US"/>
          </a:p>
        </p:txBody>
      </p:sp>
      <p:sp>
        <p:nvSpPr>
          <p:cNvPr id="9" name="Rectangle 15"/>
          <p:cNvSpPr>
            <a:spLocks noGrp="1" noChangeArrowheads="1"/>
          </p:cNvSpPr>
          <p:nvPr>
            <p:ph type="ftr" sz="quarter" idx="11"/>
          </p:nvPr>
        </p:nvSpPr>
        <p:spPr>
          <a:xfrm>
            <a:off x="4572000" y="6248400"/>
            <a:ext cx="3860800" cy="457200"/>
          </a:xfrm>
          <a:prstGeom prst="rect">
            <a:avLst/>
          </a:prstGeom>
        </p:spPr>
        <p:txBody>
          <a:bodyPr/>
          <a:lstStyle>
            <a:lvl1pPr>
              <a:defRPr>
                <a:solidFill>
                  <a:schemeClr val="bg2"/>
                </a:solidFill>
                <a:latin typeface="Tahoma" charset="0"/>
              </a:defRPr>
            </a:lvl1pPr>
          </a:lstStyle>
          <a:p>
            <a:pPr>
              <a:defRPr/>
            </a:pPr>
            <a:endParaRPr lang="en-US"/>
          </a:p>
        </p:txBody>
      </p:sp>
      <p:sp>
        <p:nvSpPr>
          <p:cNvPr id="10" name="Rectangle 16"/>
          <p:cNvSpPr>
            <a:spLocks noGrp="1" noChangeArrowheads="1"/>
          </p:cNvSpPr>
          <p:nvPr>
            <p:ph type="sldNum" sz="quarter" idx="12"/>
          </p:nvPr>
        </p:nvSpPr>
        <p:spPr>
          <a:xfrm>
            <a:off x="9144000" y="6248400"/>
            <a:ext cx="2540000" cy="457200"/>
          </a:xfrm>
        </p:spPr>
        <p:txBody>
          <a:bodyPr/>
          <a:lstStyle>
            <a:lvl1pPr>
              <a:defRPr sz="1400" b="0">
                <a:solidFill>
                  <a:schemeClr val="bg2"/>
                </a:solidFill>
                <a:latin typeface="Tahoma" charset="0"/>
              </a:defRPr>
            </a:lvl1pPr>
          </a:lstStyle>
          <a:p>
            <a:pPr>
              <a:defRPr/>
            </a:pPr>
            <a:fld id="{1609B2EC-BEBC-461C-89FC-CF4AA25279F4}" type="slidenum">
              <a:rPr lang="en-US"/>
              <a:pPr>
                <a:defRPr/>
              </a:pPr>
              <a:t>‹#›</a:t>
            </a:fld>
            <a:endParaRPr lang="en-US"/>
          </a:p>
        </p:txBody>
      </p:sp>
    </p:spTree>
    <p:extLst>
      <p:ext uri="{BB962C8B-B14F-4D97-AF65-F5344CB8AC3E}">
        <p14:creationId xmlns:p14="http://schemas.microsoft.com/office/powerpoint/2010/main" val="3659161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1211263"/>
            <a:ext cx="11216216"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2054228"/>
            <a:ext cx="11216216"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6" y="6624591"/>
            <a:ext cx="7790073" cy="213088"/>
          </a:xfr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13231596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1" y="541338"/>
            <a:ext cx="10096500" cy="601662"/>
          </a:xfrm>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fld id="{64202347-65C0-425F-9BED-AD7A97766B27}" type="slidenum">
              <a:rPr lang="en-US"/>
              <a:pPr>
                <a:defRPr/>
              </a:pPr>
              <a:t>‹#›</a:t>
            </a:fld>
            <a:endParaRPr lang="en-US"/>
          </a:p>
        </p:txBody>
      </p:sp>
    </p:spTree>
    <p:extLst>
      <p:ext uri="{BB962C8B-B14F-4D97-AF65-F5344CB8AC3E}">
        <p14:creationId xmlns:p14="http://schemas.microsoft.com/office/powerpoint/2010/main" val="3840426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fld id="{938F9D9C-B0F8-47ED-BD4F-317D637F63FB}" type="slidenum">
              <a:rPr lang="en-US"/>
              <a:pPr>
                <a:defRPr/>
              </a:pPr>
              <a:t>‹#›</a:t>
            </a:fld>
            <a:endParaRPr lang="en-US"/>
          </a:p>
        </p:txBody>
      </p:sp>
    </p:spTree>
    <p:extLst>
      <p:ext uri="{BB962C8B-B14F-4D97-AF65-F5344CB8AC3E}">
        <p14:creationId xmlns:p14="http://schemas.microsoft.com/office/powerpoint/2010/main" val="17151375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fld id="{2DE58930-9FF3-4984-84CF-926CA898DA52}" type="slidenum">
              <a:rPr lang="en-US"/>
              <a:pPr>
                <a:defRPr/>
              </a:pPr>
              <a:t>‹#›</a:t>
            </a:fld>
            <a:endParaRPr lang="en-US"/>
          </a:p>
        </p:txBody>
      </p:sp>
    </p:spTree>
    <p:extLst>
      <p:ext uri="{BB962C8B-B14F-4D97-AF65-F5344CB8AC3E}">
        <p14:creationId xmlns:p14="http://schemas.microsoft.com/office/powerpoint/2010/main" val="26401228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8" name="Rectangle 13"/>
          <p:cNvSpPr>
            <a:spLocks noGrp="1" noChangeArrowheads="1"/>
          </p:cNvSpPr>
          <p:nvPr>
            <p:ph type="sldNum" sz="quarter" idx="11"/>
          </p:nvPr>
        </p:nvSpPr>
        <p:spPr>
          <a:ln/>
        </p:spPr>
        <p:txBody>
          <a:bodyPr/>
          <a:lstStyle>
            <a:lvl1pPr>
              <a:defRPr/>
            </a:lvl1pPr>
          </a:lstStyle>
          <a:p>
            <a:pPr>
              <a:defRPr/>
            </a:pPr>
            <a:fld id="{9BCD6D64-717E-4285-9908-D9D1DA5A1FF7}" type="slidenum">
              <a:rPr lang="en-US"/>
              <a:pPr>
                <a:defRPr/>
              </a:pPr>
              <a:t>‹#›</a:t>
            </a:fld>
            <a:endParaRPr lang="en-US"/>
          </a:p>
        </p:txBody>
      </p:sp>
    </p:spTree>
    <p:extLst>
      <p:ext uri="{BB962C8B-B14F-4D97-AF65-F5344CB8AC3E}">
        <p14:creationId xmlns:p14="http://schemas.microsoft.com/office/powerpoint/2010/main" val="32188501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4" name="Rectangle 13"/>
          <p:cNvSpPr>
            <a:spLocks noGrp="1" noChangeArrowheads="1"/>
          </p:cNvSpPr>
          <p:nvPr>
            <p:ph type="sldNum" sz="quarter" idx="11"/>
          </p:nvPr>
        </p:nvSpPr>
        <p:spPr>
          <a:ln/>
        </p:spPr>
        <p:txBody>
          <a:bodyPr/>
          <a:lstStyle>
            <a:lvl1pPr>
              <a:defRPr/>
            </a:lvl1pPr>
          </a:lstStyle>
          <a:p>
            <a:pPr>
              <a:defRPr/>
            </a:pPr>
            <a:fld id="{1E9CDE49-88F6-4047-8ED9-63D2B1F92668}" type="slidenum">
              <a:rPr lang="en-US"/>
              <a:pPr>
                <a:defRPr/>
              </a:pPr>
              <a:t>‹#›</a:t>
            </a:fld>
            <a:endParaRPr lang="en-US"/>
          </a:p>
        </p:txBody>
      </p:sp>
    </p:spTree>
    <p:extLst>
      <p:ext uri="{BB962C8B-B14F-4D97-AF65-F5344CB8AC3E}">
        <p14:creationId xmlns:p14="http://schemas.microsoft.com/office/powerpoint/2010/main" val="25293163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3" name="Rectangle 13"/>
          <p:cNvSpPr>
            <a:spLocks noGrp="1" noChangeArrowheads="1"/>
          </p:cNvSpPr>
          <p:nvPr>
            <p:ph type="sldNum" sz="quarter" idx="11"/>
          </p:nvPr>
        </p:nvSpPr>
        <p:spPr>
          <a:ln/>
        </p:spPr>
        <p:txBody>
          <a:bodyPr/>
          <a:lstStyle>
            <a:lvl1pPr>
              <a:defRPr/>
            </a:lvl1pPr>
          </a:lstStyle>
          <a:p>
            <a:pPr>
              <a:defRPr/>
            </a:pPr>
            <a:fld id="{2D3484B6-CF46-4027-A927-AF6B8184C050}" type="slidenum">
              <a:rPr lang="en-US"/>
              <a:pPr>
                <a:defRPr/>
              </a:pPr>
              <a:t>‹#›</a:t>
            </a:fld>
            <a:endParaRPr lang="en-US"/>
          </a:p>
        </p:txBody>
      </p:sp>
    </p:spTree>
    <p:extLst>
      <p:ext uri="{BB962C8B-B14F-4D97-AF65-F5344CB8AC3E}">
        <p14:creationId xmlns:p14="http://schemas.microsoft.com/office/powerpoint/2010/main" val="12716781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fld id="{9B4CE4CE-E1A4-4D17-89E9-5392EFF7067E}" type="slidenum">
              <a:rPr lang="en-US"/>
              <a:pPr>
                <a:defRPr/>
              </a:pPr>
              <a:t>‹#›</a:t>
            </a:fld>
            <a:endParaRPr lang="en-US"/>
          </a:p>
        </p:txBody>
      </p:sp>
    </p:spTree>
    <p:extLst>
      <p:ext uri="{BB962C8B-B14F-4D97-AF65-F5344CB8AC3E}">
        <p14:creationId xmlns:p14="http://schemas.microsoft.com/office/powerpoint/2010/main" val="21323840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fld id="{22B4FF4F-99EA-4F6B-B2D3-16542FFB3CA7}" type="slidenum">
              <a:rPr lang="en-US"/>
              <a:pPr>
                <a:defRPr/>
              </a:pPr>
              <a:t>‹#›</a:t>
            </a:fld>
            <a:endParaRPr lang="en-US"/>
          </a:p>
        </p:txBody>
      </p:sp>
    </p:spTree>
    <p:extLst>
      <p:ext uri="{BB962C8B-B14F-4D97-AF65-F5344CB8AC3E}">
        <p14:creationId xmlns:p14="http://schemas.microsoft.com/office/powerpoint/2010/main" val="959004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fld id="{0693E811-1BFB-4D19-B612-ABB8B395EC2C}" type="slidenum">
              <a:rPr lang="en-US"/>
              <a:pPr>
                <a:defRPr/>
              </a:pPr>
              <a:t>‹#›</a:t>
            </a:fld>
            <a:endParaRPr lang="en-US"/>
          </a:p>
        </p:txBody>
      </p:sp>
    </p:spTree>
    <p:extLst>
      <p:ext uri="{BB962C8B-B14F-4D97-AF65-F5344CB8AC3E}">
        <p14:creationId xmlns:p14="http://schemas.microsoft.com/office/powerpoint/2010/main" val="15280156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4433" y="465139"/>
            <a:ext cx="2700867" cy="5667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1" y="465139"/>
            <a:ext cx="7903633" cy="5667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xfrm>
            <a:off x="4470400" y="6324600"/>
            <a:ext cx="3860800" cy="457200"/>
          </a:xfrm>
          <a:prstGeom prst="rect">
            <a:avLst/>
          </a:prstGeom>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fld id="{D50D9E2D-BA27-406F-8C3F-5C89BD7DAEE5}" type="slidenum">
              <a:rPr lang="en-US"/>
              <a:pPr>
                <a:defRPr/>
              </a:pPr>
              <a:t>‹#›</a:t>
            </a:fld>
            <a:endParaRPr lang="en-US"/>
          </a:p>
        </p:txBody>
      </p:sp>
    </p:spTree>
    <p:extLst>
      <p:ext uri="{BB962C8B-B14F-4D97-AF65-F5344CB8AC3E}">
        <p14:creationId xmlns:p14="http://schemas.microsoft.com/office/powerpoint/2010/main" val="3824870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3"/>
            <a:ext cx="11216216"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6"/>
            <a:ext cx="11216216" cy="5403582"/>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18889027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0" y="0"/>
            <a:ext cx="7921150"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8" name="Shape 19">
            <a:extLst>
              <a:ext uri="{FF2B5EF4-FFF2-40B4-BE49-F238E27FC236}">
                <a16:creationId xmlns:a16="http://schemas.microsoft.com/office/drawing/2014/main" id="{816826FA-54BD-45F2-B2FB-414581687665}"/>
              </a:ext>
            </a:extLst>
          </p:cNvPr>
          <p:cNvSpPr txBox="1">
            <a:spLocks noGrp="1"/>
          </p:cNvSpPr>
          <p:nvPr>
            <p:ph type="body" idx="1"/>
          </p:nvPr>
        </p:nvSpPr>
        <p:spPr>
          <a:xfrm>
            <a:off x="4966231" y="3401276"/>
            <a:ext cx="6537685" cy="623416"/>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2000"/>
              <a:buFont typeface="Arial"/>
              <a:buNone/>
              <a:defRPr sz="2800" b="0" i="0" u="none" strike="noStrike" cap="none">
                <a:solidFill>
                  <a:schemeClr val="lt1"/>
                </a:solidFill>
                <a:latin typeface="Arial"/>
                <a:ea typeface="Arial"/>
                <a:cs typeface="Arial"/>
                <a:sym typeface="Arial"/>
              </a:defRPr>
            </a:lvl1pPr>
            <a:lvl2pPr marL="1219170" marR="0" lvl="1"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2pPr>
            <a:lvl3pPr marL="1828754" marR="0" lvl="2"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3pPr>
            <a:lvl4pPr marL="2438339" marR="0" lvl="3"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4pPr>
            <a:lvl5pPr marL="3047924" marR="0" lvl="4"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5pPr>
            <a:lvl6pPr marL="3657509" marR="0" lvl="5"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9" name="Shape 20">
            <a:extLst>
              <a:ext uri="{FF2B5EF4-FFF2-40B4-BE49-F238E27FC236}">
                <a16:creationId xmlns:a16="http://schemas.microsoft.com/office/drawing/2014/main" id="{A4AB1E06-D6A5-4EF0-95AA-07054DFB5B21}"/>
              </a:ext>
            </a:extLst>
          </p:cNvPr>
          <p:cNvSpPr txBox="1">
            <a:spLocks noGrp="1"/>
          </p:cNvSpPr>
          <p:nvPr>
            <p:ph type="ctrTitle"/>
          </p:nvPr>
        </p:nvSpPr>
        <p:spPr>
          <a:xfrm>
            <a:off x="4966232" y="1869824"/>
            <a:ext cx="6537688" cy="1329267"/>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SzPts val="1400"/>
              <a:buNone/>
              <a:defRPr sz="3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4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4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4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4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1" i="0" u="none" strike="noStrike" cap="none">
                <a:solidFill>
                  <a:schemeClr val="dk1"/>
                </a:solidFill>
                <a:latin typeface="Arial"/>
                <a:ea typeface="Arial"/>
                <a:cs typeface="Arial"/>
                <a:sym typeface="Arial"/>
              </a:defRPr>
            </a:lvl9pPr>
          </a:lstStyle>
          <a:p>
            <a:r>
              <a:rPr lang="en-US"/>
              <a:t>Click to edit Master title style</a:t>
            </a:r>
            <a:endParaRPr dirty="0"/>
          </a:p>
        </p:txBody>
      </p:sp>
      <p:pic>
        <p:nvPicPr>
          <p:cNvPr id="10" name="Picture 9">
            <a:extLst>
              <a:ext uri="{FF2B5EF4-FFF2-40B4-BE49-F238E27FC236}">
                <a16:creationId xmlns:a16="http://schemas.microsoft.com/office/drawing/2014/main" id="{FF7D2BDB-3375-4B4D-9BB8-3350592166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074" y="1103318"/>
            <a:ext cx="2669981" cy="2669981"/>
          </a:xfrm>
          <a:prstGeom prst="rect">
            <a:avLst/>
          </a:prstGeom>
        </p:spPr>
      </p:pic>
      <p:pic>
        <p:nvPicPr>
          <p:cNvPr id="3" name="Picture 2" descr="A logo with text on it&#10;&#10;Description automatically generated">
            <a:extLst>
              <a:ext uri="{FF2B5EF4-FFF2-40B4-BE49-F238E27FC236}">
                <a16:creationId xmlns:a16="http://schemas.microsoft.com/office/drawing/2014/main" id="{DBDB4421-301C-D95E-8165-1BA0CD054B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5365" y="3429000"/>
            <a:ext cx="3047401" cy="2291607"/>
          </a:xfrm>
          <a:prstGeom prst="rect">
            <a:avLst/>
          </a:prstGeom>
        </p:spPr>
      </p:pic>
    </p:spTree>
    <p:extLst>
      <p:ext uri="{BB962C8B-B14F-4D97-AF65-F5344CB8AC3E}">
        <p14:creationId xmlns:p14="http://schemas.microsoft.com/office/powerpoint/2010/main" val="29611582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4925" y="365125"/>
            <a:ext cx="8300325" cy="1025639"/>
          </a:xfrm>
        </p:spPr>
        <p:txBody>
          <a:bodyPr>
            <a:normAutofit/>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4925" y="1609782"/>
            <a:ext cx="8300325" cy="456718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9992695" y="0"/>
            <a:ext cx="2199305"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9A29210-B6E3-A115-9D92-C0B7C5D7C520}"/>
              </a:ext>
            </a:extLst>
          </p:cNvPr>
          <p:cNvGrpSpPr/>
          <p:nvPr userDrawn="1"/>
        </p:nvGrpSpPr>
        <p:grpSpPr>
          <a:xfrm>
            <a:off x="8979736" y="1166645"/>
            <a:ext cx="2025917" cy="1982112"/>
            <a:chOff x="8969241" y="2437944"/>
            <a:chExt cx="2025917" cy="1982112"/>
          </a:xfrm>
        </p:grpSpPr>
        <p:sp>
          <p:nvSpPr>
            <p:cNvPr id="8" name="Oval 7">
              <a:extLst>
                <a:ext uri="{FF2B5EF4-FFF2-40B4-BE49-F238E27FC236}">
                  <a16:creationId xmlns:a16="http://schemas.microsoft.com/office/drawing/2014/main" id="{1AD3C2A4-E1D8-42C9-BC0D-9F3ED4689E06}"/>
                </a:ext>
              </a:extLst>
            </p:cNvPr>
            <p:cNvSpPr/>
            <p:nvPr userDrawn="1"/>
          </p:nvSpPr>
          <p:spPr>
            <a:xfrm>
              <a:off x="8969241" y="2437944"/>
              <a:ext cx="2025917" cy="1982112"/>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43DA5A-E895-4C7C-9039-52611FB24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6895" y="2743200"/>
              <a:ext cx="1371600" cy="1371600"/>
            </a:xfrm>
            <a:prstGeom prst="rect">
              <a:avLst/>
            </a:prstGeom>
          </p:spPr>
        </p:pic>
      </p:gr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pic>
        <p:nvPicPr>
          <p:cNvPr id="9" name="Picture 8" descr="A grey and white logo&#10;&#10;Description automatically generated">
            <a:extLst>
              <a:ext uri="{FF2B5EF4-FFF2-40B4-BE49-F238E27FC236}">
                <a16:creationId xmlns:a16="http://schemas.microsoft.com/office/drawing/2014/main" id="{3A32A5BE-7430-F2EA-5983-72B675E54A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0231" y="3802161"/>
            <a:ext cx="2025917" cy="2036675"/>
          </a:xfrm>
          <a:prstGeom prst="flowChartConnector">
            <a:avLst/>
          </a:prstGeom>
          <a:ln>
            <a:solidFill>
              <a:schemeClr val="accent4"/>
            </a:solidFill>
          </a:ln>
        </p:spPr>
      </p:pic>
    </p:spTree>
    <p:extLst>
      <p:ext uri="{BB962C8B-B14F-4D97-AF65-F5344CB8AC3E}">
        <p14:creationId xmlns:p14="http://schemas.microsoft.com/office/powerpoint/2010/main" val="20653020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4925" y="1389623"/>
            <a:ext cx="11325940" cy="47873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rot="5400000">
            <a:off x="5734495" y="-5734492"/>
            <a:ext cx="723011" cy="12192002"/>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66CAAFE-561F-412E-9A64-F2222EA6F41E}"/>
              </a:ext>
            </a:extLst>
          </p:cNvPr>
          <p:cNvGrpSpPr/>
          <p:nvPr userDrawn="1"/>
        </p:nvGrpSpPr>
        <p:grpSpPr>
          <a:xfrm>
            <a:off x="10577900" y="44479"/>
            <a:ext cx="688198" cy="652657"/>
            <a:chOff x="9381225" y="2127522"/>
            <a:chExt cx="1371600" cy="1371600"/>
          </a:xfrm>
        </p:grpSpPr>
        <p:sp>
          <p:nvSpPr>
            <p:cNvPr id="8" name="Oval 7">
              <a:extLst>
                <a:ext uri="{FF2B5EF4-FFF2-40B4-BE49-F238E27FC236}">
                  <a16:creationId xmlns:a16="http://schemas.microsoft.com/office/drawing/2014/main" id="{1AD3C2A4-E1D8-42C9-BC0D-9F3ED4689E06}"/>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43DA5A-E895-4C7C-9039-52611FB24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40070" y="35180"/>
            <a:ext cx="10023183" cy="652657"/>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A877A1D9-B548-98FC-E9F4-29C5A84CB2A5}"/>
              </a:ext>
            </a:extLst>
          </p:cNvPr>
          <p:cNvPicPr>
            <a:picLocks noChangeAspect="1"/>
          </p:cNvPicPr>
          <p:nvPr userDrawn="1"/>
        </p:nvPicPr>
        <p:blipFill>
          <a:blip r:embed="rId3"/>
          <a:stretch>
            <a:fillRect/>
          </a:stretch>
        </p:blipFill>
        <p:spPr>
          <a:xfrm>
            <a:off x="11365574" y="41560"/>
            <a:ext cx="648795" cy="652657"/>
          </a:xfrm>
          <a:prstGeom prst="rect">
            <a:avLst/>
          </a:prstGeom>
        </p:spPr>
      </p:pic>
    </p:spTree>
    <p:extLst>
      <p:ext uri="{BB962C8B-B14F-4D97-AF65-F5344CB8AC3E}">
        <p14:creationId xmlns:p14="http://schemas.microsoft.com/office/powerpoint/2010/main" val="9755697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0" y="0"/>
            <a:ext cx="7921150"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774592" y="365125"/>
            <a:ext cx="6997603"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774592" y="1825625"/>
            <a:ext cx="6997603"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pic>
        <p:nvPicPr>
          <p:cNvPr id="4" name="Picture 3">
            <a:extLst>
              <a:ext uri="{FF2B5EF4-FFF2-40B4-BE49-F238E27FC236}">
                <a16:creationId xmlns:a16="http://schemas.microsoft.com/office/drawing/2014/main" id="{59A98713-0712-4888-15A9-3394E12EE3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074" y="1103318"/>
            <a:ext cx="2669981" cy="2669981"/>
          </a:xfrm>
          <a:prstGeom prst="rect">
            <a:avLst/>
          </a:prstGeom>
        </p:spPr>
      </p:pic>
      <p:pic>
        <p:nvPicPr>
          <p:cNvPr id="8" name="Picture 7" descr="A logo with text on it&#10;&#10;Description automatically generated">
            <a:extLst>
              <a:ext uri="{FF2B5EF4-FFF2-40B4-BE49-F238E27FC236}">
                <a16:creationId xmlns:a16="http://schemas.microsoft.com/office/drawing/2014/main" id="{9BBD6747-1059-475D-0D1E-968D2742CC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5365" y="3429000"/>
            <a:ext cx="3047401" cy="2291607"/>
          </a:xfrm>
          <a:prstGeom prst="rect">
            <a:avLst/>
          </a:prstGeom>
        </p:spPr>
      </p:pic>
    </p:spTree>
    <p:extLst>
      <p:ext uri="{BB962C8B-B14F-4D97-AF65-F5344CB8AC3E}">
        <p14:creationId xmlns:p14="http://schemas.microsoft.com/office/powerpoint/2010/main" val="24826381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3_Title Slide_Black_Top">
    <p:bg>
      <p:bgPr>
        <a:solidFill>
          <a:schemeClr val="bg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Tree>
    <p:extLst>
      <p:ext uri="{BB962C8B-B14F-4D97-AF65-F5344CB8AC3E}">
        <p14:creationId xmlns:p14="http://schemas.microsoft.com/office/powerpoint/2010/main" val="1731131783"/>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5_Title Slide_Black_Top">
    <p:bg>
      <p:bgPr>
        <a:solidFill>
          <a:schemeClr val="tx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4924" y="6492240"/>
            <a:ext cx="8300325" cy="365125"/>
          </a:xfr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a:t>Proprietary and confidential to IP3. </a:t>
            </a:r>
          </a:p>
        </p:txBody>
      </p:sp>
    </p:spTree>
    <p:extLst>
      <p:ext uri="{BB962C8B-B14F-4D97-AF65-F5344CB8AC3E}">
        <p14:creationId xmlns:p14="http://schemas.microsoft.com/office/powerpoint/2010/main" val="3681352549"/>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B6BB17-9301-43FD-BC51-B43811353308}"/>
              </a:ext>
            </a:extLst>
          </p:cNvPr>
          <p:cNvSpPr/>
          <p:nvPr userDrawn="1"/>
        </p:nvSpPr>
        <p:spPr>
          <a:xfrm rot="5400000">
            <a:off x="5672256" y="-5672253"/>
            <a:ext cx="847490" cy="12192002"/>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dirty="0">
              <a:solidFill>
                <a:prstClr val="white"/>
              </a:solidFill>
              <a:sym typeface="Arial"/>
            </a:endParaRPr>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74"/>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solidFill>
                  <a:prstClr val="black"/>
                </a:solidFill>
              </a:rPr>
              <a:pPr/>
              <a:t>‹#›</a:t>
            </a:fld>
            <a:endParaRPr lang="en-US" dirty="0">
              <a:solidFill>
                <a:prstClr val="black"/>
              </a:solidFill>
            </a:endParaRPr>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4942" y="70359"/>
            <a:ext cx="8744476" cy="699075"/>
          </a:xfrm>
        </p:spPr>
        <p:txBody>
          <a:bodyPr>
            <a:normAutofit/>
          </a:bodyPr>
          <a:lstStyle>
            <a:lvl1pPr>
              <a:defRPr sz="2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4">
            <a:extLst>
              <a:ext uri="{FF2B5EF4-FFF2-40B4-BE49-F238E27FC236}">
                <a16:creationId xmlns:a16="http://schemas.microsoft.com/office/drawing/2014/main" id="{6A1C4B32-F0B3-CEBA-A0B9-7CE72F074B55}"/>
              </a:ext>
            </a:extLst>
          </p:cNvPr>
          <p:cNvSpPr>
            <a:spLocks noGrp="1"/>
          </p:cNvSpPr>
          <p:nvPr>
            <p:ph type="ftr" sz="quarter" idx="11"/>
          </p:nvPr>
        </p:nvSpPr>
        <p:spPr>
          <a:xfrm>
            <a:off x="454924" y="6492240"/>
            <a:ext cx="8300325" cy="365125"/>
          </a:xfrm>
          <a:prstGeom prst="rect">
            <a:avLst/>
          </a:prstGeom>
        </p:spPr>
        <p:txBody>
          <a:bodyPr/>
          <a:lstStyle>
            <a:lvl1pPr algn="l">
              <a:defRPr sz="700" cap="all" baseline="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Proprietary and confidential</a:t>
            </a:r>
          </a:p>
        </p:txBody>
      </p:sp>
      <p:grpSp>
        <p:nvGrpSpPr>
          <p:cNvPr id="11" name="Group 10">
            <a:extLst>
              <a:ext uri="{FF2B5EF4-FFF2-40B4-BE49-F238E27FC236}">
                <a16:creationId xmlns:a16="http://schemas.microsoft.com/office/drawing/2014/main" id="{8FFEFDC9-ABEC-6DB0-5B75-2DB702958F7E}"/>
              </a:ext>
            </a:extLst>
          </p:cNvPr>
          <p:cNvGrpSpPr/>
          <p:nvPr userDrawn="1"/>
        </p:nvGrpSpPr>
        <p:grpSpPr>
          <a:xfrm>
            <a:off x="10577900" y="44479"/>
            <a:ext cx="688198" cy="652657"/>
            <a:chOff x="9381225" y="2127522"/>
            <a:chExt cx="1371600" cy="1371600"/>
          </a:xfrm>
        </p:grpSpPr>
        <p:sp>
          <p:nvSpPr>
            <p:cNvPr id="12" name="Oval 11">
              <a:extLst>
                <a:ext uri="{FF2B5EF4-FFF2-40B4-BE49-F238E27FC236}">
                  <a16:creationId xmlns:a16="http://schemas.microsoft.com/office/drawing/2014/main" id="{DFCD9AE0-CA43-1EC5-45B0-56114F98B289}"/>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2ACBA68-1861-714F-8E7F-CC718124C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
        <p:nvSpPr>
          <p:cNvPr id="14" name="Oval 13">
            <a:extLst>
              <a:ext uri="{FF2B5EF4-FFF2-40B4-BE49-F238E27FC236}">
                <a16:creationId xmlns:a16="http://schemas.microsoft.com/office/drawing/2014/main" id="{A654A8BB-3153-4855-8A3D-FC4D5447F30B}"/>
              </a:ext>
            </a:extLst>
          </p:cNvPr>
          <p:cNvSpPr/>
          <p:nvPr userDrawn="1"/>
        </p:nvSpPr>
        <p:spPr>
          <a:xfrm>
            <a:off x="11380745" y="35180"/>
            <a:ext cx="640567" cy="652657"/>
          </a:xfrm>
          <a:prstGeom prst="ellipse">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B25F9A0-C9A8-FCF3-31F7-12A14C092F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460641" y="200132"/>
            <a:ext cx="480773" cy="341349"/>
          </a:xfrm>
          <a:prstGeom prst="rect">
            <a:avLst/>
          </a:prstGeom>
        </p:spPr>
      </p:pic>
    </p:spTree>
    <p:extLst>
      <p:ext uri="{BB962C8B-B14F-4D97-AF65-F5344CB8AC3E}">
        <p14:creationId xmlns:p14="http://schemas.microsoft.com/office/powerpoint/2010/main" val="20550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Content Placeholder 2"/>
          <p:cNvSpPr>
            <a:spLocks noGrp="1"/>
          </p:cNvSpPr>
          <p:nvPr>
            <p:ph idx="1"/>
          </p:nvPr>
        </p:nvSpPr>
        <p:spPr>
          <a:xfrm>
            <a:off x="484717" y="2054228"/>
            <a:ext cx="11216216"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4818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E3F277-70CD-4B01-A03D-599650F5C367}"/>
              </a:ext>
            </a:extLst>
          </p:cNvPr>
          <p:cNvGraphicFramePr>
            <a:graphicFrameLocks noChangeAspect="1"/>
          </p:cNvGraphicFramePr>
          <p:nvPr userDrawn="1">
            <p:custDataLst>
              <p:tags r:id="rId1"/>
            </p:custDataLst>
            <p:extLst>
              <p:ext uri="{D42A27DB-BD31-4B8C-83A1-F6EECF244321}">
                <p14:modId xmlns:p14="http://schemas.microsoft.com/office/powerpoint/2010/main" val="220633141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45E3F277-70CD-4B01-A03D-599650F5C367}"/>
                          </a:ext>
                        </a:extLst>
                      </p:cNvPr>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6"/>
            <a:ext cx="11216216" cy="54035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7" name="Slide Number Placeholder 5"/>
          <p:cNvSpPr>
            <a:spLocks noGrp="1"/>
          </p:cNvSpPr>
          <p:nvPr>
            <p:ph type="sldNum" sz="quarter" idx="12"/>
          </p:nvPr>
        </p:nvSpPr>
        <p:spPr>
          <a:xfrm>
            <a:off x="484720" y="6624591"/>
            <a:ext cx="456577" cy="213088"/>
          </a:xfrm>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24595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4925" y="365125"/>
            <a:ext cx="8300325" cy="1025639"/>
          </a:xfrm>
        </p:spPr>
        <p:txBody>
          <a:bodyPr>
            <a:normAutofit/>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4925" y="1609782"/>
            <a:ext cx="8300325" cy="456718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9992695" y="0"/>
            <a:ext cx="2199305"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AD3C2A4-E1D8-42C9-BC0D-9F3ED4689E06}"/>
              </a:ext>
            </a:extLst>
          </p:cNvPr>
          <p:cNvSpPr/>
          <p:nvPr userDrawn="1"/>
        </p:nvSpPr>
        <p:spPr>
          <a:xfrm>
            <a:off x="8969241" y="2437944"/>
            <a:ext cx="2025917" cy="1982112"/>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43DA5A-E895-4C7C-9039-52611FB24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6895" y="2743200"/>
            <a:ext cx="1371600" cy="1371600"/>
          </a:xfrm>
          <a:prstGeom prst="rect">
            <a:avLst/>
          </a:prstGeom>
        </p:spPr>
      </p:pic>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81950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984738"/>
            <a:ext cx="5490633" cy="541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5" y="984738"/>
            <a:ext cx="5480049" cy="541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685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5DE955-7F63-464D-A183-4D4F8085422D}"/>
              </a:ext>
            </a:extLst>
          </p:cNvPr>
          <p:cNvGraphicFramePr>
            <a:graphicFrameLocks noChangeAspect="1"/>
          </p:cNvGraphicFramePr>
          <p:nvPr userDrawn="1">
            <p:custDataLst>
              <p:tags r:id="rId1"/>
            </p:custDataLst>
            <p:extLst>
              <p:ext uri="{D42A27DB-BD31-4B8C-83A1-F6EECF244321}">
                <p14:modId xmlns:p14="http://schemas.microsoft.com/office/powerpoint/2010/main" val="107529862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F15DE955-7F63-464D-A183-4D4F8085422D}"/>
                          </a:ext>
                        </a:extLst>
                      </p:cNvPr>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860916"/>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5" y="860916"/>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220886" y="1201446"/>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4" y="1201446"/>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84720" y="3365574"/>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6220885" y="3365574"/>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6220886"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5304"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784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1880688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8783232"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6618815"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4454396"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2289978"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6" name="Text Placeholder 5"/>
          <p:cNvSpPr>
            <a:spLocks noGrp="1"/>
          </p:cNvSpPr>
          <p:nvPr>
            <p:ph type="body" sz="quarter" idx="13"/>
          </p:nvPr>
        </p:nvSpPr>
        <p:spPr>
          <a:xfrm>
            <a:off x="484719" y="817869"/>
            <a:ext cx="2520751"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484718"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711982"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4939245"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7166507"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9393767"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03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Footer Placeholder 2"/>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8" name="Picture Placeholder 7"/>
          <p:cNvSpPr>
            <a:spLocks noGrp="1"/>
          </p:cNvSpPr>
          <p:nvPr>
            <p:ph type="pic" sz="quarter" idx="13"/>
          </p:nvPr>
        </p:nvSpPr>
        <p:spPr>
          <a:xfrm>
            <a:off x="1" y="0"/>
            <a:ext cx="12192000" cy="6402388"/>
          </a:xfrm>
        </p:spPr>
        <p:txBody>
          <a:bodyPr/>
          <a:lstStyle/>
          <a:p>
            <a:r>
              <a:rPr lang="en-US" dirty="0"/>
              <a:t>Click icon to add picture</a:t>
            </a:r>
          </a:p>
        </p:txBody>
      </p:sp>
    </p:spTree>
    <p:extLst>
      <p:ext uri="{BB962C8B-B14F-4D97-AF65-F5344CB8AC3E}">
        <p14:creationId xmlns:p14="http://schemas.microsoft.com/office/powerpoint/2010/main" val="1842359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9285" y="0"/>
            <a:ext cx="12164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84717" y="748142"/>
            <a:ext cx="103632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484717" y="2217214"/>
            <a:ext cx="8534400" cy="448295"/>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84880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35737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8405" y="1790701"/>
            <a:ext cx="106172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userDrawn="1">
            <p:ph type="ctrTitle" hasCustomPrompt="1"/>
          </p:nvPr>
        </p:nvSpPr>
        <p:spPr>
          <a:xfrm>
            <a:off x="484722" y="1163767"/>
            <a:ext cx="5708649"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468889" y="2164280"/>
            <a:ext cx="3695396" cy="448295"/>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08660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1211263"/>
            <a:ext cx="11216216"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9" y="6624591"/>
            <a:ext cx="7790073" cy="213088"/>
          </a:xfr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667323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4"/>
            <a:ext cx="11216216"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913655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714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4925" y="1400404"/>
            <a:ext cx="11325940" cy="497910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rot="5400000">
            <a:off x="5685307" y="-5630796"/>
            <a:ext cx="821389" cy="12192002"/>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4925" y="257404"/>
            <a:ext cx="10355930" cy="45090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29067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E3F277-70CD-4B01-A03D-599650F5C367}"/>
              </a:ext>
            </a:extLst>
          </p:cNvPr>
          <p:cNvGraphicFramePr>
            <a:graphicFrameLocks noChangeAspect="1"/>
          </p:cNvGraphicFramePr>
          <p:nvPr userDrawn="1">
            <p:custDataLst>
              <p:tags r:id="rId1"/>
            </p:custDataLst>
            <p:extLst>
              <p:ext uri="{D42A27DB-BD31-4B8C-83A1-F6EECF244321}">
                <p14:modId xmlns:p14="http://schemas.microsoft.com/office/powerpoint/2010/main" val="3974007499"/>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45E3F277-70CD-4B01-A03D-599650F5C367}"/>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7" name="Slide Number Placeholder 5"/>
          <p:cNvSpPr>
            <a:spLocks noGrp="1"/>
          </p:cNvSpPr>
          <p:nvPr>
            <p:ph type="sldNum" sz="quarter" idx="12"/>
          </p:nvPr>
        </p:nvSpPr>
        <p:spPr>
          <a:xfrm>
            <a:off x="484722" y="6624591"/>
            <a:ext cx="456577" cy="213088"/>
          </a:xfrm>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697819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984738"/>
            <a:ext cx="5490633"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984738"/>
            <a:ext cx="5480049"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660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5DE955-7F63-464D-A183-4D4F8085422D}"/>
              </a:ext>
            </a:extLst>
          </p:cNvPr>
          <p:cNvGraphicFramePr>
            <a:graphicFrameLocks noChangeAspect="1"/>
          </p:cNvGraphicFramePr>
          <p:nvPr userDrawn="1">
            <p:custDataLst>
              <p:tags r:id="rId1"/>
            </p:custDataLst>
            <p:extLst>
              <p:ext uri="{D42A27DB-BD31-4B8C-83A1-F6EECF244321}">
                <p14:modId xmlns:p14="http://schemas.microsoft.com/office/powerpoint/2010/main" val="2949382276"/>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F15DE955-7F63-464D-A183-4D4F8085422D}"/>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860916"/>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860916"/>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220889"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4"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84720" y="3365574"/>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6220888" y="3365574"/>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6220889"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5304"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979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138429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8783232"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6618815"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4454396"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2289978"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6" name="Text Placeholder 5"/>
          <p:cNvSpPr>
            <a:spLocks noGrp="1"/>
          </p:cNvSpPr>
          <p:nvPr>
            <p:ph type="body" sz="quarter" idx="13"/>
          </p:nvPr>
        </p:nvSpPr>
        <p:spPr>
          <a:xfrm>
            <a:off x="484719" y="817870"/>
            <a:ext cx="2520751"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484718"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711985"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493924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7166510"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939376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291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Footer Placeholder 2"/>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8" name="Picture Placeholder 7"/>
          <p:cNvSpPr>
            <a:spLocks noGrp="1"/>
          </p:cNvSpPr>
          <p:nvPr>
            <p:ph type="pic" sz="quarter" idx="13"/>
          </p:nvPr>
        </p:nvSpPr>
        <p:spPr>
          <a:xfrm>
            <a:off x="1" y="1"/>
            <a:ext cx="12192000" cy="6402388"/>
          </a:xfrm>
        </p:spPr>
        <p:txBody>
          <a:bodyPr/>
          <a:lstStyle/>
          <a:p>
            <a:r>
              <a:rPr lang="en-US" dirty="0"/>
              <a:t>Click icon to add picture</a:t>
            </a:r>
          </a:p>
        </p:txBody>
      </p:sp>
    </p:spTree>
    <p:extLst>
      <p:ext uri="{BB962C8B-B14F-4D97-AF65-F5344CB8AC3E}">
        <p14:creationId xmlns:p14="http://schemas.microsoft.com/office/powerpoint/2010/main" val="554676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9285" y="0"/>
            <a:ext cx="12164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84717" y="748142"/>
            <a:ext cx="103632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484717" y="2217214"/>
            <a:ext cx="8534400" cy="448295"/>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28899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userDrawn="1"/>
        </p:nvPicPr>
        <p:blipFill>
          <a:blip r:embed="rId2" cstate="print"/>
          <a:stretch>
            <a:fillRect/>
          </a:stretch>
        </p:blipFill>
        <p:spPr>
          <a:xfrm>
            <a:off x="1579279" y="1823756"/>
            <a:ext cx="10610275" cy="5065776"/>
          </a:xfrm>
          <a:prstGeom prst="rect">
            <a:avLst/>
          </a:prstGeom>
        </p:spPr>
      </p:pic>
      <p:sp>
        <p:nvSpPr>
          <p:cNvPr id="2" name="Title 1"/>
          <p:cNvSpPr>
            <a:spLocks noGrp="1"/>
          </p:cNvSpPr>
          <p:nvPr userDrawn="1">
            <p:ph type="ctrTitle" hasCustomPrompt="1"/>
          </p:nvPr>
        </p:nvSpPr>
        <p:spPr>
          <a:xfrm>
            <a:off x="484722" y="1163767"/>
            <a:ext cx="5708649"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468889" y="2164280"/>
            <a:ext cx="3695396" cy="448295"/>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print"/>
          <a:stretch>
            <a:fillRect/>
          </a:stretch>
        </p:blipFill>
        <p:spPr>
          <a:xfrm>
            <a:off x="637420" y="382494"/>
            <a:ext cx="4353680" cy="441871"/>
          </a:xfrm>
          <a:prstGeom prst="rect">
            <a:avLst/>
          </a:prstGeom>
        </p:spPr>
      </p:pic>
    </p:spTree>
    <p:extLst>
      <p:ext uri="{BB962C8B-B14F-4D97-AF65-F5344CB8AC3E}">
        <p14:creationId xmlns:p14="http://schemas.microsoft.com/office/powerpoint/2010/main" val="2692787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1211263"/>
            <a:ext cx="11216216"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9" y="6624591"/>
            <a:ext cx="7790073" cy="213088"/>
          </a:xfr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4232703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4"/>
            <a:ext cx="11216216"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97892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0" y="0"/>
            <a:ext cx="7921150"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774592" y="365125"/>
            <a:ext cx="6997603"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774592" y="1825625"/>
            <a:ext cx="6997603"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2465476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4102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E3F277-70CD-4B01-A03D-599650F5C367}"/>
              </a:ext>
            </a:extLst>
          </p:cNvPr>
          <p:cNvGraphicFramePr>
            <a:graphicFrameLocks noChangeAspect="1"/>
          </p:cNvGraphicFramePr>
          <p:nvPr userDrawn="1">
            <p:custDataLst>
              <p:tags r:id="rId1"/>
            </p:custDataLst>
            <p:extLst>
              <p:ext uri="{D42A27DB-BD31-4B8C-83A1-F6EECF244321}">
                <p14:modId xmlns:p14="http://schemas.microsoft.com/office/powerpoint/2010/main" val="3948133012"/>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45E3F277-70CD-4B01-A03D-599650F5C367}"/>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7" name="Slide Number Placeholder 5"/>
          <p:cNvSpPr>
            <a:spLocks noGrp="1"/>
          </p:cNvSpPr>
          <p:nvPr>
            <p:ph type="sldNum" sz="quarter" idx="12"/>
          </p:nvPr>
        </p:nvSpPr>
        <p:spPr>
          <a:xfrm>
            <a:off x="484722" y="6624591"/>
            <a:ext cx="456577" cy="213088"/>
          </a:xfrm>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4051702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984738"/>
            <a:ext cx="5490633"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984738"/>
            <a:ext cx="5480049"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253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5DE955-7F63-464D-A183-4D4F8085422D}"/>
              </a:ext>
            </a:extLst>
          </p:cNvPr>
          <p:cNvGraphicFramePr>
            <a:graphicFrameLocks noChangeAspect="1"/>
          </p:cNvGraphicFramePr>
          <p:nvPr userDrawn="1">
            <p:custDataLst>
              <p:tags r:id="rId1"/>
            </p:custDataLst>
            <p:extLst>
              <p:ext uri="{D42A27DB-BD31-4B8C-83A1-F6EECF244321}">
                <p14:modId xmlns:p14="http://schemas.microsoft.com/office/powerpoint/2010/main" val="3817762672"/>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F15DE955-7F63-464D-A183-4D4F8085422D}"/>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860916"/>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860916"/>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220889"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4"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84720" y="3365574"/>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6220888" y="3365574"/>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6220889"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5304"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705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31183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8783232"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6618815"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4454396"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2289978"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6" name="Text Placeholder 5"/>
          <p:cNvSpPr>
            <a:spLocks noGrp="1"/>
          </p:cNvSpPr>
          <p:nvPr>
            <p:ph type="body" sz="quarter" idx="13"/>
          </p:nvPr>
        </p:nvSpPr>
        <p:spPr>
          <a:xfrm>
            <a:off x="484719" y="817870"/>
            <a:ext cx="2520751"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484718"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711985"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493924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7166510"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939376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5583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Footer Placeholder 2"/>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8" name="Picture Placeholder 7"/>
          <p:cNvSpPr>
            <a:spLocks noGrp="1"/>
          </p:cNvSpPr>
          <p:nvPr>
            <p:ph type="pic" sz="quarter" idx="13"/>
          </p:nvPr>
        </p:nvSpPr>
        <p:spPr>
          <a:xfrm>
            <a:off x="1" y="1"/>
            <a:ext cx="12192000" cy="6402388"/>
          </a:xfrm>
        </p:spPr>
        <p:txBody>
          <a:bodyPr/>
          <a:lstStyle/>
          <a:p>
            <a:r>
              <a:rPr lang="en-US" dirty="0"/>
              <a:t>Click icon to add picture</a:t>
            </a:r>
          </a:p>
        </p:txBody>
      </p:sp>
    </p:spTree>
    <p:extLst>
      <p:ext uri="{BB962C8B-B14F-4D97-AF65-F5344CB8AC3E}">
        <p14:creationId xmlns:p14="http://schemas.microsoft.com/office/powerpoint/2010/main" val="3960219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Title and Textbox">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1"/>
            </p:custDataLst>
            <p:extLst>
              <p:ext uri="{D42A27DB-BD31-4B8C-83A1-F6EECF244321}">
                <p14:modId xmlns:p14="http://schemas.microsoft.com/office/powerpoint/2010/main" val="2109807204"/>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a:off x="484717" y="754063"/>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84716" y="6605517"/>
            <a:ext cx="9997440" cy="5732"/>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9" name="Object 10" hidden="1"/>
          <p:cNvGraphicFramePr>
            <a:graphicFrameLocks noChangeAspect="1"/>
          </p:cNvGraphicFramePr>
          <p:nvPr>
            <p:custDataLst>
              <p:tags r:id="rId2"/>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9" name="Object 10"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3"/>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5"/>
          </p:nvPr>
        </p:nvSpPr>
        <p:spPr>
          <a:xfrm>
            <a:off x="484717" y="903513"/>
            <a:ext cx="11216216" cy="5408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6"/>
          </p:nvPr>
        </p:nvSpPr>
        <p:spPr/>
        <p:txBody>
          <a:bodyPr/>
          <a:lstStyle>
            <a:lvl1pPr>
              <a:defRPr>
                <a:solidFill>
                  <a:srgbClr val="2372B9"/>
                </a:solidFill>
              </a:defRPr>
            </a:lvl1pPr>
          </a:lstStyle>
          <a:p>
            <a:pPr>
              <a:defRPr/>
            </a:pPr>
            <a:r>
              <a:rPr lang="en-US" dirty="0"/>
              <a:t>Confidential &amp; Proprietary</a:t>
            </a:r>
          </a:p>
        </p:txBody>
      </p:sp>
      <p:sp>
        <p:nvSpPr>
          <p:cNvPr id="12" name="Slide Number Placeholder 5"/>
          <p:cNvSpPr>
            <a:spLocks noGrp="1"/>
          </p:cNvSpPr>
          <p:nvPr>
            <p:ph type="sldNum" sz="quarter" idx="17"/>
          </p:nvPr>
        </p:nvSpPr>
        <p:spPr/>
        <p:txBody>
          <a:bodyPr/>
          <a:lstStyle>
            <a:lvl1pPr algn="l">
              <a:defRPr>
                <a:solidFill>
                  <a:srgbClr val="2372B9"/>
                </a:solidFill>
              </a:defRPr>
            </a:lvl1pPr>
          </a:lstStyle>
          <a:p>
            <a:pPr>
              <a:defRPr/>
            </a:pPr>
            <a:fld id="{746C9F13-6363-41DC-B4FF-E9E762EE8E20}" type="slidenum">
              <a:rPr lang="en-US"/>
              <a:pPr>
                <a:defRPr/>
              </a:pPr>
              <a:t>‹#›</a:t>
            </a:fld>
            <a:endParaRPr lang="en-US" dirty="0"/>
          </a:p>
        </p:txBody>
      </p:sp>
    </p:spTree>
    <p:extLst>
      <p:ext uri="{BB962C8B-B14F-4D97-AF65-F5344CB8AC3E}">
        <p14:creationId xmlns:p14="http://schemas.microsoft.com/office/powerpoint/2010/main" val="2646238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9285" y="0"/>
            <a:ext cx="12164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84717" y="748142"/>
            <a:ext cx="103632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484717" y="2217214"/>
            <a:ext cx="8534400" cy="448295"/>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20751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userDrawn="1"/>
        </p:nvPicPr>
        <p:blipFill>
          <a:blip r:embed="rId2" cstate="print"/>
          <a:stretch>
            <a:fillRect/>
          </a:stretch>
        </p:blipFill>
        <p:spPr>
          <a:xfrm>
            <a:off x="1579279" y="1823756"/>
            <a:ext cx="10610275" cy="5065776"/>
          </a:xfrm>
          <a:prstGeom prst="rect">
            <a:avLst/>
          </a:prstGeom>
        </p:spPr>
      </p:pic>
      <p:sp>
        <p:nvSpPr>
          <p:cNvPr id="2" name="Title 1"/>
          <p:cNvSpPr>
            <a:spLocks noGrp="1"/>
          </p:cNvSpPr>
          <p:nvPr userDrawn="1">
            <p:ph type="ctrTitle" hasCustomPrompt="1"/>
          </p:nvPr>
        </p:nvSpPr>
        <p:spPr>
          <a:xfrm>
            <a:off x="484722" y="1163767"/>
            <a:ext cx="5708649"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468889" y="2164280"/>
            <a:ext cx="3695396" cy="448295"/>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print"/>
          <a:stretch>
            <a:fillRect/>
          </a:stretch>
        </p:blipFill>
        <p:spPr>
          <a:xfrm>
            <a:off x="637420" y="382494"/>
            <a:ext cx="4353680" cy="441871"/>
          </a:xfrm>
          <a:prstGeom prst="rect">
            <a:avLst/>
          </a:prstGeom>
        </p:spPr>
      </p:pic>
    </p:spTree>
    <p:extLst>
      <p:ext uri="{BB962C8B-B14F-4D97-AF65-F5344CB8AC3E}">
        <p14:creationId xmlns:p14="http://schemas.microsoft.com/office/powerpoint/2010/main" val="584430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_Black_Top">
    <p:bg>
      <p:bgPr>
        <a:solidFill>
          <a:schemeClr val="tx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Tree>
    <p:extLst>
      <p:ext uri="{BB962C8B-B14F-4D97-AF65-F5344CB8AC3E}">
        <p14:creationId xmlns:p14="http://schemas.microsoft.com/office/powerpoint/2010/main" val="3583637043"/>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1211263"/>
            <a:ext cx="11216216"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9" y="6624591"/>
            <a:ext cx="7790073" cy="213088"/>
          </a:xfr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3499096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4"/>
            <a:ext cx="11216216"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1696518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4985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E3F277-70CD-4B01-A03D-599650F5C367}"/>
              </a:ext>
            </a:extLst>
          </p:cNvPr>
          <p:cNvGraphicFramePr>
            <a:graphicFrameLocks noChangeAspect="1"/>
          </p:cNvGraphicFramePr>
          <p:nvPr userDrawn="1">
            <p:custDataLst>
              <p:tags r:id="rId1"/>
            </p:custDataLst>
            <p:extLst>
              <p:ext uri="{D42A27DB-BD31-4B8C-83A1-F6EECF244321}">
                <p14:modId xmlns:p14="http://schemas.microsoft.com/office/powerpoint/2010/main" val="2148988150"/>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45E3F277-70CD-4B01-A03D-599650F5C367}"/>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7" name="Slide Number Placeholder 5"/>
          <p:cNvSpPr>
            <a:spLocks noGrp="1"/>
          </p:cNvSpPr>
          <p:nvPr>
            <p:ph type="sldNum" sz="quarter" idx="12"/>
          </p:nvPr>
        </p:nvSpPr>
        <p:spPr>
          <a:xfrm>
            <a:off x="484722" y="6624591"/>
            <a:ext cx="456577" cy="213088"/>
          </a:xfrm>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1403333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984738"/>
            <a:ext cx="5490633"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984738"/>
            <a:ext cx="5480049"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112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5DE955-7F63-464D-A183-4D4F8085422D}"/>
              </a:ext>
            </a:extLst>
          </p:cNvPr>
          <p:cNvGraphicFramePr>
            <a:graphicFrameLocks noChangeAspect="1"/>
          </p:cNvGraphicFramePr>
          <p:nvPr userDrawn="1">
            <p:custDataLst>
              <p:tags r:id="rId1"/>
            </p:custDataLst>
            <p:extLst>
              <p:ext uri="{D42A27DB-BD31-4B8C-83A1-F6EECF244321}">
                <p14:modId xmlns:p14="http://schemas.microsoft.com/office/powerpoint/2010/main" val="1273491987"/>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F15DE955-7F63-464D-A183-4D4F8085422D}"/>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860916"/>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860916"/>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220889"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4"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84720" y="3365574"/>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6220888" y="3365574"/>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6220889"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5304"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394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313365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8783232"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6618815"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4454396"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2289978"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6" name="Text Placeholder 5"/>
          <p:cNvSpPr>
            <a:spLocks noGrp="1"/>
          </p:cNvSpPr>
          <p:nvPr>
            <p:ph type="body" sz="quarter" idx="13"/>
          </p:nvPr>
        </p:nvSpPr>
        <p:spPr>
          <a:xfrm>
            <a:off x="484719" y="817870"/>
            <a:ext cx="2520751"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484718"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711985"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493924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7166510"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939376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811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Footer Placeholder 2"/>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8" name="Picture Placeholder 7"/>
          <p:cNvSpPr>
            <a:spLocks noGrp="1"/>
          </p:cNvSpPr>
          <p:nvPr>
            <p:ph type="pic" sz="quarter" idx="13"/>
          </p:nvPr>
        </p:nvSpPr>
        <p:spPr>
          <a:xfrm>
            <a:off x="1" y="1"/>
            <a:ext cx="12192000" cy="6402388"/>
          </a:xfrm>
        </p:spPr>
        <p:txBody>
          <a:bodyPr/>
          <a:lstStyle/>
          <a:p>
            <a:r>
              <a:rPr lang="en-US" dirty="0"/>
              <a:t>Click icon to add picture</a:t>
            </a:r>
          </a:p>
        </p:txBody>
      </p:sp>
    </p:spTree>
    <p:extLst>
      <p:ext uri="{BB962C8B-B14F-4D97-AF65-F5344CB8AC3E}">
        <p14:creationId xmlns:p14="http://schemas.microsoft.com/office/powerpoint/2010/main" val="660101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Title and Textbox">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1"/>
            </p:custDataLst>
            <p:extLst>
              <p:ext uri="{D42A27DB-BD31-4B8C-83A1-F6EECF244321}">
                <p14:modId xmlns:p14="http://schemas.microsoft.com/office/powerpoint/2010/main" val="47772511"/>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a:off x="484717" y="754063"/>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84716" y="6605517"/>
            <a:ext cx="9997440" cy="5732"/>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9" name="Object 10" hidden="1"/>
          <p:cNvGraphicFramePr>
            <a:graphicFrameLocks noChangeAspect="1"/>
          </p:cNvGraphicFramePr>
          <p:nvPr>
            <p:custDataLst>
              <p:tags r:id="rId2"/>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9" name="Object 10"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3"/>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5"/>
          </p:nvPr>
        </p:nvSpPr>
        <p:spPr>
          <a:xfrm>
            <a:off x="484717" y="903513"/>
            <a:ext cx="11216216" cy="5408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6"/>
          </p:nvPr>
        </p:nvSpPr>
        <p:spPr/>
        <p:txBody>
          <a:bodyPr/>
          <a:lstStyle>
            <a:lvl1pPr>
              <a:defRPr>
                <a:solidFill>
                  <a:srgbClr val="2372B9"/>
                </a:solidFill>
              </a:defRPr>
            </a:lvl1pPr>
          </a:lstStyle>
          <a:p>
            <a:pPr>
              <a:defRPr/>
            </a:pPr>
            <a:r>
              <a:rPr lang="en-US" dirty="0"/>
              <a:t>Confidential &amp; Proprietary</a:t>
            </a:r>
          </a:p>
        </p:txBody>
      </p:sp>
      <p:sp>
        <p:nvSpPr>
          <p:cNvPr id="12" name="Slide Number Placeholder 5"/>
          <p:cNvSpPr>
            <a:spLocks noGrp="1"/>
          </p:cNvSpPr>
          <p:nvPr>
            <p:ph type="sldNum" sz="quarter" idx="17"/>
          </p:nvPr>
        </p:nvSpPr>
        <p:spPr/>
        <p:txBody>
          <a:bodyPr/>
          <a:lstStyle>
            <a:lvl1pPr algn="l">
              <a:defRPr>
                <a:solidFill>
                  <a:srgbClr val="2372B9"/>
                </a:solidFill>
              </a:defRPr>
            </a:lvl1pPr>
          </a:lstStyle>
          <a:p>
            <a:pPr>
              <a:defRPr/>
            </a:pPr>
            <a:fld id="{746C9F13-6363-41DC-B4FF-E9E762EE8E20}" type="slidenum">
              <a:rPr lang="en-US"/>
              <a:pPr>
                <a:defRPr/>
              </a:pPr>
              <a:t>‹#›</a:t>
            </a:fld>
            <a:endParaRPr lang="en-US" dirty="0"/>
          </a:p>
        </p:txBody>
      </p:sp>
    </p:spTree>
    <p:extLst>
      <p:ext uri="{BB962C8B-B14F-4D97-AF65-F5344CB8AC3E}">
        <p14:creationId xmlns:p14="http://schemas.microsoft.com/office/powerpoint/2010/main" val="2098248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Slide_Black_Top">
    <p:bg>
      <p:bgPr>
        <a:solidFill>
          <a:schemeClr val="bg1"/>
        </a:solidFill>
        <a:effectLst/>
      </p:bgPr>
    </p:bg>
    <p:spTree>
      <p:nvGrpSpPr>
        <p:cNvPr id="1" name="Shape 18"/>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909592-37DD-4884-BA44-93FA7F9FE0D7}"/>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6" name="Footer Placeholder 4">
            <a:extLst>
              <a:ext uri="{FF2B5EF4-FFF2-40B4-BE49-F238E27FC236}">
                <a16:creationId xmlns:a16="http://schemas.microsoft.com/office/drawing/2014/main" id="{0EBCF616-A3D4-485C-878E-49752D97F5C8}"/>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Tree>
    <p:extLst>
      <p:ext uri="{BB962C8B-B14F-4D97-AF65-F5344CB8AC3E}">
        <p14:creationId xmlns:p14="http://schemas.microsoft.com/office/powerpoint/2010/main" val="3497586869"/>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9285" y="0"/>
            <a:ext cx="12164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84717" y="748142"/>
            <a:ext cx="103632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484717" y="2217214"/>
            <a:ext cx="8534400" cy="448295"/>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39133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userDrawn="1"/>
        </p:nvPicPr>
        <p:blipFill>
          <a:blip r:embed="rId2" cstate="print"/>
          <a:stretch>
            <a:fillRect/>
          </a:stretch>
        </p:blipFill>
        <p:spPr>
          <a:xfrm>
            <a:off x="1579279" y="1823756"/>
            <a:ext cx="10610275" cy="5065776"/>
          </a:xfrm>
          <a:prstGeom prst="rect">
            <a:avLst/>
          </a:prstGeom>
        </p:spPr>
      </p:pic>
      <p:sp>
        <p:nvSpPr>
          <p:cNvPr id="2" name="Title 1"/>
          <p:cNvSpPr>
            <a:spLocks noGrp="1"/>
          </p:cNvSpPr>
          <p:nvPr userDrawn="1">
            <p:ph type="ctrTitle" hasCustomPrompt="1"/>
          </p:nvPr>
        </p:nvSpPr>
        <p:spPr>
          <a:xfrm>
            <a:off x="484722" y="1163767"/>
            <a:ext cx="5708649"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468889" y="2164280"/>
            <a:ext cx="3695396" cy="448295"/>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723024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1211263"/>
            <a:ext cx="11216216"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9" y="6624591"/>
            <a:ext cx="7790073" cy="213088"/>
          </a:xfr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524057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4"/>
            <a:ext cx="11216216"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3817295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57854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E3F277-70CD-4B01-A03D-599650F5C367}"/>
              </a:ext>
            </a:extLst>
          </p:cNvPr>
          <p:cNvGraphicFramePr>
            <a:graphicFrameLocks noChangeAspect="1"/>
          </p:cNvGraphicFramePr>
          <p:nvPr userDrawn="1">
            <p:custDataLst>
              <p:tags r:id="rId1"/>
            </p:custDataLst>
            <p:extLst>
              <p:ext uri="{D42A27DB-BD31-4B8C-83A1-F6EECF244321}">
                <p14:modId xmlns:p14="http://schemas.microsoft.com/office/powerpoint/2010/main" val="479807977"/>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45E3F277-70CD-4B01-A03D-599650F5C367}"/>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7" name="Slide Number Placeholder 5"/>
          <p:cNvSpPr>
            <a:spLocks noGrp="1"/>
          </p:cNvSpPr>
          <p:nvPr>
            <p:ph type="sldNum" sz="quarter" idx="12"/>
          </p:nvPr>
        </p:nvSpPr>
        <p:spPr>
          <a:xfrm>
            <a:off x="484722" y="6624591"/>
            <a:ext cx="456577" cy="213088"/>
          </a:xfrm>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945014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984738"/>
            <a:ext cx="5490633"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984738"/>
            <a:ext cx="5480049"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245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5DE955-7F63-464D-A183-4D4F8085422D}"/>
              </a:ext>
            </a:extLst>
          </p:cNvPr>
          <p:cNvGraphicFramePr>
            <a:graphicFrameLocks noChangeAspect="1"/>
          </p:cNvGraphicFramePr>
          <p:nvPr userDrawn="1">
            <p:custDataLst>
              <p:tags r:id="rId1"/>
            </p:custDataLst>
            <p:extLst>
              <p:ext uri="{D42A27DB-BD31-4B8C-83A1-F6EECF244321}">
                <p14:modId xmlns:p14="http://schemas.microsoft.com/office/powerpoint/2010/main" val="4087025759"/>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F15DE955-7F63-464D-A183-4D4F8085422D}"/>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860916"/>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860916"/>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220889"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4"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84720" y="3365574"/>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6220888" y="3365574"/>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6220889"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5304"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855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4132595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8783232"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6618815"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4454396"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2289978"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6" name="Text Placeholder 5"/>
          <p:cNvSpPr>
            <a:spLocks noGrp="1"/>
          </p:cNvSpPr>
          <p:nvPr>
            <p:ph type="body" sz="quarter" idx="13"/>
          </p:nvPr>
        </p:nvSpPr>
        <p:spPr>
          <a:xfrm>
            <a:off x="484719" y="817870"/>
            <a:ext cx="2520751"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484718"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711985"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493924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7166510"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939376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57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4270850" y="0"/>
            <a:ext cx="7921150"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8" name="Shape 19">
            <a:extLst>
              <a:ext uri="{FF2B5EF4-FFF2-40B4-BE49-F238E27FC236}">
                <a16:creationId xmlns:a16="http://schemas.microsoft.com/office/drawing/2014/main" id="{816826FA-54BD-45F2-B2FB-414581687665}"/>
              </a:ext>
            </a:extLst>
          </p:cNvPr>
          <p:cNvSpPr txBox="1">
            <a:spLocks noGrp="1"/>
          </p:cNvSpPr>
          <p:nvPr>
            <p:ph type="body" idx="1"/>
          </p:nvPr>
        </p:nvSpPr>
        <p:spPr>
          <a:xfrm>
            <a:off x="4966231" y="3401276"/>
            <a:ext cx="6537685" cy="623416"/>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2000"/>
              <a:buFont typeface="Arial"/>
              <a:buNone/>
              <a:defRPr sz="2800" b="0" i="0" u="none" strike="noStrike" cap="none">
                <a:solidFill>
                  <a:schemeClr val="lt1"/>
                </a:solidFill>
                <a:latin typeface="Arial"/>
                <a:ea typeface="Arial"/>
                <a:cs typeface="Arial"/>
                <a:sym typeface="Arial"/>
              </a:defRPr>
            </a:lvl1pPr>
            <a:lvl2pPr marL="1219170" marR="0" lvl="1"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2pPr>
            <a:lvl3pPr marL="1828754" marR="0" lvl="2"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3pPr>
            <a:lvl4pPr marL="2438339" marR="0" lvl="3"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4pPr>
            <a:lvl5pPr marL="3047924" marR="0" lvl="4" indent="-474121" algn="l" rtl="0">
              <a:lnSpc>
                <a:spcPct val="100000"/>
              </a:lnSpc>
              <a:spcBef>
                <a:spcPts val="0"/>
              </a:spcBef>
              <a:spcAft>
                <a:spcPts val="0"/>
              </a:spcAft>
              <a:buClr>
                <a:schemeClr val="accent1"/>
              </a:buClr>
              <a:buSzPts val="2000"/>
              <a:buFont typeface="Arial"/>
              <a:buChar char="•"/>
              <a:defRPr sz="2667" b="0" i="0" u="none" strike="noStrike" cap="none">
                <a:solidFill>
                  <a:schemeClr val="accent1"/>
                </a:solidFill>
                <a:latin typeface="Arial"/>
                <a:ea typeface="Arial"/>
                <a:cs typeface="Arial"/>
                <a:sym typeface="Arial"/>
              </a:defRPr>
            </a:lvl5pPr>
            <a:lvl6pPr marL="3657509" marR="0" lvl="5"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9" name="Shape 20">
            <a:extLst>
              <a:ext uri="{FF2B5EF4-FFF2-40B4-BE49-F238E27FC236}">
                <a16:creationId xmlns:a16="http://schemas.microsoft.com/office/drawing/2014/main" id="{A4AB1E06-D6A5-4EF0-95AA-07054DFB5B21}"/>
              </a:ext>
            </a:extLst>
          </p:cNvPr>
          <p:cNvSpPr txBox="1">
            <a:spLocks noGrp="1"/>
          </p:cNvSpPr>
          <p:nvPr>
            <p:ph type="ctrTitle"/>
          </p:nvPr>
        </p:nvSpPr>
        <p:spPr>
          <a:xfrm>
            <a:off x="4966232" y="1869824"/>
            <a:ext cx="6537688" cy="1329267"/>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SzPts val="1400"/>
              <a:buNone/>
              <a:defRPr sz="3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4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4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4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4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1" i="0" u="none" strike="noStrike" cap="none">
                <a:solidFill>
                  <a:schemeClr val="dk1"/>
                </a:solidFill>
                <a:latin typeface="Arial"/>
                <a:ea typeface="Arial"/>
                <a:cs typeface="Arial"/>
                <a:sym typeface="Arial"/>
              </a:defRPr>
            </a:lvl9pPr>
          </a:lstStyle>
          <a:p>
            <a:r>
              <a:rPr lang="en-US"/>
              <a:t>Click to edit Master title style</a:t>
            </a:r>
            <a:endParaRPr dirty="0"/>
          </a:p>
        </p:txBody>
      </p:sp>
      <p:pic>
        <p:nvPicPr>
          <p:cNvPr id="10" name="Picture 9">
            <a:extLst>
              <a:ext uri="{FF2B5EF4-FFF2-40B4-BE49-F238E27FC236}">
                <a16:creationId xmlns:a16="http://schemas.microsoft.com/office/drawing/2014/main" id="{FF7D2BDB-3375-4B4D-9BB8-3350592166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007" y="1608720"/>
            <a:ext cx="2743200" cy="2743200"/>
          </a:xfrm>
          <a:prstGeom prst="rect">
            <a:avLst/>
          </a:prstGeom>
        </p:spPr>
      </p:pic>
    </p:spTree>
    <p:extLst>
      <p:ext uri="{BB962C8B-B14F-4D97-AF65-F5344CB8AC3E}">
        <p14:creationId xmlns:p14="http://schemas.microsoft.com/office/powerpoint/2010/main" val="21536130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Footer Placeholder 2"/>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8" name="Picture Placeholder 7"/>
          <p:cNvSpPr>
            <a:spLocks noGrp="1"/>
          </p:cNvSpPr>
          <p:nvPr>
            <p:ph type="pic" sz="quarter" idx="13"/>
          </p:nvPr>
        </p:nvSpPr>
        <p:spPr>
          <a:xfrm>
            <a:off x="1" y="1"/>
            <a:ext cx="12192000" cy="6402388"/>
          </a:xfrm>
        </p:spPr>
        <p:txBody>
          <a:bodyPr/>
          <a:lstStyle/>
          <a:p>
            <a:r>
              <a:rPr lang="en-US" dirty="0"/>
              <a:t>Click icon to add picture</a:t>
            </a:r>
          </a:p>
        </p:txBody>
      </p:sp>
    </p:spTree>
    <p:extLst>
      <p:ext uri="{BB962C8B-B14F-4D97-AF65-F5344CB8AC3E}">
        <p14:creationId xmlns:p14="http://schemas.microsoft.com/office/powerpoint/2010/main" val="2238050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9285" y="0"/>
            <a:ext cx="12164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84717" y="748141"/>
            <a:ext cx="103632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484717" y="2217213"/>
            <a:ext cx="85344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07501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userDrawn="1"/>
        </p:nvPicPr>
        <p:blipFill>
          <a:blip r:embed="rId2" cstate="print"/>
          <a:stretch>
            <a:fillRect/>
          </a:stretch>
        </p:blipFill>
        <p:spPr>
          <a:xfrm>
            <a:off x="1579279" y="1823756"/>
            <a:ext cx="10610275" cy="5065776"/>
          </a:xfrm>
          <a:prstGeom prst="rect">
            <a:avLst/>
          </a:prstGeom>
        </p:spPr>
      </p:pic>
      <p:sp>
        <p:nvSpPr>
          <p:cNvPr id="2" name="Title 1"/>
          <p:cNvSpPr>
            <a:spLocks noGrp="1"/>
          </p:cNvSpPr>
          <p:nvPr userDrawn="1">
            <p:ph type="ctrTitle" hasCustomPrompt="1"/>
          </p:nvPr>
        </p:nvSpPr>
        <p:spPr>
          <a:xfrm>
            <a:off x="484720" y="1163766"/>
            <a:ext cx="5708649"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468886" y="2164279"/>
            <a:ext cx="3695396" cy="448294"/>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print"/>
          <a:stretch>
            <a:fillRect/>
          </a:stretch>
        </p:blipFill>
        <p:spPr>
          <a:xfrm>
            <a:off x="637420" y="382492"/>
            <a:ext cx="4353680" cy="441871"/>
          </a:xfrm>
          <a:prstGeom prst="rect">
            <a:avLst/>
          </a:prstGeom>
        </p:spPr>
      </p:pic>
    </p:spTree>
    <p:extLst>
      <p:ext uri="{BB962C8B-B14F-4D97-AF65-F5344CB8AC3E}">
        <p14:creationId xmlns:p14="http://schemas.microsoft.com/office/powerpoint/2010/main" val="1670151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1211263"/>
            <a:ext cx="11216216"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2054228"/>
            <a:ext cx="11216216"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6" y="6624591"/>
            <a:ext cx="7790073" cy="213088"/>
          </a:xfr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1888865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3"/>
            <a:ext cx="11216216"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6"/>
            <a:ext cx="11216216" cy="5403582"/>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984248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Content Placeholder 2"/>
          <p:cNvSpPr>
            <a:spLocks noGrp="1"/>
          </p:cNvSpPr>
          <p:nvPr>
            <p:ph idx="1"/>
          </p:nvPr>
        </p:nvSpPr>
        <p:spPr>
          <a:xfrm>
            <a:off x="484717" y="2054228"/>
            <a:ext cx="11216216"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04246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E3F277-70CD-4B01-A03D-599650F5C367}"/>
              </a:ext>
            </a:extLst>
          </p:cNvPr>
          <p:cNvGraphicFramePr>
            <a:graphicFrameLocks noChangeAspect="1"/>
          </p:cNvGraphicFramePr>
          <p:nvPr userDrawn="1">
            <p:custDataLst>
              <p:tags r:id="rId1"/>
            </p:custDataLst>
            <p:extLst>
              <p:ext uri="{D42A27DB-BD31-4B8C-83A1-F6EECF244321}">
                <p14:modId xmlns:p14="http://schemas.microsoft.com/office/powerpoint/2010/main" val="388791808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45E3F277-70CD-4B01-A03D-599650F5C367}"/>
                          </a:ext>
                        </a:extLst>
                      </p:cNvPr>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nchor="b" anchorCtr="0"/>
          <a:lstStyle>
            <a:lvl1pPr>
              <a:defRPr b="1">
                <a:solidFill>
                  <a:srgbClr val="003399"/>
                </a:solidFill>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08000" y="990600"/>
            <a:ext cx="11216216" cy="5403582"/>
          </a:xfrm>
        </p:spPr>
        <p:txBody>
          <a:bodyPr/>
          <a:lstStyle>
            <a:lvl1pPr>
              <a:defRPr>
                <a:solidFill>
                  <a:schemeClr val="tx2"/>
                </a:solidFill>
                <a:latin typeface="Calibri" panose="020F0502020204030204" pitchFamily="34" charset="0"/>
              </a:defRPr>
            </a:lvl1pPr>
            <a:lvl2pPr>
              <a:defRPr>
                <a:solidFill>
                  <a:schemeClr val="tx2"/>
                </a:solidFill>
                <a:latin typeface="Calibri" panose="020F0502020204030204" pitchFamily="34" charset="0"/>
              </a:defRPr>
            </a:lvl2pPr>
            <a:lvl3pPr>
              <a:defRPr>
                <a:solidFill>
                  <a:schemeClr val="tx2"/>
                </a:solidFill>
                <a:latin typeface="Calibri" panose="020F0502020204030204" pitchFamily="34" charset="0"/>
              </a:defRPr>
            </a:lvl3pPr>
            <a:lvl4pPr>
              <a:defRPr>
                <a:solidFill>
                  <a:schemeClr val="tx2"/>
                </a:solidFill>
                <a:latin typeface="Calibri" panose="020F0502020204030204" pitchFamily="34" charset="0"/>
              </a:defRPr>
            </a:lvl4pPr>
            <a:lvl5pPr>
              <a:defRPr>
                <a:solidFill>
                  <a:schemeClr val="tx2"/>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7" name="Slide Number Placeholder 5"/>
          <p:cNvSpPr>
            <a:spLocks noGrp="1"/>
          </p:cNvSpPr>
          <p:nvPr>
            <p:ph type="sldNum" sz="quarter" idx="12"/>
          </p:nvPr>
        </p:nvSpPr>
        <p:spPr>
          <a:xfrm>
            <a:off x="484720" y="6624591"/>
            <a:ext cx="456577" cy="213088"/>
          </a:xfrm>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684552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984738"/>
            <a:ext cx="5490633" cy="541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5" y="984738"/>
            <a:ext cx="5480049" cy="541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611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5DE955-7F63-464D-A183-4D4F8085422D}"/>
              </a:ext>
            </a:extLst>
          </p:cNvPr>
          <p:cNvGraphicFramePr>
            <a:graphicFrameLocks noChangeAspect="1"/>
          </p:cNvGraphicFramePr>
          <p:nvPr userDrawn="1">
            <p:custDataLst>
              <p:tags r:id="rId1"/>
            </p:custDataLst>
            <p:extLst>
              <p:ext uri="{D42A27DB-BD31-4B8C-83A1-F6EECF244321}">
                <p14:modId xmlns:p14="http://schemas.microsoft.com/office/powerpoint/2010/main" val="180691132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F15DE955-7F63-464D-A183-4D4F8085422D}"/>
                          </a:ext>
                        </a:extLst>
                      </p:cNvPr>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860916"/>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5" y="860916"/>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220886" y="1201446"/>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4" y="1201446"/>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84720" y="3365574"/>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6220885" y="3365574"/>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6220886"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5304"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898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73653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4925" y="365125"/>
            <a:ext cx="8300325" cy="1025639"/>
          </a:xfrm>
        </p:spPr>
        <p:txBody>
          <a:bodyPr>
            <a:normAutofit/>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4925" y="1609782"/>
            <a:ext cx="8300325" cy="456718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a:off x="9992695" y="0"/>
            <a:ext cx="2199305" cy="6858000"/>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AD3C2A4-E1D8-42C9-BC0D-9F3ED4689E06}"/>
              </a:ext>
            </a:extLst>
          </p:cNvPr>
          <p:cNvSpPr/>
          <p:nvPr userDrawn="1"/>
        </p:nvSpPr>
        <p:spPr>
          <a:xfrm>
            <a:off x="8969241" y="2437944"/>
            <a:ext cx="2025917" cy="1982112"/>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43DA5A-E895-4C7C-9039-52611FB24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6895" y="2743200"/>
            <a:ext cx="1371600" cy="1371600"/>
          </a:xfrm>
          <a:prstGeom prst="rect">
            <a:avLst/>
          </a:prstGeom>
        </p:spPr>
      </p:pic>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bg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40453854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8783232"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6618815"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4454396"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2289978" y="817869"/>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6" name="Text Placeholder 5"/>
          <p:cNvSpPr>
            <a:spLocks noGrp="1"/>
          </p:cNvSpPr>
          <p:nvPr>
            <p:ph type="body" sz="quarter" idx="13"/>
          </p:nvPr>
        </p:nvSpPr>
        <p:spPr>
          <a:xfrm>
            <a:off x="484719" y="817869"/>
            <a:ext cx="2520751"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484718"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711982"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4939245"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7166507"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9393767" y="1780162"/>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207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Footer Placeholder 2"/>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8" name="Picture Placeholder 7"/>
          <p:cNvSpPr>
            <a:spLocks noGrp="1"/>
          </p:cNvSpPr>
          <p:nvPr>
            <p:ph type="pic" sz="quarter" idx="13"/>
          </p:nvPr>
        </p:nvSpPr>
        <p:spPr>
          <a:xfrm>
            <a:off x="1" y="0"/>
            <a:ext cx="12192000" cy="6402388"/>
          </a:xfrm>
        </p:spPr>
        <p:txBody>
          <a:bodyPr/>
          <a:lstStyle/>
          <a:p>
            <a:r>
              <a:rPr lang="en-US" dirty="0"/>
              <a:t>Click icon to add picture</a:t>
            </a:r>
          </a:p>
        </p:txBody>
      </p:sp>
    </p:spTree>
    <p:extLst>
      <p:ext uri="{BB962C8B-B14F-4D97-AF65-F5344CB8AC3E}">
        <p14:creationId xmlns:p14="http://schemas.microsoft.com/office/powerpoint/2010/main" val="21360836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Title and Textbox">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1"/>
            </p:custDataLst>
            <p:extLst>
              <p:ext uri="{D42A27DB-BD31-4B8C-83A1-F6EECF244321}">
                <p14:modId xmlns:p14="http://schemas.microsoft.com/office/powerpoint/2010/main" val="100092954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a:off x="484717" y="754063"/>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84716" y="6605516"/>
            <a:ext cx="9997440" cy="5732"/>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9" name="Object 10"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9" name="Object 10"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3"/>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5"/>
          </p:nvPr>
        </p:nvSpPr>
        <p:spPr>
          <a:xfrm>
            <a:off x="484717" y="903514"/>
            <a:ext cx="11216216" cy="5408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6"/>
          </p:nvPr>
        </p:nvSpPr>
        <p:spPr/>
        <p:txBody>
          <a:bodyPr/>
          <a:lstStyle>
            <a:lvl1pPr>
              <a:defRPr>
                <a:solidFill>
                  <a:srgbClr val="2372B9"/>
                </a:solidFill>
              </a:defRPr>
            </a:lvl1pPr>
          </a:lstStyle>
          <a:p>
            <a:pPr>
              <a:defRPr/>
            </a:pPr>
            <a:r>
              <a:rPr lang="en-US" dirty="0"/>
              <a:t>Confidential &amp; Proprietary</a:t>
            </a:r>
          </a:p>
        </p:txBody>
      </p:sp>
      <p:sp>
        <p:nvSpPr>
          <p:cNvPr id="12" name="Slide Number Placeholder 5"/>
          <p:cNvSpPr>
            <a:spLocks noGrp="1"/>
          </p:cNvSpPr>
          <p:nvPr>
            <p:ph type="sldNum" sz="quarter" idx="17"/>
          </p:nvPr>
        </p:nvSpPr>
        <p:spPr/>
        <p:txBody>
          <a:bodyPr/>
          <a:lstStyle>
            <a:lvl1pPr algn="l">
              <a:defRPr>
                <a:solidFill>
                  <a:srgbClr val="2372B9"/>
                </a:solidFill>
              </a:defRPr>
            </a:lvl1pPr>
          </a:lstStyle>
          <a:p>
            <a:pPr>
              <a:defRPr/>
            </a:pPr>
            <a:fld id="{746C9F13-6363-41DC-B4FF-E9E762EE8E20}" type="slidenum">
              <a:rPr lang="en-US"/>
              <a:pPr>
                <a:defRPr/>
              </a:pPr>
              <a:t>‹#›</a:t>
            </a:fld>
            <a:endParaRPr lang="en-US" dirty="0"/>
          </a:p>
        </p:txBody>
      </p:sp>
    </p:spTree>
    <p:extLst>
      <p:ext uri="{BB962C8B-B14F-4D97-AF65-F5344CB8AC3E}">
        <p14:creationId xmlns:p14="http://schemas.microsoft.com/office/powerpoint/2010/main" val="7989302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9285" y="0"/>
            <a:ext cx="12164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84717" y="748142"/>
            <a:ext cx="103632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484717" y="2217214"/>
            <a:ext cx="8534400" cy="448295"/>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306807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userDrawn="1"/>
        </p:nvPicPr>
        <p:blipFill>
          <a:blip r:embed="rId2" cstate="print"/>
          <a:stretch>
            <a:fillRect/>
          </a:stretch>
        </p:blipFill>
        <p:spPr>
          <a:xfrm>
            <a:off x="1579279" y="1823756"/>
            <a:ext cx="10610275" cy="5065776"/>
          </a:xfrm>
          <a:prstGeom prst="rect">
            <a:avLst/>
          </a:prstGeom>
        </p:spPr>
      </p:pic>
      <p:sp>
        <p:nvSpPr>
          <p:cNvPr id="2" name="Title 1"/>
          <p:cNvSpPr>
            <a:spLocks noGrp="1"/>
          </p:cNvSpPr>
          <p:nvPr userDrawn="1">
            <p:ph type="ctrTitle" hasCustomPrompt="1"/>
          </p:nvPr>
        </p:nvSpPr>
        <p:spPr>
          <a:xfrm>
            <a:off x="484722" y="1163767"/>
            <a:ext cx="5708649"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468889" y="2164280"/>
            <a:ext cx="3695396" cy="448295"/>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print"/>
          <a:stretch>
            <a:fillRect/>
          </a:stretch>
        </p:blipFill>
        <p:spPr>
          <a:xfrm>
            <a:off x="637420" y="382494"/>
            <a:ext cx="4353680" cy="441871"/>
          </a:xfrm>
          <a:prstGeom prst="rect">
            <a:avLst/>
          </a:prstGeom>
        </p:spPr>
      </p:pic>
    </p:spTree>
    <p:extLst>
      <p:ext uri="{BB962C8B-B14F-4D97-AF65-F5344CB8AC3E}">
        <p14:creationId xmlns:p14="http://schemas.microsoft.com/office/powerpoint/2010/main" val="41821520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1211263"/>
            <a:ext cx="11216216"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9" y="6624591"/>
            <a:ext cx="7790073" cy="213088"/>
          </a:xfr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3335282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4"/>
            <a:ext cx="11216216"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11933211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Content Placeholder 2"/>
          <p:cNvSpPr>
            <a:spLocks noGrp="1"/>
          </p:cNvSpPr>
          <p:nvPr>
            <p:ph idx="1"/>
          </p:nvPr>
        </p:nvSpPr>
        <p:spPr>
          <a:xfrm>
            <a:off x="484717" y="2054229"/>
            <a:ext cx="11216216"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27623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E3F277-70CD-4B01-A03D-599650F5C367}"/>
              </a:ext>
            </a:extLst>
          </p:cNvPr>
          <p:cNvGraphicFramePr>
            <a:graphicFrameLocks noChangeAspect="1"/>
          </p:cNvGraphicFramePr>
          <p:nvPr userDrawn="1">
            <p:custDataLst>
              <p:tags r:id="rId1"/>
            </p:custDataLst>
            <p:extLst>
              <p:ext uri="{D42A27DB-BD31-4B8C-83A1-F6EECF244321}">
                <p14:modId xmlns:p14="http://schemas.microsoft.com/office/powerpoint/2010/main" val="3934329236"/>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45E3F277-70CD-4B01-A03D-599650F5C367}"/>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7"/>
            <a:ext cx="11216216" cy="54035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7" name="Slide Number Placeholder 5"/>
          <p:cNvSpPr>
            <a:spLocks noGrp="1"/>
          </p:cNvSpPr>
          <p:nvPr>
            <p:ph type="sldNum" sz="quarter" idx="12"/>
          </p:nvPr>
        </p:nvSpPr>
        <p:spPr>
          <a:xfrm>
            <a:off x="484722" y="6624591"/>
            <a:ext cx="456577" cy="213088"/>
          </a:xfrm>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16041517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984738"/>
            <a:ext cx="5490633"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984738"/>
            <a:ext cx="5480049" cy="541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4157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988257-7042-426E-811D-CE1C88DB6F8B}"/>
              </a:ext>
            </a:extLst>
          </p:cNvPr>
          <p:cNvSpPr>
            <a:spLocks noGrp="1"/>
          </p:cNvSpPr>
          <p:nvPr>
            <p:ph idx="1"/>
          </p:nvPr>
        </p:nvSpPr>
        <p:spPr>
          <a:xfrm>
            <a:off x="454925" y="1389623"/>
            <a:ext cx="11325940" cy="47873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DC1C27-1BAA-4637-AECE-EAEB19002E51}"/>
              </a:ext>
            </a:extLst>
          </p:cNvPr>
          <p:cNvSpPr>
            <a:spLocks noGrp="1"/>
          </p:cNvSpPr>
          <p:nvPr>
            <p:ph type="ftr" sz="quarter" idx="11"/>
          </p:nvPr>
        </p:nvSpPr>
        <p:spPr>
          <a:xfrm>
            <a:off x="454924" y="6492240"/>
            <a:ext cx="8300325" cy="365125"/>
          </a:xfrm>
        </p:spPr>
        <p:txBody>
          <a:bodyPr/>
          <a:lstStyle>
            <a:lvl1pPr algn="l">
              <a:defRPr sz="1000">
                <a:solidFill>
                  <a:schemeClr val="tx1"/>
                </a:solidFill>
                <a:latin typeface="Arial" panose="020B0604020202020204" pitchFamily="34" charset="0"/>
                <a:cs typeface="Arial" panose="020B0604020202020204" pitchFamily="34" charset="0"/>
              </a:defRPr>
            </a:lvl1pPr>
          </a:lstStyle>
          <a:p>
            <a:r>
              <a:rPr lang="en-US"/>
              <a:t>Proprietary and confidential to IP3. </a:t>
            </a:r>
          </a:p>
        </p:txBody>
      </p:sp>
      <p:sp>
        <p:nvSpPr>
          <p:cNvPr id="7" name="Rectangle 6">
            <a:extLst>
              <a:ext uri="{FF2B5EF4-FFF2-40B4-BE49-F238E27FC236}">
                <a16:creationId xmlns:a16="http://schemas.microsoft.com/office/drawing/2014/main" id="{9DB6BB17-9301-43FD-BC51-B43811353308}"/>
              </a:ext>
            </a:extLst>
          </p:cNvPr>
          <p:cNvSpPr/>
          <p:nvPr userDrawn="1"/>
        </p:nvSpPr>
        <p:spPr>
          <a:xfrm rot="5400000">
            <a:off x="5496441" y="-5496438"/>
            <a:ext cx="1199120" cy="12192002"/>
          </a:xfrm>
          <a:prstGeom prst="rect">
            <a:avLst/>
          </a:prstGeom>
          <a:solidFill>
            <a:srgbClr val="0062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E4B949F-446F-4A10-8518-6F748AB3EAEC}"/>
              </a:ext>
            </a:extLst>
          </p:cNvPr>
          <p:cNvSpPr>
            <a:spLocks noGrp="1"/>
          </p:cNvSpPr>
          <p:nvPr>
            <p:ph type="sldNum" sz="quarter" idx="12"/>
          </p:nvPr>
        </p:nvSpPr>
        <p:spPr>
          <a:xfrm>
            <a:off x="9037665" y="6492240"/>
            <a:ext cx="2743200"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
        <p:nvSpPr>
          <p:cNvPr id="2" name="Title 1">
            <a:extLst>
              <a:ext uri="{FF2B5EF4-FFF2-40B4-BE49-F238E27FC236}">
                <a16:creationId xmlns:a16="http://schemas.microsoft.com/office/drawing/2014/main" id="{DC4E0276-2053-4BAF-BB90-8F1FBBE4E49F}"/>
              </a:ext>
            </a:extLst>
          </p:cNvPr>
          <p:cNvSpPr>
            <a:spLocks noGrp="1"/>
          </p:cNvSpPr>
          <p:nvPr>
            <p:ph type="title"/>
          </p:nvPr>
        </p:nvSpPr>
        <p:spPr>
          <a:xfrm>
            <a:off x="454925" y="70358"/>
            <a:ext cx="10355930" cy="1037331"/>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99585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5DE955-7F63-464D-A183-4D4F8085422D}"/>
              </a:ext>
            </a:extLst>
          </p:cNvPr>
          <p:cNvGraphicFramePr>
            <a:graphicFrameLocks noChangeAspect="1"/>
          </p:cNvGraphicFramePr>
          <p:nvPr userDrawn="1">
            <p:custDataLst>
              <p:tags r:id="rId1"/>
            </p:custDataLst>
            <p:extLst>
              <p:ext uri="{D42A27DB-BD31-4B8C-83A1-F6EECF244321}">
                <p14:modId xmlns:p14="http://schemas.microsoft.com/office/powerpoint/2010/main" val="2273062436"/>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F15DE955-7F63-464D-A183-4D4F8085422D}"/>
                          </a:ext>
                        </a:extLst>
                      </p:cNvPr>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4720" y="860916"/>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7" name="Content Placeholder 2"/>
          <p:cNvSpPr>
            <a:spLocks noGrp="1"/>
          </p:cNvSpPr>
          <p:nvPr>
            <p:ph idx="13"/>
          </p:nvPr>
        </p:nvSpPr>
        <p:spPr>
          <a:xfrm>
            <a:off x="6220888" y="860916"/>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6220889"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4" y="120144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84720" y="3365574"/>
            <a:ext cx="5490633"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6220888" y="3365574"/>
            <a:ext cx="5480049"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6220889"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5304" y="3706107"/>
            <a:ext cx="5480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414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844043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8783232"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6618815"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4454396"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2289978" y="817870"/>
            <a:ext cx="2917701"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6" name="Text Placeholder 5"/>
          <p:cNvSpPr>
            <a:spLocks noGrp="1"/>
          </p:cNvSpPr>
          <p:nvPr>
            <p:ph type="body" sz="quarter" idx="13"/>
          </p:nvPr>
        </p:nvSpPr>
        <p:spPr>
          <a:xfrm>
            <a:off x="484719" y="817870"/>
            <a:ext cx="2520751"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484718"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711985"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493924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7166510"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9393767" y="1780163"/>
            <a:ext cx="2089396"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6931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6"/>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Footer Placeholder 2"/>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8" name="Picture Placeholder 7"/>
          <p:cNvSpPr>
            <a:spLocks noGrp="1"/>
          </p:cNvSpPr>
          <p:nvPr>
            <p:ph type="pic" sz="quarter" idx="13"/>
          </p:nvPr>
        </p:nvSpPr>
        <p:spPr>
          <a:xfrm>
            <a:off x="1" y="1"/>
            <a:ext cx="12192000" cy="6402388"/>
          </a:xfrm>
        </p:spPr>
        <p:txBody>
          <a:bodyPr/>
          <a:lstStyle/>
          <a:p>
            <a:r>
              <a:rPr lang="en-US" dirty="0"/>
              <a:t>Click icon to add picture</a:t>
            </a:r>
          </a:p>
        </p:txBody>
      </p:sp>
    </p:spTree>
    <p:extLst>
      <p:ext uri="{BB962C8B-B14F-4D97-AF65-F5344CB8AC3E}">
        <p14:creationId xmlns:p14="http://schemas.microsoft.com/office/powerpoint/2010/main" val="735900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Title and Textbox">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1"/>
            </p:custDataLst>
            <p:extLst>
              <p:ext uri="{D42A27DB-BD31-4B8C-83A1-F6EECF244321}">
                <p14:modId xmlns:p14="http://schemas.microsoft.com/office/powerpoint/2010/main" val="3234774263"/>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a:off x="484717" y="754063"/>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84716" y="6605517"/>
            <a:ext cx="9997440" cy="5732"/>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9" name="Object 10" hidden="1"/>
          <p:cNvGraphicFramePr>
            <a:graphicFrameLocks noChangeAspect="1"/>
          </p:cNvGraphicFramePr>
          <p:nvPr>
            <p:custDataLst>
              <p:tags r:id="rId2"/>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9" name="Object 10"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3"/>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5"/>
          </p:nvPr>
        </p:nvSpPr>
        <p:spPr>
          <a:xfrm>
            <a:off x="484717" y="903513"/>
            <a:ext cx="11216216" cy="5408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6"/>
          </p:nvPr>
        </p:nvSpPr>
        <p:spPr/>
        <p:txBody>
          <a:bodyPr/>
          <a:lstStyle>
            <a:lvl1pPr>
              <a:defRPr>
                <a:solidFill>
                  <a:srgbClr val="2372B9"/>
                </a:solidFill>
              </a:defRPr>
            </a:lvl1pPr>
          </a:lstStyle>
          <a:p>
            <a:pPr>
              <a:defRPr/>
            </a:pPr>
            <a:r>
              <a:rPr lang="en-US" dirty="0"/>
              <a:t>Confidential &amp; Proprietary</a:t>
            </a:r>
          </a:p>
        </p:txBody>
      </p:sp>
      <p:sp>
        <p:nvSpPr>
          <p:cNvPr id="12" name="Slide Number Placeholder 5"/>
          <p:cNvSpPr>
            <a:spLocks noGrp="1"/>
          </p:cNvSpPr>
          <p:nvPr>
            <p:ph type="sldNum" sz="quarter" idx="17"/>
          </p:nvPr>
        </p:nvSpPr>
        <p:spPr/>
        <p:txBody>
          <a:bodyPr/>
          <a:lstStyle>
            <a:lvl1pPr algn="l">
              <a:defRPr>
                <a:solidFill>
                  <a:srgbClr val="2372B9"/>
                </a:solidFill>
              </a:defRPr>
            </a:lvl1pPr>
          </a:lstStyle>
          <a:p>
            <a:pPr>
              <a:defRPr/>
            </a:pPr>
            <a:fld id="{746C9F13-6363-41DC-B4FF-E9E762EE8E20}" type="slidenum">
              <a:rPr lang="en-US"/>
              <a:pPr>
                <a:defRPr/>
              </a:pPr>
              <a:t>‹#›</a:t>
            </a:fld>
            <a:endParaRPr lang="en-US" dirty="0"/>
          </a:p>
        </p:txBody>
      </p:sp>
    </p:spTree>
    <p:extLst>
      <p:ext uri="{BB962C8B-B14F-4D97-AF65-F5344CB8AC3E}">
        <p14:creationId xmlns:p14="http://schemas.microsoft.com/office/powerpoint/2010/main" val="18734119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9285" y="0"/>
            <a:ext cx="12164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84717" y="748141"/>
            <a:ext cx="103632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484717" y="2217213"/>
            <a:ext cx="85344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479708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userDrawn="1"/>
        </p:nvPicPr>
        <p:blipFill>
          <a:blip r:embed="rId2" cstate="print"/>
          <a:stretch>
            <a:fillRect/>
          </a:stretch>
        </p:blipFill>
        <p:spPr>
          <a:xfrm>
            <a:off x="1579279" y="1823756"/>
            <a:ext cx="10610275" cy="5065776"/>
          </a:xfrm>
          <a:prstGeom prst="rect">
            <a:avLst/>
          </a:prstGeom>
        </p:spPr>
      </p:pic>
      <p:sp>
        <p:nvSpPr>
          <p:cNvPr id="2" name="Title 1"/>
          <p:cNvSpPr>
            <a:spLocks noGrp="1"/>
          </p:cNvSpPr>
          <p:nvPr userDrawn="1">
            <p:ph type="ctrTitle" hasCustomPrompt="1"/>
          </p:nvPr>
        </p:nvSpPr>
        <p:spPr>
          <a:xfrm>
            <a:off x="484720" y="1163766"/>
            <a:ext cx="5708649"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468886" y="2164279"/>
            <a:ext cx="3695396" cy="448294"/>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106098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1211263"/>
            <a:ext cx="11216216"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2054228"/>
            <a:ext cx="11216216"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83226" y="6624591"/>
            <a:ext cx="7790073" cy="213088"/>
          </a:xfrm>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38609137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2" name="Title 1"/>
          <p:cNvSpPr>
            <a:spLocks noGrp="1"/>
          </p:cNvSpPr>
          <p:nvPr>
            <p:ph type="title"/>
          </p:nvPr>
        </p:nvSpPr>
        <p:spPr>
          <a:xfrm>
            <a:off x="484717" y="3"/>
            <a:ext cx="11216216"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84717" y="998806"/>
            <a:ext cx="11216216" cy="5403582"/>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28101829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5"/>
            <a:ext cx="12192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prstClr val="white"/>
              </a:solidFill>
            </a:endParaRPr>
          </a:p>
        </p:txBody>
      </p:sp>
      <p:sp>
        <p:nvSpPr>
          <p:cNvPr id="3" name="Content Placeholder 2"/>
          <p:cNvSpPr>
            <a:spLocks noGrp="1"/>
          </p:cNvSpPr>
          <p:nvPr>
            <p:ph idx="1"/>
          </p:nvPr>
        </p:nvSpPr>
        <p:spPr>
          <a:xfrm>
            <a:off x="484717" y="2054228"/>
            <a:ext cx="11216216"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00619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3.emf"/><Relationship Id="rId2" Type="http://schemas.openxmlformats.org/officeDocument/2006/relationships/slideLayout" Target="../slideLayouts/slideLayout96.xml"/><Relationship Id="rId16" Type="http://schemas.openxmlformats.org/officeDocument/2006/relationships/oleObject" Target="../embeddings/oleObject30.bin"/><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ags" Target="../tags/tag34.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ags" Target="../tags/tag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6" Type="http://schemas.openxmlformats.org/officeDocument/2006/relationships/image" Target="../media/image3.emf"/><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oleObject" Target="../embeddings/oleObject35.bin"/><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ags" Target="../tags/tag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image" Target="../media/image11.jpeg"/><Relationship Id="rId5" Type="http://schemas.openxmlformats.org/officeDocument/2006/relationships/slideLayout" Target="../slideLayouts/slideLayout141.xml"/><Relationship Id="rId10" Type="http://schemas.openxmlformats.org/officeDocument/2006/relationships/theme" Target="../theme/theme14.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5.xml"/><Relationship Id="rId7"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5" Type="http://schemas.openxmlformats.org/officeDocument/2006/relationships/slideLayout" Target="../slideLayouts/slideLayout157.xml"/><Relationship Id="rId4"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5" Type="http://schemas.openxmlformats.org/officeDocument/2006/relationships/slideLayout" Target="../slideLayouts/slideLayout174.xml"/><Relationship Id="rId4"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6" Type="http://schemas.openxmlformats.org/officeDocument/2006/relationships/image" Target="../media/image3.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oleObject" Target="../embeddings/oleObject1.bin"/><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ags" Target="../tags/tag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6" Type="http://schemas.openxmlformats.org/officeDocument/2006/relationships/image" Target="../media/image3.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oleObject" Target="../embeddings/oleObject4.bin"/><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emf"/><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oleObject" Target="../embeddings/oleObject7.bin"/><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3.emf"/><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oleObject" Target="../embeddings/oleObject12.bin"/><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ags" Target="../tags/tag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ags" Target="../tags/tag19.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6" Type="http://schemas.openxmlformats.org/officeDocument/2006/relationships/image" Target="../media/image3.emf"/><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oleObject" Target="../embeddings/oleObject17.bin"/><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ags" Target="../tags/tag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3.emf"/><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oleObject" Target="../embeddings/oleObject20.bin"/><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ags" Target="../tags/tag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image" Target="../media/image3.emf"/><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oleObject" Target="../embeddings/oleObject25.bin"/><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ags" Target="../tags/tag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BAF2A-4605-49F5-8A8B-63D6D85BF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EDC5F-694D-4EAE-A41A-9C72BFBA6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B64C9F-546A-4D8D-8466-6318B41B9E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188C6749-5991-4381-A459-4CC1D0425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Proprietary and confidential to IP3. </a:t>
            </a:r>
          </a:p>
        </p:txBody>
      </p:sp>
      <p:sp>
        <p:nvSpPr>
          <p:cNvPr id="6" name="Slide Number Placeholder 5">
            <a:extLst>
              <a:ext uri="{FF2B5EF4-FFF2-40B4-BE49-F238E27FC236}">
                <a16:creationId xmlns:a16="http://schemas.microsoft.com/office/drawing/2014/main" id="{A83007D7-73F0-48C0-AD99-23EBEAECA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3966212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4"/>
            </p:custDataLst>
            <p:extLst>
              <p:ext uri="{D42A27DB-BD31-4B8C-83A1-F6EECF244321}">
                <p14:modId xmlns:p14="http://schemas.microsoft.com/office/powerpoint/2010/main" val="1612863958"/>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16" imgW="270" imgH="270" progId="TCLayout.ActiveDocument.1">
                  <p:embed/>
                </p:oleObj>
              </mc:Choice>
              <mc:Fallback>
                <p:oleObj name="think-cell Slide" r:id="rId16" imgW="270" imgH="270" progId="TCLayout.ActiveDocument.1">
                  <p:embed/>
                  <p:pic>
                    <p:nvPicPr>
                      <p:cNvPr id="4" name="Object 3" hidden="1"/>
                      <p:cNvPicPr/>
                      <p:nvPr/>
                    </p:nvPicPr>
                    <p:blipFill>
                      <a:blip r:embed="rId17"/>
                      <a:stretch>
                        <a:fillRect/>
                      </a:stretch>
                    </p:blipFill>
                    <p:spPr>
                      <a:xfrm>
                        <a:off x="2119" y="1591"/>
                        <a:ext cx="2116"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9D8D4D2-50FF-4B8F-B447-0D48C47348ED}"/>
              </a:ext>
            </a:extLst>
          </p:cNvPr>
          <p:cNvSpPr/>
          <p:nvPr>
            <p:custDataLst>
              <p:tags r:id="rId15"/>
            </p:custDataLst>
          </p:nvPr>
        </p:nvSpPr>
        <p:spPr>
          <a:xfrm>
            <a:off x="0" y="0"/>
            <a:ext cx="211667" cy="158750"/>
          </a:xfrm>
          <a:prstGeom prst="rect">
            <a:avLst/>
          </a:prstGeom>
          <a:solidFill>
            <a:schemeClr val="tx1"/>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dirty="0" err="1">
              <a:solidFill>
                <a:prstClr val="white"/>
              </a:solidFill>
              <a:latin typeface="Franklin Gothic Demi" panose="020B0703020102020204" pitchFamily="34" charset="0"/>
              <a:sym typeface="Franklin Gothic Demi" panose="020B0703020102020204" pitchFamily="34" charset="0"/>
            </a:endParaRPr>
          </a:p>
        </p:txBody>
      </p:sp>
      <p:cxnSp>
        <p:nvCxnSpPr>
          <p:cNvPr id="12" name="Straight Connector 11"/>
          <p:cNvCxnSpPr/>
          <p:nvPr/>
        </p:nvCxnSpPr>
        <p:spPr>
          <a:xfrm>
            <a:off x="484717" y="6611248"/>
            <a:ext cx="11216216"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84717" y="3"/>
            <a:ext cx="11216216"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484717" y="998806"/>
            <a:ext cx="11216216" cy="540358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83225" y="6624591"/>
            <a:ext cx="7765824" cy="213088"/>
          </a:xfrm>
          <a:prstGeom prst="rect">
            <a:avLst/>
          </a:prstGeom>
        </p:spPr>
        <p:txBody>
          <a:bodyPr vert="horz" lIns="0" tIns="0" rIns="0" bIns="0" rtlCol="0" anchor="ctr" anchorCtr="0"/>
          <a:lstStyle>
            <a:lvl1pPr algn="l">
              <a:defRPr sz="800">
                <a:solidFill>
                  <a:schemeClr val="accent3"/>
                </a:solidFill>
              </a:defRPr>
            </a:lvl1p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4"/>
          </p:nvPr>
        </p:nvSpPr>
        <p:spPr>
          <a:xfrm>
            <a:off x="484720" y="6624591"/>
            <a:ext cx="456577" cy="213088"/>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solidFill>
                  <a:srgbClr val="2372B9"/>
                </a:solidFill>
              </a:rPr>
              <a:pPr/>
              <a:t>‹#›</a:t>
            </a:fld>
            <a:endParaRPr lang="en-US" dirty="0">
              <a:solidFill>
                <a:srgbClr val="2372B9"/>
              </a:solidFill>
            </a:endParaRPr>
          </a:p>
        </p:txBody>
      </p:sp>
      <p:cxnSp>
        <p:nvCxnSpPr>
          <p:cNvPr id="13" name="Straight Connector 12"/>
          <p:cNvCxnSpPr/>
          <p:nvPr/>
        </p:nvCxnSpPr>
        <p:spPr>
          <a:xfrm>
            <a:off x="484717" y="753748"/>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8348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4"/>
            </p:custDataLst>
            <p:extLst>
              <p:ext uri="{D42A27DB-BD31-4B8C-83A1-F6EECF244321}">
                <p14:modId xmlns:p14="http://schemas.microsoft.com/office/powerpoint/2010/main" val="3847480257"/>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15" imgW="270" imgH="270" progId="TCLayout.ActiveDocument.1">
                  <p:embed/>
                </p:oleObj>
              </mc:Choice>
              <mc:Fallback>
                <p:oleObj name="think-cell Slide" r:id="rId15" imgW="270" imgH="270" progId="TCLayout.ActiveDocument.1">
                  <p:embed/>
                  <p:pic>
                    <p:nvPicPr>
                      <p:cNvPr id="4" name="Object 3" hidden="1"/>
                      <p:cNvPicPr/>
                      <p:nvPr/>
                    </p:nvPicPr>
                    <p:blipFill>
                      <a:blip r:embed="rId16"/>
                      <a:stretch>
                        <a:fillRect/>
                      </a:stretch>
                    </p:blipFill>
                    <p:spPr>
                      <a:xfrm>
                        <a:off x="2119" y="1592"/>
                        <a:ext cx="2116" cy="1587"/>
                      </a:xfrm>
                      <a:prstGeom prst="rect">
                        <a:avLst/>
                      </a:prstGeom>
                    </p:spPr>
                  </p:pic>
                </p:oleObj>
              </mc:Fallback>
            </mc:AlternateContent>
          </a:graphicData>
        </a:graphic>
      </p:graphicFrame>
      <p:cxnSp>
        <p:nvCxnSpPr>
          <p:cNvPr id="12" name="Straight Connector 11"/>
          <p:cNvCxnSpPr/>
          <p:nvPr/>
        </p:nvCxnSpPr>
        <p:spPr>
          <a:xfrm>
            <a:off x="484717" y="6611248"/>
            <a:ext cx="11216216"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84717" y="4"/>
            <a:ext cx="11216216"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484717" y="998807"/>
            <a:ext cx="11216216" cy="54035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84722" y="6624591"/>
            <a:ext cx="456577" cy="213088"/>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solidFill>
                  <a:srgbClr val="2372B9"/>
                </a:solidFill>
              </a:rPr>
              <a:pPr/>
              <a:t>‹#›</a:t>
            </a:fld>
            <a:endParaRPr lang="en-US" dirty="0">
              <a:solidFill>
                <a:srgbClr val="2372B9"/>
              </a:solidFill>
            </a:endParaRPr>
          </a:p>
        </p:txBody>
      </p:sp>
      <p:cxnSp>
        <p:nvCxnSpPr>
          <p:cNvPr id="13" name="Straight Connector 12"/>
          <p:cNvCxnSpPr/>
          <p:nvPr/>
        </p:nvCxnSpPr>
        <p:spPr>
          <a:xfrm>
            <a:off x="484717" y="753748"/>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35950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2" name="Rectangle 4"/>
          <p:cNvSpPr>
            <a:spLocks noChangeArrowheads="1"/>
          </p:cNvSpPr>
          <p:nvPr/>
        </p:nvSpPr>
        <p:spPr bwMode="ltGray">
          <a:xfrm>
            <a:off x="721785" y="1049338"/>
            <a:ext cx="563033" cy="474662"/>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cs typeface="Arial" charset="0"/>
            </a:endParaRPr>
          </a:p>
        </p:txBody>
      </p:sp>
      <p:sp>
        <p:nvSpPr>
          <p:cNvPr id="22534" name="Rectangle 6"/>
          <p:cNvSpPr>
            <a:spLocks noChangeArrowheads="1"/>
          </p:cNvSpPr>
          <p:nvPr/>
        </p:nvSpPr>
        <p:spPr bwMode="ltGray">
          <a:xfrm>
            <a:off x="169333" y="838201"/>
            <a:ext cx="747184"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cs typeface="Arial" charset="0"/>
            </a:endParaRPr>
          </a:p>
        </p:txBody>
      </p:sp>
      <p:sp>
        <p:nvSpPr>
          <p:cNvPr id="22543" name="Text Box 15"/>
          <p:cNvSpPr txBox="1">
            <a:spLocks noChangeArrowheads="1"/>
          </p:cNvSpPr>
          <p:nvPr/>
        </p:nvSpPr>
        <p:spPr bwMode="auto">
          <a:xfrm>
            <a:off x="508000" y="457201"/>
            <a:ext cx="444352" cy="461665"/>
          </a:xfrm>
          <a:prstGeom prst="rect">
            <a:avLst/>
          </a:prstGeom>
          <a:solidFill>
            <a:srgbClr val="000099"/>
          </a:solidFill>
          <a:ln w="9525">
            <a:solidFill>
              <a:schemeClr val="tx1"/>
            </a:solidFill>
            <a:miter lim="800000"/>
            <a:headEnd/>
            <a:tailEnd/>
          </a:ln>
          <a:effectLst/>
        </p:spPr>
        <p:txBody>
          <a:bodyPr wrap="none">
            <a:spAutoFit/>
          </a:bodyPr>
          <a:lstStyle/>
          <a:p>
            <a:pPr fontAlgn="base">
              <a:spcBef>
                <a:spcPct val="0"/>
              </a:spcBef>
              <a:spcAft>
                <a:spcPct val="0"/>
              </a:spcAft>
              <a:buFont typeface="Wingdings 2" pitchFamily="18" charset="2"/>
              <a:buNone/>
              <a:defRPr/>
            </a:pPr>
            <a:endParaRPr lang="en-US" sz="1200" dirty="0">
              <a:solidFill>
                <a:srgbClr val="FFFFFF"/>
              </a:solidFill>
              <a:cs typeface="Arial" charset="0"/>
              <a:sym typeface="Wingdings 2" pitchFamily="18" charset="2"/>
            </a:endParaRPr>
          </a:p>
          <a:p>
            <a:pPr fontAlgn="base">
              <a:spcBef>
                <a:spcPct val="0"/>
              </a:spcBef>
              <a:spcAft>
                <a:spcPct val="0"/>
              </a:spcAft>
              <a:buFont typeface="Wingdings 2" pitchFamily="18" charset="2"/>
              <a:buNone/>
              <a:defRPr/>
            </a:pPr>
            <a:r>
              <a:rPr lang="en-US" sz="1200" dirty="0">
                <a:solidFill>
                  <a:srgbClr val="FFFFFF"/>
                </a:solidFill>
                <a:cs typeface="Arial" charset="0"/>
                <a:sym typeface="Wingdings 2" pitchFamily="18" charset="2"/>
              </a:rPr>
              <a:t>      </a:t>
            </a:r>
          </a:p>
        </p:txBody>
      </p:sp>
      <p:sp>
        <p:nvSpPr>
          <p:cNvPr id="22535" name="Rectangle 7"/>
          <p:cNvSpPr>
            <a:spLocks noChangeArrowheads="1"/>
          </p:cNvSpPr>
          <p:nvPr/>
        </p:nvSpPr>
        <p:spPr bwMode="gray">
          <a:xfrm>
            <a:off x="1016000" y="381001"/>
            <a:ext cx="42333" cy="1052513"/>
          </a:xfrm>
          <a:prstGeom prst="rect">
            <a:avLst/>
          </a:prstGeom>
          <a:solidFill>
            <a:schemeClr val="bg2"/>
          </a:solidFill>
          <a:ln w="9525">
            <a:solidFill>
              <a:srgbClr val="000099"/>
            </a:solid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cs typeface="Arial" charset="0"/>
            </a:endParaRPr>
          </a:p>
        </p:txBody>
      </p:sp>
      <p:sp>
        <p:nvSpPr>
          <p:cNvPr id="22536" name="Rectangle 8"/>
          <p:cNvSpPr>
            <a:spLocks noChangeArrowheads="1"/>
          </p:cNvSpPr>
          <p:nvPr/>
        </p:nvSpPr>
        <p:spPr bwMode="gray">
          <a:xfrm>
            <a:off x="590551" y="1171575"/>
            <a:ext cx="10968567" cy="31750"/>
          </a:xfrm>
          <a:prstGeom prst="rect">
            <a:avLst/>
          </a:prstGeom>
          <a:gradFill rotWithShape="0">
            <a:gsLst>
              <a:gs pos="0">
                <a:schemeClr val="bg2"/>
              </a:gs>
              <a:gs pos="100000">
                <a:schemeClr val="bg1"/>
              </a:gs>
            </a:gsLst>
            <a:lin ang="0" scaled="1"/>
          </a:gradFill>
          <a:ln w="9525">
            <a:solidFill>
              <a:srgbClr val="000099"/>
            </a:solid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cs typeface="Arial" charset="0"/>
            </a:endParaRPr>
          </a:p>
        </p:txBody>
      </p:sp>
      <p:sp>
        <p:nvSpPr>
          <p:cNvPr id="3080" name="Rectangle 9"/>
          <p:cNvSpPr>
            <a:spLocks noGrp="1" noChangeArrowheads="1"/>
          </p:cNvSpPr>
          <p:nvPr>
            <p:ph type="title"/>
          </p:nvPr>
        </p:nvSpPr>
        <p:spPr bwMode="auto">
          <a:xfrm>
            <a:off x="1219201" y="541338"/>
            <a:ext cx="10096500" cy="601662"/>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1" name="Rectangle 10"/>
          <p:cNvSpPr>
            <a:spLocks noGrp="1" noChangeArrowheads="1"/>
          </p:cNvSpPr>
          <p:nvPr>
            <p:ph type="body" idx="1"/>
          </p:nvPr>
        </p:nvSpPr>
        <p:spPr bwMode="auto">
          <a:xfrm>
            <a:off x="1117600" y="20177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ftr" sz="quarter" idx="3"/>
          </p:nvPr>
        </p:nvSpPr>
        <p:spPr bwMode="auto">
          <a:xfrm>
            <a:off x="44704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charset="0"/>
                <a:cs typeface="+mn-cs"/>
              </a:defRPr>
            </a:lvl1pPr>
          </a:lstStyle>
          <a:p>
            <a:pPr fontAlgn="base">
              <a:spcBef>
                <a:spcPct val="0"/>
              </a:spcBef>
              <a:spcAft>
                <a:spcPct val="0"/>
              </a:spcAft>
              <a:defRPr/>
            </a:pPr>
            <a:endParaRPr lang="en-US">
              <a:solidFill>
                <a:srgbClr val="000000"/>
              </a:solidFill>
            </a:endParaRPr>
          </a:p>
        </p:txBody>
      </p:sp>
      <p:sp>
        <p:nvSpPr>
          <p:cNvPr id="22541" name="Rectangle 13"/>
          <p:cNvSpPr>
            <a:spLocks noGrp="1" noChangeArrowheads="1"/>
          </p:cNvSpPr>
          <p:nvPr>
            <p:ph type="sldNum" sz="quarter" idx="4"/>
          </p:nvPr>
        </p:nvSpPr>
        <p:spPr bwMode="auto">
          <a:xfrm>
            <a:off x="9042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latin typeface="Arial" charset="0"/>
                <a:cs typeface="+mn-cs"/>
              </a:defRPr>
            </a:lvl1pPr>
          </a:lstStyle>
          <a:p>
            <a:pPr fontAlgn="base">
              <a:spcBef>
                <a:spcPct val="0"/>
              </a:spcBef>
              <a:spcAft>
                <a:spcPct val="0"/>
              </a:spcAft>
              <a:defRPr/>
            </a:pPr>
            <a:fld id="{E5CF7635-53C9-4E69-93EF-5919177A710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857671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hf hdr="0" ftr="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defRPr sz="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defRPr sz="12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defRPr sz="12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defRPr sz="12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2" name="Rectangle 4"/>
          <p:cNvSpPr>
            <a:spLocks noChangeArrowheads="1"/>
          </p:cNvSpPr>
          <p:nvPr/>
        </p:nvSpPr>
        <p:spPr bwMode="ltGray">
          <a:xfrm>
            <a:off x="721786" y="1049338"/>
            <a:ext cx="563033" cy="474662"/>
          </a:xfrm>
          <a:prstGeom prst="rect">
            <a:avLst/>
          </a:prstGeom>
          <a:solidFill>
            <a:schemeClr val="bg1"/>
          </a:solidFill>
          <a:ln w="9525">
            <a:noFill/>
            <a:miter lim="800000"/>
            <a:headEnd/>
            <a:tailEnd/>
          </a:ln>
          <a:effectLst/>
        </p:spPr>
        <p:txBody>
          <a:bodyPr wrap="none" lIns="91432" tIns="45717" rIns="91432" bIns="45717" anchor="ctr"/>
          <a:lstStyle/>
          <a:p>
            <a:pPr algn="ctr" defTabSz="914327" fontAlgn="base">
              <a:spcBef>
                <a:spcPct val="0"/>
              </a:spcBef>
              <a:spcAft>
                <a:spcPct val="0"/>
              </a:spcAft>
              <a:defRPr/>
            </a:pPr>
            <a:endParaRPr kumimoji="1" lang="en-US" sz="2400">
              <a:solidFill>
                <a:srgbClr val="000000"/>
              </a:solidFill>
              <a:cs typeface="Arial" charset="0"/>
            </a:endParaRPr>
          </a:p>
        </p:txBody>
      </p:sp>
      <p:sp>
        <p:nvSpPr>
          <p:cNvPr id="22534" name="Rectangle 6"/>
          <p:cNvSpPr>
            <a:spLocks noChangeArrowheads="1"/>
          </p:cNvSpPr>
          <p:nvPr/>
        </p:nvSpPr>
        <p:spPr bwMode="ltGray">
          <a:xfrm>
            <a:off x="169333" y="838203"/>
            <a:ext cx="747184"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lIns="91432" tIns="45717" rIns="91432" bIns="45717" anchor="ctr"/>
          <a:lstStyle/>
          <a:p>
            <a:pPr algn="ctr" defTabSz="914327" fontAlgn="base">
              <a:spcBef>
                <a:spcPct val="0"/>
              </a:spcBef>
              <a:spcAft>
                <a:spcPct val="0"/>
              </a:spcAft>
              <a:defRPr/>
            </a:pPr>
            <a:endParaRPr kumimoji="1" lang="en-US" sz="2400">
              <a:solidFill>
                <a:srgbClr val="000000"/>
              </a:solidFill>
              <a:cs typeface="Arial" charset="0"/>
            </a:endParaRPr>
          </a:p>
        </p:txBody>
      </p:sp>
      <p:sp>
        <p:nvSpPr>
          <p:cNvPr id="22543" name="Text Box 15"/>
          <p:cNvSpPr txBox="1">
            <a:spLocks noChangeArrowheads="1"/>
          </p:cNvSpPr>
          <p:nvPr/>
        </p:nvSpPr>
        <p:spPr bwMode="auto">
          <a:xfrm>
            <a:off x="508000" y="457202"/>
            <a:ext cx="444336" cy="461659"/>
          </a:xfrm>
          <a:prstGeom prst="rect">
            <a:avLst/>
          </a:prstGeom>
          <a:solidFill>
            <a:srgbClr val="000099"/>
          </a:solidFill>
          <a:ln w="9525">
            <a:solidFill>
              <a:schemeClr val="tx1"/>
            </a:solidFill>
            <a:miter lim="800000"/>
            <a:headEnd/>
            <a:tailEnd/>
          </a:ln>
          <a:effectLst/>
        </p:spPr>
        <p:txBody>
          <a:bodyPr wrap="none" lIns="91432" tIns="45717" rIns="91432" bIns="45717">
            <a:spAutoFit/>
          </a:bodyPr>
          <a:lstStyle/>
          <a:p>
            <a:pPr defTabSz="914327" fontAlgn="base">
              <a:spcBef>
                <a:spcPct val="0"/>
              </a:spcBef>
              <a:spcAft>
                <a:spcPct val="0"/>
              </a:spcAft>
              <a:buFont typeface="Wingdings 2" pitchFamily="18" charset="2"/>
              <a:buNone/>
              <a:defRPr/>
            </a:pPr>
            <a:endParaRPr lang="en-US" sz="1200" dirty="0">
              <a:solidFill>
                <a:srgbClr val="FFFFFF"/>
              </a:solidFill>
              <a:cs typeface="Arial" charset="0"/>
              <a:sym typeface="Wingdings 2" pitchFamily="18" charset="2"/>
            </a:endParaRPr>
          </a:p>
          <a:p>
            <a:pPr defTabSz="914327" fontAlgn="base">
              <a:spcBef>
                <a:spcPct val="0"/>
              </a:spcBef>
              <a:spcAft>
                <a:spcPct val="0"/>
              </a:spcAft>
              <a:buFont typeface="Wingdings 2" pitchFamily="18" charset="2"/>
              <a:buNone/>
              <a:defRPr/>
            </a:pPr>
            <a:r>
              <a:rPr lang="en-US" sz="1200" dirty="0">
                <a:solidFill>
                  <a:srgbClr val="FFFFFF"/>
                </a:solidFill>
                <a:cs typeface="Arial" charset="0"/>
                <a:sym typeface="Wingdings 2" pitchFamily="18" charset="2"/>
              </a:rPr>
              <a:t>      </a:t>
            </a:r>
          </a:p>
        </p:txBody>
      </p:sp>
      <p:sp>
        <p:nvSpPr>
          <p:cNvPr id="22535" name="Rectangle 7"/>
          <p:cNvSpPr>
            <a:spLocks noChangeArrowheads="1"/>
          </p:cNvSpPr>
          <p:nvPr/>
        </p:nvSpPr>
        <p:spPr bwMode="gray">
          <a:xfrm>
            <a:off x="1016000" y="381003"/>
            <a:ext cx="42333" cy="1052513"/>
          </a:xfrm>
          <a:prstGeom prst="rect">
            <a:avLst/>
          </a:prstGeom>
          <a:solidFill>
            <a:schemeClr val="bg2"/>
          </a:solidFill>
          <a:ln w="9525">
            <a:solidFill>
              <a:srgbClr val="000099"/>
            </a:solidFill>
            <a:miter lim="800000"/>
            <a:headEnd/>
            <a:tailEnd/>
          </a:ln>
          <a:effectLst/>
        </p:spPr>
        <p:txBody>
          <a:bodyPr wrap="none" lIns="91432" tIns="45717" rIns="91432" bIns="45717" anchor="ctr"/>
          <a:lstStyle/>
          <a:p>
            <a:pPr algn="ctr" defTabSz="914327" fontAlgn="base">
              <a:spcBef>
                <a:spcPct val="0"/>
              </a:spcBef>
              <a:spcAft>
                <a:spcPct val="0"/>
              </a:spcAft>
              <a:defRPr/>
            </a:pPr>
            <a:endParaRPr kumimoji="1" lang="en-US" sz="2400">
              <a:solidFill>
                <a:srgbClr val="000000"/>
              </a:solidFill>
              <a:cs typeface="Arial" charset="0"/>
            </a:endParaRPr>
          </a:p>
        </p:txBody>
      </p:sp>
      <p:sp>
        <p:nvSpPr>
          <p:cNvPr id="22536" name="Rectangle 8"/>
          <p:cNvSpPr>
            <a:spLocks noChangeArrowheads="1"/>
          </p:cNvSpPr>
          <p:nvPr/>
        </p:nvSpPr>
        <p:spPr bwMode="gray">
          <a:xfrm>
            <a:off x="590554" y="1171577"/>
            <a:ext cx="10968567" cy="31750"/>
          </a:xfrm>
          <a:prstGeom prst="rect">
            <a:avLst/>
          </a:prstGeom>
          <a:gradFill rotWithShape="0">
            <a:gsLst>
              <a:gs pos="0">
                <a:schemeClr val="bg2"/>
              </a:gs>
              <a:gs pos="100000">
                <a:schemeClr val="bg1"/>
              </a:gs>
            </a:gsLst>
            <a:lin ang="0" scaled="1"/>
          </a:gradFill>
          <a:ln w="9525">
            <a:solidFill>
              <a:srgbClr val="000099"/>
            </a:solidFill>
            <a:miter lim="800000"/>
            <a:headEnd/>
            <a:tailEnd/>
          </a:ln>
          <a:effectLst/>
        </p:spPr>
        <p:txBody>
          <a:bodyPr wrap="none" lIns="91432" tIns="45717" rIns="91432" bIns="45717" anchor="ctr"/>
          <a:lstStyle/>
          <a:p>
            <a:pPr algn="ctr" defTabSz="914327" fontAlgn="base">
              <a:spcBef>
                <a:spcPct val="0"/>
              </a:spcBef>
              <a:spcAft>
                <a:spcPct val="0"/>
              </a:spcAft>
              <a:defRPr/>
            </a:pPr>
            <a:endParaRPr kumimoji="1" lang="en-US" sz="2400">
              <a:solidFill>
                <a:srgbClr val="000000"/>
              </a:solidFill>
              <a:cs typeface="Arial" charset="0"/>
            </a:endParaRPr>
          </a:p>
        </p:txBody>
      </p:sp>
      <p:sp>
        <p:nvSpPr>
          <p:cNvPr id="7176" name="Rectangle 9"/>
          <p:cNvSpPr>
            <a:spLocks noGrp="1" noChangeArrowheads="1"/>
          </p:cNvSpPr>
          <p:nvPr>
            <p:ph type="title"/>
          </p:nvPr>
        </p:nvSpPr>
        <p:spPr bwMode="auto">
          <a:xfrm>
            <a:off x="1181102" y="541338"/>
            <a:ext cx="10096500" cy="601662"/>
          </a:xfrm>
          <a:prstGeom prst="rect">
            <a:avLst/>
          </a:prstGeom>
          <a:solidFill>
            <a:schemeClr val="bg1"/>
          </a:solidFill>
          <a:ln w="9525">
            <a:noFill/>
            <a:miter lim="800000"/>
            <a:headEnd/>
            <a:tailEnd/>
          </a:ln>
        </p:spPr>
        <p:txBody>
          <a:bodyPr vert="horz" wrap="square" lIns="91432" tIns="45717" rIns="91432" bIns="45717" numCol="1" anchor="ctr" anchorCtr="0" compatLnSpc="1">
            <a:prstTxWarp prst="textNoShape">
              <a:avLst/>
            </a:prstTxWarp>
          </a:bodyPr>
          <a:lstStyle/>
          <a:p>
            <a:pPr lvl="0"/>
            <a:r>
              <a:rPr lang="en-US"/>
              <a:t>Click to edit Master title style</a:t>
            </a:r>
          </a:p>
        </p:txBody>
      </p:sp>
      <p:sp>
        <p:nvSpPr>
          <p:cNvPr id="7177" name="Rectangle 10"/>
          <p:cNvSpPr>
            <a:spLocks noGrp="1" noChangeArrowheads="1"/>
          </p:cNvSpPr>
          <p:nvPr>
            <p:ph type="body" idx="1"/>
          </p:nvPr>
        </p:nvSpPr>
        <p:spPr bwMode="auto">
          <a:xfrm>
            <a:off x="1117600" y="2017713"/>
            <a:ext cx="10363200" cy="4114800"/>
          </a:xfrm>
          <a:prstGeom prst="rect">
            <a:avLst/>
          </a:prstGeom>
          <a:noFill/>
          <a:ln w="9525">
            <a:noFill/>
            <a:miter lim="800000"/>
            <a:headEnd/>
            <a:tailEnd/>
          </a:ln>
        </p:spPr>
        <p:txBody>
          <a:bodyPr vert="horz" wrap="square" lIns="91432" tIns="45717" rIns="91432"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ftr" sz="quarter" idx="3"/>
          </p:nvPr>
        </p:nvSpPr>
        <p:spPr bwMode="auto">
          <a:xfrm>
            <a:off x="4470400" y="6324600"/>
            <a:ext cx="3860800" cy="457200"/>
          </a:xfrm>
          <a:prstGeom prst="rect">
            <a:avLst/>
          </a:prstGeom>
          <a:noFill/>
          <a:ln w="9525">
            <a:noFill/>
            <a:miter lim="800000"/>
            <a:headEnd/>
            <a:tailEnd/>
          </a:ln>
          <a:effectLst/>
        </p:spPr>
        <p:txBody>
          <a:bodyPr vert="horz" wrap="square" lIns="91432" tIns="45717" rIns="91432" bIns="45717" numCol="1" anchor="b" anchorCtr="0" compatLnSpc="1">
            <a:prstTxWarp prst="textNoShape">
              <a:avLst/>
            </a:prstTxWarp>
          </a:bodyPr>
          <a:lstStyle>
            <a:lvl1pPr algn="ctr">
              <a:defRPr sz="1400">
                <a:latin typeface="Arial" charset="0"/>
                <a:cs typeface="+mn-cs"/>
              </a:defRPr>
            </a:lvl1pPr>
          </a:lstStyle>
          <a:p>
            <a:pPr defTabSz="914327" fontAlgn="base">
              <a:spcBef>
                <a:spcPct val="0"/>
              </a:spcBef>
              <a:spcAft>
                <a:spcPct val="0"/>
              </a:spcAft>
              <a:defRPr/>
            </a:pPr>
            <a:endParaRPr lang="en-US">
              <a:solidFill>
                <a:srgbClr val="000000"/>
              </a:solidFill>
            </a:endParaRPr>
          </a:p>
        </p:txBody>
      </p:sp>
      <p:sp>
        <p:nvSpPr>
          <p:cNvPr id="22541" name="Rectangle 13"/>
          <p:cNvSpPr>
            <a:spLocks noGrp="1" noChangeArrowheads="1"/>
          </p:cNvSpPr>
          <p:nvPr>
            <p:ph type="sldNum" sz="quarter" idx="4"/>
          </p:nvPr>
        </p:nvSpPr>
        <p:spPr bwMode="auto">
          <a:xfrm>
            <a:off x="9042400" y="6324600"/>
            <a:ext cx="2540000" cy="457200"/>
          </a:xfrm>
          <a:prstGeom prst="rect">
            <a:avLst/>
          </a:prstGeom>
          <a:noFill/>
          <a:ln w="9525">
            <a:noFill/>
            <a:miter lim="800000"/>
            <a:headEnd/>
            <a:tailEnd/>
          </a:ln>
          <a:effectLst/>
        </p:spPr>
        <p:txBody>
          <a:bodyPr vert="horz" wrap="square" lIns="91432" tIns="45717" rIns="91432" bIns="45717" numCol="1" anchor="b" anchorCtr="0" compatLnSpc="1">
            <a:prstTxWarp prst="textNoShape">
              <a:avLst/>
            </a:prstTxWarp>
          </a:bodyPr>
          <a:lstStyle>
            <a:lvl1pPr algn="r">
              <a:defRPr sz="1200" b="1">
                <a:latin typeface="Arial" charset="0"/>
                <a:cs typeface="+mn-cs"/>
              </a:defRPr>
            </a:lvl1pPr>
          </a:lstStyle>
          <a:p>
            <a:pPr defTabSz="914327" fontAlgn="base">
              <a:spcBef>
                <a:spcPct val="0"/>
              </a:spcBef>
              <a:spcAft>
                <a:spcPct val="0"/>
              </a:spcAft>
              <a:defRPr/>
            </a:pPr>
            <a:fld id="{B7E228C2-2513-4A4B-8275-D8C0A3121AB8}" type="slidenum">
              <a:rPr lang="en-US" smtClean="0">
                <a:solidFill>
                  <a:srgbClr val="000000"/>
                </a:solidFill>
              </a:rPr>
              <a:pPr defTabSz="914327"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3406124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9" r:id="rId6"/>
  </p:sldLayoutIdLst>
  <p:hf hdr="0" ftr="0"/>
  <p:txStyles>
    <p:titleStyle>
      <a:lvl1pPr algn="l" rtl="0" eaLnBrk="0" fontAlgn="base" hangingPunct="0">
        <a:spcBef>
          <a:spcPct val="0"/>
        </a:spcBef>
        <a:spcAft>
          <a:spcPct val="0"/>
        </a:spcAft>
        <a:defRPr sz="2800" b="1">
          <a:solidFill>
            <a:srgbClr val="000099"/>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163" algn="l" rtl="0" fontAlgn="base">
        <a:spcBef>
          <a:spcPct val="0"/>
        </a:spcBef>
        <a:spcAft>
          <a:spcPct val="0"/>
        </a:spcAft>
        <a:defRPr sz="2800" b="1">
          <a:solidFill>
            <a:schemeClr val="tx2"/>
          </a:solidFill>
          <a:latin typeface="Arial" charset="0"/>
        </a:defRPr>
      </a:lvl6pPr>
      <a:lvl7pPr marL="914327" algn="l" rtl="0" fontAlgn="base">
        <a:spcBef>
          <a:spcPct val="0"/>
        </a:spcBef>
        <a:spcAft>
          <a:spcPct val="0"/>
        </a:spcAft>
        <a:defRPr sz="2800" b="1">
          <a:solidFill>
            <a:schemeClr val="tx2"/>
          </a:solidFill>
          <a:latin typeface="Arial" charset="0"/>
        </a:defRPr>
      </a:lvl7pPr>
      <a:lvl8pPr marL="1371490" algn="l" rtl="0" fontAlgn="base">
        <a:spcBef>
          <a:spcPct val="0"/>
        </a:spcBef>
        <a:spcAft>
          <a:spcPct val="0"/>
        </a:spcAft>
        <a:defRPr sz="2800" b="1">
          <a:solidFill>
            <a:schemeClr val="tx2"/>
          </a:solidFill>
          <a:latin typeface="Arial" charset="0"/>
        </a:defRPr>
      </a:lvl8pPr>
      <a:lvl9pPr marL="1828654" algn="l" rtl="0" fontAlgn="base">
        <a:spcBef>
          <a:spcPct val="0"/>
        </a:spcBef>
        <a:spcAft>
          <a:spcPct val="0"/>
        </a:spcAft>
        <a:defRPr sz="2800" b="1">
          <a:solidFill>
            <a:schemeClr val="tx2"/>
          </a:solidFill>
          <a:latin typeface="Arial" charset="0"/>
        </a:defRPr>
      </a:lvl9pPr>
    </p:titleStyle>
    <p:bodyStyle>
      <a:lvl1pPr marL="342872" indent="-342872" algn="l" rtl="0" eaLnBrk="0" fontAlgn="base" hangingPunct="0">
        <a:spcBef>
          <a:spcPct val="20000"/>
        </a:spcBef>
        <a:spcAft>
          <a:spcPct val="0"/>
        </a:spcAft>
        <a:buClr>
          <a:schemeClr val="folHlink"/>
        </a:buClr>
        <a:buSzPct val="60000"/>
        <a:buFont typeface="Wingdings" pitchFamily="2" charset="2"/>
        <a:defRPr sz="1200">
          <a:solidFill>
            <a:schemeClr val="tx1"/>
          </a:solidFill>
          <a:latin typeface="+mn-lt"/>
          <a:ea typeface="+mn-ea"/>
          <a:cs typeface="+mn-cs"/>
        </a:defRPr>
      </a:lvl1pPr>
      <a:lvl2pPr marL="742890" indent="-285728" algn="l" rtl="0" eaLnBrk="0" fontAlgn="base" hangingPunct="0">
        <a:spcBef>
          <a:spcPct val="20000"/>
        </a:spcBef>
        <a:spcAft>
          <a:spcPct val="0"/>
        </a:spcAft>
        <a:buClr>
          <a:schemeClr val="hlink"/>
        </a:buClr>
        <a:buSzPct val="55000"/>
        <a:buFont typeface="Wingdings" pitchFamily="2" charset="2"/>
        <a:defRPr sz="1200">
          <a:solidFill>
            <a:schemeClr val="tx1"/>
          </a:solidFill>
          <a:latin typeface="+mn-lt"/>
        </a:defRPr>
      </a:lvl2pPr>
      <a:lvl3pPr marL="1142908" indent="-228582" algn="l" rtl="0" eaLnBrk="0" fontAlgn="base" hangingPunct="0">
        <a:spcBef>
          <a:spcPct val="20000"/>
        </a:spcBef>
        <a:spcAft>
          <a:spcPct val="0"/>
        </a:spcAft>
        <a:buClr>
          <a:schemeClr val="folHlink"/>
        </a:buClr>
        <a:buSzPct val="50000"/>
        <a:buFont typeface="Wingdings" pitchFamily="2" charset="2"/>
        <a:defRPr sz="1200">
          <a:solidFill>
            <a:schemeClr val="tx1"/>
          </a:solidFill>
          <a:latin typeface="+mn-lt"/>
        </a:defRPr>
      </a:lvl3pPr>
      <a:lvl4pPr marL="1600072" indent="-228582" algn="l" rtl="0" eaLnBrk="0" fontAlgn="base" hangingPunct="0">
        <a:spcBef>
          <a:spcPct val="20000"/>
        </a:spcBef>
        <a:spcAft>
          <a:spcPct val="0"/>
        </a:spcAft>
        <a:buClr>
          <a:schemeClr val="accent2"/>
        </a:buClr>
        <a:buSzPct val="55000"/>
        <a:buFont typeface="Wingdings" pitchFamily="2" charset="2"/>
        <a:defRPr sz="1200">
          <a:solidFill>
            <a:schemeClr val="tx1"/>
          </a:solidFill>
          <a:latin typeface="+mn-lt"/>
        </a:defRPr>
      </a:lvl4pPr>
      <a:lvl5pPr marL="2057236" indent="-228582" algn="l" rtl="0" eaLnBrk="0" fontAlgn="base" hangingPunct="0">
        <a:spcBef>
          <a:spcPct val="20000"/>
        </a:spcBef>
        <a:spcAft>
          <a:spcPct val="0"/>
        </a:spcAft>
        <a:buClr>
          <a:schemeClr val="accent1"/>
        </a:buClr>
        <a:buSzPct val="50000"/>
        <a:buFont typeface="Wingdings" pitchFamily="2" charset="2"/>
        <a:defRPr sz="1200">
          <a:solidFill>
            <a:schemeClr val="tx1"/>
          </a:solidFill>
          <a:latin typeface="+mn-lt"/>
        </a:defRPr>
      </a:lvl5pPr>
      <a:lvl6pPr marL="2514399" indent="-228582" algn="l" rtl="0" fontAlgn="base">
        <a:spcBef>
          <a:spcPct val="20000"/>
        </a:spcBef>
        <a:spcAft>
          <a:spcPct val="0"/>
        </a:spcAft>
        <a:buClr>
          <a:schemeClr val="accent1"/>
        </a:buClr>
        <a:buSzPct val="50000"/>
        <a:buFont typeface="Wingdings" pitchFamily="2" charset="2"/>
        <a:defRPr sz="1200">
          <a:solidFill>
            <a:schemeClr val="tx1"/>
          </a:solidFill>
          <a:latin typeface="+mn-lt"/>
        </a:defRPr>
      </a:lvl6pPr>
      <a:lvl7pPr marL="2971562" indent="-228582" algn="l" rtl="0" fontAlgn="base">
        <a:spcBef>
          <a:spcPct val="20000"/>
        </a:spcBef>
        <a:spcAft>
          <a:spcPct val="0"/>
        </a:spcAft>
        <a:buClr>
          <a:schemeClr val="accent1"/>
        </a:buClr>
        <a:buSzPct val="50000"/>
        <a:buFont typeface="Wingdings" pitchFamily="2" charset="2"/>
        <a:defRPr sz="1200">
          <a:solidFill>
            <a:schemeClr val="tx1"/>
          </a:solidFill>
          <a:latin typeface="+mn-lt"/>
        </a:defRPr>
      </a:lvl7pPr>
      <a:lvl8pPr marL="3428726" indent="-228582" algn="l" rtl="0" fontAlgn="base">
        <a:spcBef>
          <a:spcPct val="20000"/>
        </a:spcBef>
        <a:spcAft>
          <a:spcPct val="0"/>
        </a:spcAft>
        <a:buClr>
          <a:schemeClr val="accent1"/>
        </a:buClr>
        <a:buSzPct val="50000"/>
        <a:buFont typeface="Wingdings" pitchFamily="2" charset="2"/>
        <a:defRPr sz="1200">
          <a:solidFill>
            <a:schemeClr val="tx1"/>
          </a:solidFill>
          <a:latin typeface="+mn-lt"/>
        </a:defRPr>
      </a:lvl8pPr>
      <a:lvl9pPr marL="3885890" indent="-228582" algn="l" rtl="0" fontAlgn="base">
        <a:spcBef>
          <a:spcPct val="20000"/>
        </a:spcBef>
        <a:spcAft>
          <a:spcPct val="0"/>
        </a:spcAft>
        <a:buClr>
          <a:schemeClr val="accent1"/>
        </a:buClr>
        <a:buSzPct val="50000"/>
        <a:buFont typeface="Wingdings" pitchFamily="2" charset="2"/>
        <a:defRPr sz="1200">
          <a:solidFill>
            <a:schemeClr val="tx1"/>
          </a:solidFill>
          <a:latin typeface="+mn-lt"/>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23/10/2024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6097133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BAF2A-4605-49F5-8A8B-63D6D85BF5A7}"/>
              </a:ext>
            </a:extLst>
          </p:cNvPr>
          <p:cNvSpPr>
            <a:spLocks noGrp="1"/>
          </p:cNvSpPr>
          <p:nvPr>
            <p:ph type="title"/>
          </p:nvPr>
        </p:nvSpPr>
        <p:spPr>
          <a:xfrm>
            <a:off x="838202"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EDC5F-694D-4EAE-A41A-9C72BFBA65A2}"/>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B64C9F-546A-4D8D-8466-6318B41B9E23}"/>
              </a:ext>
            </a:extLst>
          </p:cNvPr>
          <p:cNvSpPr>
            <a:spLocks noGrp="1"/>
          </p:cNvSpPr>
          <p:nvPr>
            <p:ph type="dt" sz="half" idx="2"/>
          </p:nvPr>
        </p:nvSpPr>
        <p:spPr>
          <a:xfrm>
            <a:off x="838200" y="6356626"/>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88C6749-5991-4381-A459-4CC1D0425027}"/>
              </a:ext>
            </a:extLst>
          </p:cNvPr>
          <p:cNvSpPr>
            <a:spLocks noGrp="1"/>
          </p:cNvSpPr>
          <p:nvPr>
            <p:ph type="ftr" sz="quarter" idx="3"/>
          </p:nvPr>
        </p:nvSpPr>
        <p:spPr>
          <a:xfrm>
            <a:off x="4038602" y="6356626"/>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solidFill>
                  <a:prstClr val="black">
                    <a:tint val="75000"/>
                  </a:prstClr>
                </a:solidFill>
              </a:rPr>
              <a:t>Proprietary and confidential to IP3. </a:t>
            </a:r>
          </a:p>
        </p:txBody>
      </p:sp>
      <p:sp>
        <p:nvSpPr>
          <p:cNvPr id="6" name="Slide Number Placeholder 5">
            <a:extLst>
              <a:ext uri="{FF2B5EF4-FFF2-40B4-BE49-F238E27FC236}">
                <a16:creationId xmlns:a16="http://schemas.microsoft.com/office/drawing/2014/main" id="{A83007D7-73F0-48C0-AD99-23EBEAECA66C}"/>
              </a:ext>
            </a:extLst>
          </p:cNvPr>
          <p:cNvSpPr>
            <a:spLocks noGrp="1"/>
          </p:cNvSpPr>
          <p:nvPr>
            <p:ph type="sldNum" sz="quarter" idx="4"/>
          </p:nvPr>
        </p:nvSpPr>
        <p:spPr>
          <a:xfrm>
            <a:off x="8610600" y="6356626"/>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97A7AFE-FA66-4F00-9DD6-793E11C33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58296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BAF2A-4605-49F5-8A8B-63D6D85BF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EDC5F-694D-4EAE-A41A-9C72BFBA6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B64C9F-546A-4D8D-8466-6318B41B9E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188C6749-5991-4381-A459-4CC1D0425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Proprietary and confidential to IP3. </a:t>
            </a:r>
          </a:p>
        </p:txBody>
      </p:sp>
      <p:sp>
        <p:nvSpPr>
          <p:cNvPr id="6" name="Slide Number Placeholder 5">
            <a:extLst>
              <a:ext uri="{FF2B5EF4-FFF2-40B4-BE49-F238E27FC236}">
                <a16:creationId xmlns:a16="http://schemas.microsoft.com/office/drawing/2014/main" id="{A83007D7-73F0-48C0-AD99-23EBEAECA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334439072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2" name="Rectangle 4"/>
          <p:cNvSpPr>
            <a:spLocks noChangeArrowheads="1"/>
          </p:cNvSpPr>
          <p:nvPr/>
        </p:nvSpPr>
        <p:spPr bwMode="ltGray">
          <a:xfrm>
            <a:off x="721785" y="1049338"/>
            <a:ext cx="563033" cy="474662"/>
          </a:xfrm>
          <a:prstGeom prst="rect">
            <a:avLst/>
          </a:prstGeom>
          <a:solidFill>
            <a:schemeClr val="bg1"/>
          </a:solidFill>
          <a:ln w="9525">
            <a:noFill/>
            <a:miter lim="800000"/>
            <a:headEnd/>
            <a:tailEnd/>
          </a:ln>
          <a:effectLst/>
        </p:spPr>
        <p:txBody>
          <a:bodyPr wrap="none" anchor="ctr"/>
          <a:lstStyle/>
          <a:p>
            <a:pPr algn="ctr">
              <a:defRPr/>
            </a:pPr>
            <a:endParaRPr kumimoji="1" lang="en-US" sz="1800">
              <a:cs typeface="+mn-cs"/>
            </a:endParaRPr>
          </a:p>
        </p:txBody>
      </p:sp>
      <p:sp>
        <p:nvSpPr>
          <p:cNvPr id="22534" name="Rectangle 6"/>
          <p:cNvSpPr>
            <a:spLocks noChangeArrowheads="1"/>
          </p:cNvSpPr>
          <p:nvPr/>
        </p:nvSpPr>
        <p:spPr bwMode="ltGray">
          <a:xfrm>
            <a:off x="169333" y="838201"/>
            <a:ext cx="747184"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1800">
              <a:cs typeface="+mn-cs"/>
            </a:endParaRPr>
          </a:p>
        </p:txBody>
      </p:sp>
      <p:sp>
        <p:nvSpPr>
          <p:cNvPr id="22535" name="Rectangle 7"/>
          <p:cNvSpPr>
            <a:spLocks noChangeArrowheads="1"/>
          </p:cNvSpPr>
          <p:nvPr/>
        </p:nvSpPr>
        <p:spPr bwMode="gray">
          <a:xfrm>
            <a:off x="1016000" y="381001"/>
            <a:ext cx="42333" cy="1052513"/>
          </a:xfrm>
          <a:prstGeom prst="rect">
            <a:avLst/>
          </a:prstGeom>
          <a:solidFill>
            <a:schemeClr val="bg2"/>
          </a:solidFill>
          <a:ln w="9525">
            <a:solidFill>
              <a:srgbClr val="000099"/>
            </a:solidFill>
            <a:miter lim="800000"/>
            <a:headEnd/>
            <a:tailEnd/>
          </a:ln>
          <a:effectLst/>
        </p:spPr>
        <p:txBody>
          <a:bodyPr wrap="none" anchor="ctr"/>
          <a:lstStyle/>
          <a:p>
            <a:pPr algn="ctr">
              <a:defRPr/>
            </a:pPr>
            <a:endParaRPr kumimoji="1" lang="en-US" sz="1800">
              <a:cs typeface="+mn-cs"/>
            </a:endParaRPr>
          </a:p>
        </p:txBody>
      </p:sp>
      <p:sp>
        <p:nvSpPr>
          <p:cNvPr id="22536" name="Rectangle 8"/>
          <p:cNvSpPr>
            <a:spLocks noChangeArrowheads="1"/>
          </p:cNvSpPr>
          <p:nvPr/>
        </p:nvSpPr>
        <p:spPr bwMode="gray">
          <a:xfrm>
            <a:off x="590551" y="1171575"/>
            <a:ext cx="10968567" cy="31750"/>
          </a:xfrm>
          <a:prstGeom prst="rect">
            <a:avLst/>
          </a:prstGeom>
          <a:gradFill rotWithShape="0">
            <a:gsLst>
              <a:gs pos="0">
                <a:schemeClr val="bg2"/>
              </a:gs>
              <a:gs pos="100000">
                <a:schemeClr val="bg1"/>
              </a:gs>
            </a:gsLst>
            <a:lin ang="0" scaled="1"/>
          </a:gradFill>
          <a:ln w="9525">
            <a:solidFill>
              <a:srgbClr val="000099"/>
            </a:solidFill>
            <a:miter lim="800000"/>
            <a:headEnd/>
            <a:tailEnd/>
          </a:ln>
          <a:effectLst/>
        </p:spPr>
        <p:txBody>
          <a:bodyPr wrap="none" anchor="ctr"/>
          <a:lstStyle/>
          <a:p>
            <a:pPr algn="ctr">
              <a:defRPr/>
            </a:pPr>
            <a:endParaRPr kumimoji="1" lang="en-US" sz="1800">
              <a:cs typeface="+mn-cs"/>
            </a:endParaRPr>
          </a:p>
        </p:txBody>
      </p:sp>
      <p:sp>
        <p:nvSpPr>
          <p:cNvPr id="3080" name="Rectangle 9"/>
          <p:cNvSpPr>
            <a:spLocks noGrp="1" noChangeArrowheads="1"/>
          </p:cNvSpPr>
          <p:nvPr>
            <p:ph type="title"/>
          </p:nvPr>
        </p:nvSpPr>
        <p:spPr bwMode="auto">
          <a:xfrm>
            <a:off x="1219201" y="465138"/>
            <a:ext cx="10096500" cy="601662"/>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1" name="Rectangle 10"/>
          <p:cNvSpPr>
            <a:spLocks noGrp="1" noChangeArrowheads="1"/>
          </p:cNvSpPr>
          <p:nvPr>
            <p:ph type="body" idx="1"/>
          </p:nvPr>
        </p:nvSpPr>
        <p:spPr bwMode="auto">
          <a:xfrm>
            <a:off x="1117600" y="20177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1" name="Rectangle 13"/>
          <p:cNvSpPr>
            <a:spLocks noGrp="1" noChangeArrowheads="1"/>
          </p:cNvSpPr>
          <p:nvPr>
            <p:ph type="sldNum" sz="quarter" idx="4"/>
          </p:nvPr>
        </p:nvSpPr>
        <p:spPr bwMode="auto">
          <a:xfrm>
            <a:off x="9042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latin typeface="Arial" charset="0"/>
                <a:cs typeface="+mn-cs"/>
              </a:defRPr>
            </a:lvl1pPr>
          </a:lstStyle>
          <a:p>
            <a:pPr>
              <a:defRPr/>
            </a:pPr>
            <a:fld id="{F496822E-8BCB-420C-98EC-1B11D2A6D848}" type="slidenum">
              <a:rPr lang="en-US"/>
              <a:pPr>
                <a:defRPr/>
              </a:pPr>
              <a:t>‹#›</a:t>
            </a:fld>
            <a:endParaRPr lang="en-US"/>
          </a:p>
        </p:txBody>
      </p:sp>
    </p:spTree>
    <p:extLst>
      <p:ext uri="{BB962C8B-B14F-4D97-AF65-F5344CB8AC3E}">
        <p14:creationId xmlns:p14="http://schemas.microsoft.com/office/powerpoint/2010/main" val="3741788095"/>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hf hdr="0" ftr="0"/>
  <p:txStyles>
    <p:titleStyle>
      <a:lvl1pPr algn="l" rtl="0" eaLnBrk="0" fontAlgn="base" hangingPunct="0">
        <a:spcBef>
          <a:spcPct val="0"/>
        </a:spcBef>
        <a:spcAft>
          <a:spcPct val="0"/>
        </a:spcAft>
        <a:defRPr sz="2800" b="1" i="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defRPr sz="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defRPr sz="12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defRPr sz="12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defRPr sz="12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BAF2A-4605-49F5-8A8B-63D6D85BF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EDC5F-694D-4EAE-A41A-9C72BFBA6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B64C9F-546A-4D8D-8466-6318B41B9E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188C6749-5991-4381-A459-4CC1D0425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Proprietary and confidential to IP3. </a:t>
            </a:r>
          </a:p>
        </p:txBody>
      </p:sp>
      <p:sp>
        <p:nvSpPr>
          <p:cNvPr id="6" name="Slide Number Placeholder 5">
            <a:extLst>
              <a:ext uri="{FF2B5EF4-FFF2-40B4-BE49-F238E27FC236}">
                <a16:creationId xmlns:a16="http://schemas.microsoft.com/office/drawing/2014/main" id="{A83007D7-73F0-48C0-AD99-23EBEAECA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2993741740"/>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BAF2A-4605-49F5-8A8B-63D6D85BF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EDC5F-694D-4EAE-A41A-9C72BFBA6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B64C9F-546A-4D8D-8466-6318B41B9E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188C6749-5991-4381-A459-4CC1D0425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Proprietary and confidential to IP3. </a:t>
            </a:r>
          </a:p>
        </p:txBody>
      </p:sp>
      <p:sp>
        <p:nvSpPr>
          <p:cNvPr id="6" name="Slide Number Placeholder 5">
            <a:extLst>
              <a:ext uri="{FF2B5EF4-FFF2-40B4-BE49-F238E27FC236}">
                <a16:creationId xmlns:a16="http://schemas.microsoft.com/office/drawing/2014/main" id="{A83007D7-73F0-48C0-AD99-23EBEAECA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97A7AFE-FA66-4F00-9DD6-793E11C3362D}" type="slidenum">
              <a:rPr lang="en-US" smtClean="0"/>
              <a:pPr/>
              <a:t>‹#›</a:t>
            </a:fld>
            <a:endParaRPr lang="en-US"/>
          </a:p>
        </p:txBody>
      </p:sp>
    </p:spTree>
    <p:extLst>
      <p:ext uri="{BB962C8B-B14F-4D97-AF65-F5344CB8AC3E}">
        <p14:creationId xmlns:p14="http://schemas.microsoft.com/office/powerpoint/2010/main" val="97391831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3"/>
            </p:custDataLst>
            <p:extLst>
              <p:ext uri="{D42A27DB-BD31-4B8C-83A1-F6EECF244321}">
                <p14:modId xmlns:p14="http://schemas.microsoft.com/office/powerpoint/2010/main" val="4099632982"/>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15" imgW="270" imgH="270" progId="TCLayout.ActiveDocument.1">
                  <p:embed/>
                </p:oleObj>
              </mc:Choice>
              <mc:Fallback>
                <p:oleObj name="think-cell Slide" r:id="rId15" imgW="270" imgH="270" progId="TCLayout.ActiveDocument.1">
                  <p:embed/>
                  <p:pic>
                    <p:nvPicPr>
                      <p:cNvPr id="4" name="Object 3" hidden="1"/>
                      <p:cNvPicPr/>
                      <p:nvPr/>
                    </p:nvPicPr>
                    <p:blipFill>
                      <a:blip r:embed="rId16"/>
                      <a:stretch>
                        <a:fillRect/>
                      </a:stretch>
                    </p:blipFill>
                    <p:spPr>
                      <a:xfrm>
                        <a:off x="2119" y="1591"/>
                        <a:ext cx="2116"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9D8D4D2-50FF-4B8F-B447-0D48C47348ED}"/>
              </a:ext>
            </a:extLst>
          </p:cNvPr>
          <p:cNvSpPr/>
          <p:nvPr>
            <p:custDataLst>
              <p:tags r:id="rId14"/>
            </p:custDataLst>
          </p:nvPr>
        </p:nvSpPr>
        <p:spPr>
          <a:xfrm>
            <a:off x="0" y="0"/>
            <a:ext cx="211667" cy="158750"/>
          </a:xfrm>
          <a:prstGeom prst="rect">
            <a:avLst/>
          </a:prstGeom>
          <a:solidFill>
            <a:schemeClr val="tx1"/>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dirty="0" err="1">
              <a:solidFill>
                <a:prstClr val="white"/>
              </a:solidFill>
              <a:latin typeface="Franklin Gothic Demi" panose="020B0703020102020204" pitchFamily="34" charset="0"/>
              <a:sym typeface="Franklin Gothic Demi" panose="020B0703020102020204" pitchFamily="34" charset="0"/>
            </a:endParaRPr>
          </a:p>
        </p:txBody>
      </p:sp>
      <p:cxnSp>
        <p:nvCxnSpPr>
          <p:cNvPr id="12" name="Straight Connector 11"/>
          <p:cNvCxnSpPr/>
          <p:nvPr/>
        </p:nvCxnSpPr>
        <p:spPr>
          <a:xfrm>
            <a:off x="484717" y="6611248"/>
            <a:ext cx="11216216"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84717" y="3"/>
            <a:ext cx="11216216"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484717" y="998806"/>
            <a:ext cx="11216216" cy="540358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83225" y="6624591"/>
            <a:ext cx="7765824" cy="213088"/>
          </a:xfrm>
          <a:prstGeom prst="rect">
            <a:avLst/>
          </a:prstGeom>
        </p:spPr>
        <p:txBody>
          <a:bodyPr vert="horz" lIns="0" tIns="0" rIns="0" bIns="0" rtlCol="0" anchor="ctr" anchorCtr="0"/>
          <a:lstStyle>
            <a:lvl1pPr algn="l">
              <a:defRPr sz="800">
                <a:solidFill>
                  <a:schemeClr val="accent3"/>
                </a:solidFill>
              </a:defRPr>
            </a:lvl1p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4"/>
          </p:nvPr>
        </p:nvSpPr>
        <p:spPr>
          <a:xfrm>
            <a:off x="484720" y="6624591"/>
            <a:ext cx="456577" cy="213088"/>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solidFill>
                  <a:srgbClr val="2372B9"/>
                </a:solidFill>
              </a:rPr>
              <a:pPr/>
              <a:t>‹#›</a:t>
            </a:fld>
            <a:endParaRPr lang="en-US" dirty="0">
              <a:solidFill>
                <a:srgbClr val="2372B9"/>
              </a:solidFill>
            </a:endParaRPr>
          </a:p>
        </p:txBody>
      </p:sp>
      <p:cxnSp>
        <p:nvCxnSpPr>
          <p:cNvPr id="13" name="Straight Connector 12"/>
          <p:cNvCxnSpPr/>
          <p:nvPr/>
        </p:nvCxnSpPr>
        <p:spPr>
          <a:xfrm>
            <a:off x="484717" y="753748"/>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6336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3"/>
            </p:custDataLst>
            <p:extLst>
              <p:ext uri="{D42A27DB-BD31-4B8C-83A1-F6EECF244321}">
                <p14:modId xmlns:p14="http://schemas.microsoft.com/office/powerpoint/2010/main" val="3552575941"/>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15" imgW="270" imgH="270" progId="TCLayout.ActiveDocument.1">
                  <p:embed/>
                </p:oleObj>
              </mc:Choice>
              <mc:Fallback>
                <p:oleObj name="think-cell Slide" r:id="rId15" imgW="270" imgH="270" progId="TCLayout.ActiveDocument.1">
                  <p:embed/>
                  <p:pic>
                    <p:nvPicPr>
                      <p:cNvPr id="4" name="Object 3" hidden="1"/>
                      <p:cNvPicPr/>
                      <p:nvPr/>
                    </p:nvPicPr>
                    <p:blipFill>
                      <a:blip r:embed="rId16"/>
                      <a:stretch>
                        <a:fillRect/>
                      </a:stretch>
                    </p:blipFill>
                    <p:spPr>
                      <a:xfrm>
                        <a:off x="2119" y="1592"/>
                        <a:ext cx="2116"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9D8D4D2-50FF-4B8F-B447-0D48C47348ED}"/>
              </a:ext>
            </a:extLst>
          </p:cNvPr>
          <p:cNvSpPr/>
          <p:nvPr>
            <p:custDataLst>
              <p:tags r:id="rId14"/>
            </p:custDataLst>
          </p:nvPr>
        </p:nvSpPr>
        <p:spPr>
          <a:xfrm>
            <a:off x="0" y="2"/>
            <a:ext cx="211667" cy="158751"/>
          </a:xfrm>
          <a:prstGeom prst="rect">
            <a:avLst/>
          </a:prstGeom>
          <a:solidFill>
            <a:schemeClr val="tx1"/>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dirty="0" err="1">
              <a:solidFill>
                <a:prstClr val="white"/>
              </a:solidFill>
              <a:latin typeface="Franklin Gothic Demi" panose="020B0703020102020204" pitchFamily="34" charset="0"/>
              <a:sym typeface="Franklin Gothic Demi" panose="020B0703020102020204" pitchFamily="34" charset="0"/>
            </a:endParaRPr>
          </a:p>
        </p:txBody>
      </p:sp>
      <p:cxnSp>
        <p:nvCxnSpPr>
          <p:cNvPr id="12" name="Straight Connector 11"/>
          <p:cNvCxnSpPr/>
          <p:nvPr/>
        </p:nvCxnSpPr>
        <p:spPr>
          <a:xfrm>
            <a:off x="484717" y="6611248"/>
            <a:ext cx="11216216"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84717" y="4"/>
            <a:ext cx="11216216"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484717" y="998807"/>
            <a:ext cx="11216216" cy="54035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83225" y="6624591"/>
            <a:ext cx="7765824" cy="213088"/>
          </a:xfrm>
          <a:prstGeom prst="rect">
            <a:avLst/>
          </a:prstGeom>
        </p:spPr>
        <p:txBody>
          <a:bodyPr vert="horz" lIns="0" tIns="0" rIns="0" bIns="0" rtlCol="0" anchor="ctr" anchorCtr="0"/>
          <a:lstStyle>
            <a:lvl1pPr algn="l">
              <a:defRPr sz="800">
                <a:solidFill>
                  <a:schemeClr val="accent3"/>
                </a:solidFill>
              </a:defRPr>
            </a:lvl1p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4"/>
          </p:nvPr>
        </p:nvSpPr>
        <p:spPr>
          <a:xfrm>
            <a:off x="484722" y="6624591"/>
            <a:ext cx="456577" cy="213088"/>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solidFill>
                  <a:srgbClr val="2372B9"/>
                </a:solidFill>
              </a:rPr>
              <a:pPr/>
              <a:t>‹#›</a:t>
            </a:fld>
            <a:endParaRPr lang="en-US" dirty="0">
              <a:solidFill>
                <a:srgbClr val="2372B9"/>
              </a:solidFill>
            </a:endParaRPr>
          </a:p>
        </p:txBody>
      </p:sp>
      <p:cxnSp>
        <p:nvCxnSpPr>
          <p:cNvPr id="13" name="Straight Connector 12"/>
          <p:cNvCxnSpPr/>
          <p:nvPr/>
        </p:nvCxnSpPr>
        <p:spPr>
          <a:xfrm>
            <a:off x="484717" y="753748"/>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37605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4"/>
            </p:custDataLst>
            <p:extLst>
              <p:ext uri="{D42A27DB-BD31-4B8C-83A1-F6EECF244321}">
                <p14:modId xmlns:p14="http://schemas.microsoft.com/office/powerpoint/2010/main" val="4105705896"/>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15" imgW="270" imgH="270" progId="TCLayout.ActiveDocument.1">
                  <p:embed/>
                </p:oleObj>
              </mc:Choice>
              <mc:Fallback>
                <p:oleObj name="think-cell Slide" r:id="rId15" imgW="270" imgH="270" progId="TCLayout.ActiveDocument.1">
                  <p:embed/>
                  <p:pic>
                    <p:nvPicPr>
                      <p:cNvPr id="4" name="Object 3" hidden="1"/>
                      <p:cNvPicPr/>
                      <p:nvPr/>
                    </p:nvPicPr>
                    <p:blipFill>
                      <a:blip r:embed="rId16"/>
                      <a:stretch>
                        <a:fillRect/>
                      </a:stretch>
                    </p:blipFill>
                    <p:spPr>
                      <a:xfrm>
                        <a:off x="2119" y="1592"/>
                        <a:ext cx="2116" cy="1587"/>
                      </a:xfrm>
                      <a:prstGeom prst="rect">
                        <a:avLst/>
                      </a:prstGeom>
                    </p:spPr>
                  </p:pic>
                </p:oleObj>
              </mc:Fallback>
            </mc:AlternateContent>
          </a:graphicData>
        </a:graphic>
      </p:graphicFrame>
      <p:cxnSp>
        <p:nvCxnSpPr>
          <p:cNvPr id="12" name="Straight Connector 11"/>
          <p:cNvCxnSpPr/>
          <p:nvPr/>
        </p:nvCxnSpPr>
        <p:spPr>
          <a:xfrm>
            <a:off x="484717" y="6611248"/>
            <a:ext cx="11216216"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84717" y="4"/>
            <a:ext cx="11216216"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484717" y="998807"/>
            <a:ext cx="11216216" cy="54035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83225" y="6624591"/>
            <a:ext cx="7765824" cy="213088"/>
          </a:xfrm>
          <a:prstGeom prst="rect">
            <a:avLst/>
          </a:prstGeom>
        </p:spPr>
        <p:txBody>
          <a:bodyPr vert="horz" lIns="0" tIns="0" rIns="0" bIns="0" rtlCol="0" anchor="ctr" anchorCtr="0"/>
          <a:lstStyle>
            <a:lvl1pPr algn="l">
              <a:defRPr sz="800">
                <a:solidFill>
                  <a:schemeClr val="accent3"/>
                </a:solidFill>
              </a:defRPr>
            </a:lvl1p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4"/>
          </p:nvPr>
        </p:nvSpPr>
        <p:spPr>
          <a:xfrm>
            <a:off x="484722" y="6624591"/>
            <a:ext cx="456577" cy="213088"/>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solidFill>
                  <a:srgbClr val="2372B9"/>
                </a:solidFill>
              </a:rPr>
              <a:pPr/>
              <a:t>‹#›</a:t>
            </a:fld>
            <a:endParaRPr lang="en-US" dirty="0">
              <a:solidFill>
                <a:srgbClr val="2372B9"/>
              </a:solidFill>
            </a:endParaRPr>
          </a:p>
        </p:txBody>
      </p:sp>
      <p:cxnSp>
        <p:nvCxnSpPr>
          <p:cNvPr id="13" name="Straight Connector 12"/>
          <p:cNvCxnSpPr/>
          <p:nvPr/>
        </p:nvCxnSpPr>
        <p:spPr>
          <a:xfrm>
            <a:off x="484717" y="753748"/>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0516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4"/>
            </p:custDataLst>
            <p:extLst>
              <p:ext uri="{D42A27DB-BD31-4B8C-83A1-F6EECF244321}">
                <p14:modId xmlns:p14="http://schemas.microsoft.com/office/powerpoint/2010/main" val="4150203048"/>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15" imgW="270" imgH="270" progId="TCLayout.ActiveDocument.1">
                  <p:embed/>
                </p:oleObj>
              </mc:Choice>
              <mc:Fallback>
                <p:oleObj name="think-cell Slide" r:id="rId15" imgW="270" imgH="270" progId="TCLayout.ActiveDocument.1">
                  <p:embed/>
                  <p:pic>
                    <p:nvPicPr>
                      <p:cNvPr id="4" name="Object 3" hidden="1"/>
                      <p:cNvPicPr/>
                      <p:nvPr/>
                    </p:nvPicPr>
                    <p:blipFill>
                      <a:blip r:embed="rId16"/>
                      <a:stretch>
                        <a:fillRect/>
                      </a:stretch>
                    </p:blipFill>
                    <p:spPr>
                      <a:xfrm>
                        <a:off x="2119" y="1592"/>
                        <a:ext cx="2116" cy="1587"/>
                      </a:xfrm>
                      <a:prstGeom prst="rect">
                        <a:avLst/>
                      </a:prstGeom>
                    </p:spPr>
                  </p:pic>
                </p:oleObj>
              </mc:Fallback>
            </mc:AlternateContent>
          </a:graphicData>
        </a:graphic>
      </p:graphicFrame>
      <p:cxnSp>
        <p:nvCxnSpPr>
          <p:cNvPr id="12" name="Straight Connector 11"/>
          <p:cNvCxnSpPr/>
          <p:nvPr/>
        </p:nvCxnSpPr>
        <p:spPr>
          <a:xfrm>
            <a:off x="484717" y="6611248"/>
            <a:ext cx="11216216"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84717" y="4"/>
            <a:ext cx="11216216"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484717" y="998807"/>
            <a:ext cx="11216216" cy="54035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83225" y="6624591"/>
            <a:ext cx="7765824" cy="213088"/>
          </a:xfrm>
          <a:prstGeom prst="rect">
            <a:avLst/>
          </a:prstGeom>
        </p:spPr>
        <p:txBody>
          <a:bodyPr vert="horz" lIns="0" tIns="0" rIns="0" bIns="0" rtlCol="0" anchor="ctr" anchorCtr="0"/>
          <a:lstStyle>
            <a:lvl1pPr algn="l">
              <a:defRPr sz="800">
                <a:solidFill>
                  <a:schemeClr val="accent3"/>
                </a:solidFill>
              </a:defRPr>
            </a:lvl1p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4"/>
          </p:nvPr>
        </p:nvSpPr>
        <p:spPr>
          <a:xfrm>
            <a:off x="484722" y="6624591"/>
            <a:ext cx="456577" cy="213088"/>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solidFill>
                  <a:srgbClr val="2372B9"/>
                </a:solidFill>
              </a:rPr>
              <a:pPr/>
              <a:t>‹#›</a:t>
            </a:fld>
            <a:endParaRPr lang="en-US" dirty="0">
              <a:solidFill>
                <a:srgbClr val="2372B9"/>
              </a:solidFill>
            </a:endParaRPr>
          </a:p>
        </p:txBody>
      </p:sp>
      <p:cxnSp>
        <p:nvCxnSpPr>
          <p:cNvPr id="13" name="Straight Connector 12"/>
          <p:cNvCxnSpPr/>
          <p:nvPr/>
        </p:nvCxnSpPr>
        <p:spPr>
          <a:xfrm>
            <a:off x="484717" y="753748"/>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72310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3"/>
            </p:custDataLst>
            <p:extLst>
              <p:ext uri="{D42A27DB-BD31-4B8C-83A1-F6EECF244321}">
                <p14:modId xmlns:p14="http://schemas.microsoft.com/office/powerpoint/2010/main" val="443112734"/>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15" imgW="270" imgH="270" progId="TCLayout.ActiveDocument.1">
                  <p:embed/>
                </p:oleObj>
              </mc:Choice>
              <mc:Fallback>
                <p:oleObj name="think-cell Slide" r:id="rId15" imgW="270" imgH="270" progId="TCLayout.ActiveDocument.1">
                  <p:embed/>
                  <p:pic>
                    <p:nvPicPr>
                      <p:cNvPr id="4" name="Object 3" hidden="1"/>
                      <p:cNvPicPr/>
                      <p:nvPr/>
                    </p:nvPicPr>
                    <p:blipFill>
                      <a:blip r:embed="rId16"/>
                      <a:stretch>
                        <a:fillRect/>
                      </a:stretch>
                    </p:blipFill>
                    <p:spPr>
                      <a:xfrm>
                        <a:off x="2119" y="1592"/>
                        <a:ext cx="2116"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9D8D4D2-50FF-4B8F-B447-0D48C47348ED}"/>
              </a:ext>
            </a:extLst>
          </p:cNvPr>
          <p:cNvSpPr/>
          <p:nvPr>
            <p:custDataLst>
              <p:tags r:id="rId14"/>
            </p:custDataLst>
          </p:nvPr>
        </p:nvSpPr>
        <p:spPr>
          <a:xfrm>
            <a:off x="0" y="2"/>
            <a:ext cx="211667" cy="158751"/>
          </a:xfrm>
          <a:prstGeom prst="rect">
            <a:avLst/>
          </a:prstGeom>
          <a:solidFill>
            <a:schemeClr val="tx1"/>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dirty="0" err="1">
              <a:solidFill>
                <a:prstClr val="white"/>
              </a:solidFill>
              <a:latin typeface="Franklin Gothic Demi" panose="020B0703020102020204" pitchFamily="34" charset="0"/>
              <a:sym typeface="Franklin Gothic Demi" panose="020B0703020102020204" pitchFamily="34" charset="0"/>
            </a:endParaRPr>
          </a:p>
        </p:txBody>
      </p:sp>
      <p:cxnSp>
        <p:nvCxnSpPr>
          <p:cNvPr id="12" name="Straight Connector 11"/>
          <p:cNvCxnSpPr/>
          <p:nvPr/>
        </p:nvCxnSpPr>
        <p:spPr>
          <a:xfrm>
            <a:off x="484717" y="6611248"/>
            <a:ext cx="11216216"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84717" y="4"/>
            <a:ext cx="11216216"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484717" y="998807"/>
            <a:ext cx="11216216" cy="54035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83225" y="6624591"/>
            <a:ext cx="7765824" cy="213088"/>
          </a:xfrm>
          <a:prstGeom prst="rect">
            <a:avLst/>
          </a:prstGeom>
        </p:spPr>
        <p:txBody>
          <a:bodyPr vert="horz" lIns="0" tIns="0" rIns="0" bIns="0" rtlCol="0" anchor="ctr" anchorCtr="0"/>
          <a:lstStyle>
            <a:lvl1pPr algn="l">
              <a:defRPr sz="800">
                <a:solidFill>
                  <a:schemeClr val="accent3"/>
                </a:solidFill>
              </a:defRPr>
            </a:lvl1p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4"/>
          </p:nvPr>
        </p:nvSpPr>
        <p:spPr>
          <a:xfrm>
            <a:off x="484722" y="6624591"/>
            <a:ext cx="456577" cy="213088"/>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solidFill>
                  <a:srgbClr val="2372B9"/>
                </a:solidFill>
              </a:rPr>
              <a:pPr/>
              <a:t>‹#›</a:t>
            </a:fld>
            <a:endParaRPr lang="en-US" dirty="0">
              <a:solidFill>
                <a:srgbClr val="2372B9"/>
              </a:solidFill>
            </a:endParaRPr>
          </a:p>
        </p:txBody>
      </p:sp>
      <p:cxnSp>
        <p:nvCxnSpPr>
          <p:cNvPr id="13" name="Straight Connector 12"/>
          <p:cNvCxnSpPr/>
          <p:nvPr/>
        </p:nvCxnSpPr>
        <p:spPr>
          <a:xfrm>
            <a:off x="484717" y="753748"/>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98585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4"/>
            </p:custDataLst>
            <p:extLst>
              <p:ext uri="{D42A27DB-BD31-4B8C-83A1-F6EECF244321}">
                <p14:modId xmlns:p14="http://schemas.microsoft.com/office/powerpoint/2010/main" val="2291276283"/>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15" imgW="270" imgH="270" progId="TCLayout.ActiveDocument.1">
                  <p:embed/>
                </p:oleObj>
              </mc:Choice>
              <mc:Fallback>
                <p:oleObj name="think-cell Slide" r:id="rId15" imgW="270" imgH="270" progId="TCLayout.ActiveDocument.1">
                  <p:embed/>
                  <p:pic>
                    <p:nvPicPr>
                      <p:cNvPr id="4" name="Object 3" hidden="1"/>
                      <p:cNvPicPr/>
                      <p:nvPr/>
                    </p:nvPicPr>
                    <p:blipFill>
                      <a:blip r:embed="rId16"/>
                      <a:stretch>
                        <a:fillRect/>
                      </a:stretch>
                    </p:blipFill>
                    <p:spPr>
                      <a:xfrm>
                        <a:off x="2119" y="1591"/>
                        <a:ext cx="2116" cy="1587"/>
                      </a:xfrm>
                      <a:prstGeom prst="rect">
                        <a:avLst/>
                      </a:prstGeom>
                    </p:spPr>
                  </p:pic>
                </p:oleObj>
              </mc:Fallback>
            </mc:AlternateContent>
          </a:graphicData>
        </a:graphic>
      </p:graphicFrame>
      <p:cxnSp>
        <p:nvCxnSpPr>
          <p:cNvPr id="12" name="Straight Connector 11"/>
          <p:cNvCxnSpPr/>
          <p:nvPr/>
        </p:nvCxnSpPr>
        <p:spPr>
          <a:xfrm>
            <a:off x="484717" y="6611248"/>
            <a:ext cx="11216216"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84717" y="3"/>
            <a:ext cx="11216216"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484717" y="998806"/>
            <a:ext cx="11216216" cy="540358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83225" y="6624591"/>
            <a:ext cx="7765824" cy="213088"/>
          </a:xfrm>
          <a:prstGeom prst="rect">
            <a:avLst/>
          </a:prstGeom>
        </p:spPr>
        <p:txBody>
          <a:bodyPr vert="horz" lIns="0" tIns="0" rIns="0" bIns="0" rtlCol="0" anchor="ctr" anchorCtr="0"/>
          <a:lstStyle>
            <a:lvl1pPr algn="l">
              <a:defRPr sz="800">
                <a:solidFill>
                  <a:schemeClr val="accent3"/>
                </a:solidFill>
              </a:defRPr>
            </a:lvl1p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4"/>
          </p:nvPr>
        </p:nvSpPr>
        <p:spPr>
          <a:xfrm>
            <a:off x="484720" y="6624591"/>
            <a:ext cx="456577" cy="213088"/>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solidFill>
                  <a:srgbClr val="2372B9"/>
                </a:solidFill>
              </a:rPr>
              <a:pPr/>
              <a:t>‹#›</a:t>
            </a:fld>
            <a:endParaRPr lang="en-US" dirty="0">
              <a:solidFill>
                <a:srgbClr val="2372B9"/>
              </a:solidFill>
            </a:endParaRPr>
          </a:p>
        </p:txBody>
      </p:sp>
      <p:cxnSp>
        <p:nvCxnSpPr>
          <p:cNvPr id="13" name="Straight Connector 12"/>
          <p:cNvCxnSpPr/>
          <p:nvPr/>
        </p:nvCxnSpPr>
        <p:spPr>
          <a:xfrm>
            <a:off x="484717" y="753748"/>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75002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4"/>
            </p:custDataLst>
            <p:extLst>
              <p:ext uri="{D42A27DB-BD31-4B8C-83A1-F6EECF244321}">
                <p14:modId xmlns:p14="http://schemas.microsoft.com/office/powerpoint/2010/main" val="3095249424"/>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15" imgW="270" imgH="270" progId="TCLayout.ActiveDocument.1">
                  <p:embed/>
                </p:oleObj>
              </mc:Choice>
              <mc:Fallback>
                <p:oleObj name="think-cell Slide" r:id="rId15" imgW="270" imgH="270" progId="TCLayout.ActiveDocument.1">
                  <p:embed/>
                  <p:pic>
                    <p:nvPicPr>
                      <p:cNvPr id="4" name="Object 3" hidden="1"/>
                      <p:cNvPicPr/>
                      <p:nvPr/>
                    </p:nvPicPr>
                    <p:blipFill>
                      <a:blip r:embed="rId16"/>
                      <a:stretch>
                        <a:fillRect/>
                      </a:stretch>
                    </p:blipFill>
                    <p:spPr>
                      <a:xfrm>
                        <a:off x="2119" y="1592"/>
                        <a:ext cx="2116" cy="1587"/>
                      </a:xfrm>
                      <a:prstGeom prst="rect">
                        <a:avLst/>
                      </a:prstGeom>
                    </p:spPr>
                  </p:pic>
                </p:oleObj>
              </mc:Fallback>
            </mc:AlternateContent>
          </a:graphicData>
        </a:graphic>
      </p:graphicFrame>
      <p:cxnSp>
        <p:nvCxnSpPr>
          <p:cNvPr id="12" name="Straight Connector 11"/>
          <p:cNvCxnSpPr/>
          <p:nvPr/>
        </p:nvCxnSpPr>
        <p:spPr>
          <a:xfrm>
            <a:off x="484717" y="6611248"/>
            <a:ext cx="11216216"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84717" y="4"/>
            <a:ext cx="11216216"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484717" y="998807"/>
            <a:ext cx="11216216" cy="54035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83225" y="6624591"/>
            <a:ext cx="7765824" cy="213088"/>
          </a:xfrm>
          <a:prstGeom prst="rect">
            <a:avLst/>
          </a:prstGeom>
        </p:spPr>
        <p:txBody>
          <a:bodyPr vert="horz" lIns="0" tIns="0" rIns="0" bIns="0" rtlCol="0" anchor="ctr" anchorCtr="0"/>
          <a:lstStyle>
            <a:lvl1pPr algn="l">
              <a:defRPr sz="800">
                <a:solidFill>
                  <a:schemeClr val="accent3"/>
                </a:solidFill>
              </a:defRPr>
            </a:lvl1pPr>
          </a:lstStyle>
          <a:p>
            <a:r>
              <a:rPr lang="en-US">
                <a:solidFill>
                  <a:srgbClr val="2372B9"/>
                </a:solidFill>
              </a:rPr>
              <a:t>Confidential &amp; Proprietary</a:t>
            </a:r>
            <a:endParaRPr lang="en-US" dirty="0">
              <a:solidFill>
                <a:srgbClr val="2372B9"/>
              </a:solidFill>
            </a:endParaRPr>
          </a:p>
        </p:txBody>
      </p:sp>
      <p:sp>
        <p:nvSpPr>
          <p:cNvPr id="6" name="Slide Number Placeholder 5"/>
          <p:cNvSpPr>
            <a:spLocks noGrp="1"/>
          </p:cNvSpPr>
          <p:nvPr>
            <p:ph type="sldNum" sz="quarter" idx="4"/>
          </p:nvPr>
        </p:nvSpPr>
        <p:spPr>
          <a:xfrm>
            <a:off x="484722" y="6624591"/>
            <a:ext cx="456577" cy="213088"/>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solidFill>
                  <a:srgbClr val="2372B9"/>
                </a:solidFill>
              </a:rPr>
              <a:pPr/>
              <a:t>‹#›</a:t>
            </a:fld>
            <a:endParaRPr lang="en-US" dirty="0">
              <a:solidFill>
                <a:srgbClr val="2372B9"/>
              </a:solidFill>
            </a:endParaRPr>
          </a:p>
        </p:txBody>
      </p:sp>
      <p:cxnSp>
        <p:nvCxnSpPr>
          <p:cNvPr id="13" name="Straight Connector 12"/>
          <p:cNvCxnSpPr/>
          <p:nvPr/>
        </p:nvCxnSpPr>
        <p:spPr>
          <a:xfrm>
            <a:off x="484717" y="753748"/>
            <a:ext cx="11216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8528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6.xml"/><Relationship Id="rId5" Type="http://schemas.openxmlformats.org/officeDocument/2006/relationships/image" Target="../media/image10.pn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6.xml"/><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png"/><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14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0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jpeg"/><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148.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20.xml.rels><?xml version="1.0" encoding="UTF-8" standalone="yes"?>
<Relationships xmlns="http://schemas.openxmlformats.org/package/2006/relationships"><Relationship Id="rId8" Type="http://schemas.openxmlformats.org/officeDocument/2006/relationships/hyperlink" Target="https://balkangreenenergynews.com/small-modular-reactors-seen-with-2-share-of-global-electricity-supply-in-2043/" TargetMode="External"/><Relationship Id="rId3" Type="http://schemas.openxmlformats.org/officeDocument/2006/relationships/hyperlink" Target="https://balkangreenenergynews.com/finnish-company-to-decarbonize-district-heating-with-small-modular-nuclear-reactors/" TargetMode="External"/><Relationship Id="rId7" Type="http://schemas.openxmlformats.org/officeDocument/2006/relationships/hyperlink" Target="https://balkangreenenergynews.com/sweden-paves-way-for-new-nuclear-capacity-by-dropping-100-renewables-target/" TargetMode="External"/><Relationship Id="rId12" Type="http://schemas.openxmlformats.org/officeDocument/2006/relationships/image" Target="../media/image76.jpeg"/><Relationship Id="rId2" Type="http://schemas.openxmlformats.org/officeDocument/2006/relationships/hyperlink" Target="https://balkangreenenergynews.com/greece-serbia-north-macedonia-interested-in-supply-from-new-reactors-in-kozloduy/" TargetMode="External"/><Relationship Id="rId1" Type="http://schemas.openxmlformats.org/officeDocument/2006/relationships/slideLayout" Target="../slideLayouts/slideLayout106.xml"/><Relationship Id="rId6" Type="http://schemas.openxmlformats.org/officeDocument/2006/relationships/hyperlink" Target="https://balkangreenenergynews.com/krsko-nuclear-power-plant-preventively-shut-down/" TargetMode="External"/><Relationship Id="rId11" Type="http://schemas.openxmlformats.org/officeDocument/2006/relationships/image" Target="../media/image75.png"/><Relationship Id="rId5" Type="http://schemas.openxmlformats.org/officeDocument/2006/relationships/hyperlink" Target="https://balkangreenenergynews.com/us-canada-approve-financing-for-new-nuclear-reactors-at-romanias-cernavoda/" TargetMode="External"/><Relationship Id="rId10" Type="http://schemas.openxmlformats.org/officeDocument/2006/relationships/hyperlink" Target="https://balkangreenenergynews.com/france-gathers-majority-of-eu-countries-in-its-nuclear-alliance/" TargetMode="External"/><Relationship Id="rId4" Type="http://schemas.openxmlformats.org/officeDocument/2006/relationships/hyperlink" Target="https://balkangreenenergynews.com/russia-approves-eur-10-billion-credit-package-for-hungarys-paks-2-nuclear-plant/" TargetMode="External"/><Relationship Id="rId9" Type="http://schemas.openxmlformats.org/officeDocument/2006/relationships/hyperlink" Target="https://www.connaissancedesenergies.org/afp/nucleaire-douze-pays-europeens-appellent-la-creation-dune-alliance-pour-les-petits-reacteurs-modulaires-231103-0"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32.xml"/><Relationship Id="rId6" Type="http://schemas.openxmlformats.org/officeDocument/2006/relationships/image" Target="../media/image81.png"/><Relationship Id="rId11" Type="http://schemas.openxmlformats.org/officeDocument/2006/relationships/image" Target="../media/image10.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20.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20.xml"/><Relationship Id="rId5" Type="http://schemas.openxmlformats.org/officeDocument/2006/relationships/image" Target="../media/image10.png"/><Relationship Id="rId4" Type="http://schemas.openxmlformats.org/officeDocument/2006/relationships/image" Target="../media/image90.jpe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2.gif"/><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55.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jpeg"/><Relationship Id="rId3" Type="http://schemas.openxmlformats.org/officeDocument/2006/relationships/image" Target="../media/image96.png"/><Relationship Id="rId21" Type="http://schemas.openxmlformats.org/officeDocument/2006/relationships/image" Target="../media/image113.png"/><Relationship Id="rId7" Type="http://schemas.openxmlformats.org/officeDocument/2006/relationships/image" Target="../media/image100.jpeg"/><Relationship Id="rId12" Type="http://schemas.openxmlformats.org/officeDocument/2006/relationships/image" Target="../media/image105.png"/><Relationship Id="rId17" Type="http://schemas.openxmlformats.org/officeDocument/2006/relationships/image" Target="../media/image110.jpeg"/><Relationship Id="rId2" Type="http://schemas.openxmlformats.org/officeDocument/2006/relationships/notesSlide" Target="../notesSlides/notesSlide5.xml"/><Relationship Id="rId16" Type="http://schemas.openxmlformats.org/officeDocument/2006/relationships/image" Target="../media/image109.png"/><Relationship Id="rId20" Type="http://schemas.microsoft.com/office/2007/relationships/hdphoto" Target="../media/hdphoto1.wdp"/><Relationship Id="rId1" Type="http://schemas.openxmlformats.org/officeDocument/2006/relationships/slideLayout" Target="../slideLayouts/slideLayout17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jp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jp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6.xml"/><Relationship Id="rId4" Type="http://schemas.openxmlformats.org/officeDocument/2006/relationships/image" Target="../media/image3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3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06.xml"/><Relationship Id="rId4" Type="http://schemas.openxmlformats.org/officeDocument/2006/relationships/image" Target="../media/image116.jpeg"/></Relationships>
</file>

<file path=ppt/slides/_rels/slide3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6.xml"/><Relationship Id="rId1" Type="http://schemas.openxmlformats.org/officeDocument/2006/relationships/slideLayout" Target="../slideLayouts/slideLayout160.xml"/><Relationship Id="rId5" Type="http://schemas.openxmlformats.org/officeDocument/2006/relationships/image" Target="../media/image119.png"/><Relationship Id="rId4" Type="http://schemas.openxmlformats.org/officeDocument/2006/relationships/image" Target="../media/image118.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0.xml"/></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xml"/><Relationship Id="rId1" Type="http://schemas.openxmlformats.org/officeDocument/2006/relationships/slideLayout" Target="../slideLayouts/slideLayout160.xml"/></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160.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10.xml"/><Relationship Id="rId1" Type="http://schemas.openxmlformats.org/officeDocument/2006/relationships/slideLayout" Target="../slideLayouts/slideLayout160.xml"/><Relationship Id="rId4" Type="http://schemas.openxmlformats.org/officeDocument/2006/relationships/image" Target="../media/image121.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notesSlide" Target="../notesSlides/notesSlide11.xml"/><Relationship Id="rId1" Type="http://schemas.openxmlformats.org/officeDocument/2006/relationships/slideLayout" Target="../slideLayouts/slideLayout160.xml"/><Relationship Id="rId4" Type="http://schemas.openxmlformats.org/officeDocument/2006/relationships/image" Target="../media/image122.emf"/></Relationships>
</file>

<file path=ppt/slides/_rels/slide4.xml.rels><?xml version="1.0" encoding="UTF-8" standalone="yes"?>
<Relationships xmlns="http://schemas.openxmlformats.org/package/2006/relationships"><Relationship Id="rId3" Type="http://schemas.openxmlformats.org/officeDocument/2006/relationships/hyperlink" Target="https://www.worldnuclearreport.org/IMG/pdf/wnisr2022-v3-hr.pdf" TargetMode="External"/><Relationship Id="rId2" Type="http://schemas.openxmlformats.org/officeDocument/2006/relationships/image" Target="../media/image35.png"/><Relationship Id="rId1" Type="http://schemas.openxmlformats.org/officeDocument/2006/relationships/slideLayout" Target="../slideLayouts/slideLayout106.xml"/><Relationship Id="rId5" Type="http://schemas.openxmlformats.org/officeDocument/2006/relationships/image" Target="../media/image37.jpeg"/><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4.png"/><Relationship Id="rId7" Type="http://schemas.openxmlformats.org/officeDocument/2006/relationships/image" Target="../media/image127.jpeg"/><Relationship Id="rId2" Type="http://schemas.openxmlformats.org/officeDocument/2006/relationships/image" Target="../media/image123.jpeg"/><Relationship Id="rId1" Type="http://schemas.openxmlformats.org/officeDocument/2006/relationships/slideLayout" Target="../slideLayouts/slideLayout106.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0" Type="http://schemas.openxmlformats.org/officeDocument/2006/relationships/image" Target="../media/image130.jpeg"/><Relationship Id="rId4" Type="http://schemas.microsoft.com/office/2007/relationships/hdphoto" Target="../media/hdphoto2.wdp"/><Relationship Id="rId9" Type="http://schemas.openxmlformats.org/officeDocument/2006/relationships/image" Target="../media/image129.jpeg"/></Relationships>
</file>

<file path=ppt/slides/_rels/slide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emf"/><Relationship Id="rId1" Type="http://schemas.openxmlformats.org/officeDocument/2006/relationships/slideLayout" Target="../slideLayouts/slideLayout106.xml"/><Relationship Id="rId5" Type="http://schemas.openxmlformats.org/officeDocument/2006/relationships/image" Target="../media/image135.jpeg"/><Relationship Id="rId4" Type="http://schemas.openxmlformats.org/officeDocument/2006/relationships/image" Target="../media/image134.jpe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6.xml"/><Relationship Id="rId5" Type="http://schemas.openxmlformats.org/officeDocument/2006/relationships/image" Target="../media/image43.jpeg"/><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5" Type="http://schemas.openxmlformats.org/officeDocument/2006/relationships/hyperlink" Target="https://c3newsmag.com/dow-and-x-energy-collaborate-on-grid-scale-smr-project/" TargetMode="Externa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06.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A360741-7952-BAC1-06C2-5BB0CCCDC3D2}"/>
              </a:ext>
            </a:extLst>
          </p:cNvPr>
          <p:cNvSpPr/>
          <p:nvPr/>
        </p:nvSpPr>
        <p:spPr>
          <a:xfrm>
            <a:off x="540048" y="2760702"/>
            <a:ext cx="5297556" cy="3676745"/>
          </a:xfrm>
          <a:prstGeom prst="rect">
            <a:avLst/>
          </a:prstGeom>
          <a:solidFill>
            <a:srgbClr val="CCEC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id="{38062F49-ED40-7BED-C22B-B385D1250411}"/>
              </a:ext>
            </a:extLst>
          </p:cNvPr>
          <p:cNvSpPr>
            <a:spLocks noGrp="1"/>
          </p:cNvSpPr>
          <p:nvPr>
            <p:ph type="title"/>
          </p:nvPr>
        </p:nvSpPr>
        <p:spPr/>
        <p:txBody>
          <a:bodyPr/>
          <a:lstStyle/>
          <a:p>
            <a:br>
              <a:rPr lang="en-US" dirty="0"/>
            </a:br>
            <a:r>
              <a:rPr lang="en-US" sz="1800" dirty="0"/>
              <a:t>Public-Private Financing of Strategic Partnerships for Energy Security: </a:t>
            </a:r>
            <a:br>
              <a:rPr lang="en-US" sz="1800" dirty="0"/>
            </a:br>
            <a:r>
              <a:rPr lang="en-US" sz="1800" dirty="0"/>
              <a:t>the case for Nuclear SMRs … and the Evolution of Energy Sovereignty </a:t>
            </a:r>
            <a:br>
              <a:rPr lang="en-US" dirty="0"/>
            </a:br>
            <a:endParaRPr lang="en-US" dirty="0"/>
          </a:p>
        </p:txBody>
      </p:sp>
      <p:sp>
        <p:nvSpPr>
          <p:cNvPr id="4" name="Slide Number Placeholder 3">
            <a:extLst>
              <a:ext uri="{FF2B5EF4-FFF2-40B4-BE49-F238E27FC236}">
                <a16:creationId xmlns:a16="http://schemas.microsoft.com/office/drawing/2014/main" id="{344E0917-2141-7F2A-CB61-87C29CDC37E6}"/>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400" b="1" i="0" u="none" strike="noStrike" kern="1200" cap="none" spc="0" normalizeH="0" baseline="0" noProof="0" smtClean="0">
                <a:ln>
                  <a:noFill/>
                </a:ln>
                <a:solidFill>
                  <a:srgbClr val="2372B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400" b="1" i="0" u="none" strike="noStrike" kern="1200" cap="none" spc="0" normalizeH="0" baseline="0" noProof="0" dirty="0">
              <a:ln>
                <a:noFill/>
              </a:ln>
              <a:solidFill>
                <a:srgbClr val="2372B9"/>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D067B6EA-DCA0-C46A-F24E-15F123EB8C70}"/>
              </a:ext>
            </a:extLst>
          </p:cNvPr>
          <p:cNvPicPr>
            <a:picLocks noChangeAspect="1"/>
          </p:cNvPicPr>
          <p:nvPr/>
        </p:nvPicPr>
        <p:blipFill>
          <a:blip r:embed="rId2"/>
          <a:stretch>
            <a:fillRect/>
          </a:stretch>
        </p:blipFill>
        <p:spPr>
          <a:xfrm>
            <a:off x="1910886" y="3463116"/>
            <a:ext cx="3605264" cy="2799750"/>
          </a:xfrm>
          <a:prstGeom prst="rect">
            <a:avLst/>
          </a:prstGeom>
        </p:spPr>
      </p:pic>
      <p:pic>
        <p:nvPicPr>
          <p:cNvPr id="13" name="Picture 12">
            <a:extLst>
              <a:ext uri="{FF2B5EF4-FFF2-40B4-BE49-F238E27FC236}">
                <a16:creationId xmlns:a16="http://schemas.microsoft.com/office/drawing/2014/main" id="{7C36AD3C-DF47-3747-87A6-CD8B4D5490CA}"/>
              </a:ext>
            </a:extLst>
          </p:cNvPr>
          <p:cNvPicPr>
            <a:picLocks noChangeAspect="1"/>
          </p:cNvPicPr>
          <p:nvPr/>
        </p:nvPicPr>
        <p:blipFill>
          <a:blip r:embed="rId3"/>
          <a:stretch>
            <a:fillRect/>
          </a:stretch>
        </p:blipFill>
        <p:spPr>
          <a:xfrm>
            <a:off x="6563661" y="979656"/>
            <a:ext cx="4949540" cy="2914555"/>
          </a:xfrm>
          <a:prstGeom prst="rect">
            <a:avLst/>
          </a:prstGeom>
          <a:ln w="28575">
            <a:solidFill>
              <a:schemeClr val="tx1"/>
            </a:solidFill>
          </a:ln>
        </p:spPr>
      </p:pic>
      <p:sp>
        <p:nvSpPr>
          <p:cNvPr id="5" name="TextBox 4">
            <a:extLst>
              <a:ext uri="{FF2B5EF4-FFF2-40B4-BE49-F238E27FC236}">
                <a16:creationId xmlns:a16="http://schemas.microsoft.com/office/drawing/2014/main" id="{295C7661-2B41-7C5F-7A0A-FB61B99A6B15}"/>
              </a:ext>
            </a:extLst>
          </p:cNvPr>
          <p:cNvSpPr txBox="1"/>
          <p:nvPr/>
        </p:nvSpPr>
        <p:spPr>
          <a:xfrm>
            <a:off x="897173" y="2933053"/>
            <a:ext cx="4424609" cy="297004"/>
          </a:xfrm>
          <a:prstGeom prst="rect">
            <a:avLst/>
          </a:prstGeom>
          <a:noFill/>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lang="en-US" sz="1400" b="1" dirty="0">
                <a:solidFill>
                  <a:srgbClr val="595959"/>
                </a:solidFill>
                <a:latin typeface="Arial" panose="020B0604020202020204" pitchFamily="34" charset="0"/>
                <a:cs typeface="Arial" panose="020B0604020202020204" pitchFamily="34" charset="0"/>
              </a:rPr>
              <a:t>Drawn from </a:t>
            </a:r>
            <a:r>
              <a:rPr kumimoji="0" lang="en-US" sz="14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Briefing to US House Nuclear Caucus</a:t>
            </a:r>
          </a:p>
        </p:txBody>
      </p:sp>
      <p:sp>
        <p:nvSpPr>
          <p:cNvPr id="6" name="TextBox 5">
            <a:extLst>
              <a:ext uri="{FF2B5EF4-FFF2-40B4-BE49-F238E27FC236}">
                <a16:creationId xmlns:a16="http://schemas.microsoft.com/office/drawing/2014/main" id="{B1ADFB0A-4069-A155-D6C9-170BC269FC2D}"/>
              </a:ext>
            </a:extLst>
          </p:cNvPr>
          <p:cNvSpPr txBox="1"/>
          <p:nvPr/>
        </p:nvSpPr>
        <p:spPr>
          <a:xfrm>
            <a:off x="777227" y="3668459"/>
            <a:ext cx="1031051" cy="695575"/>
          </a:xfrm>
          <a:prstGeom prst="rect">
            <a:avLst/>
          </a:prstGeom>
          <a:noFill/>
        </p:spPr>
        <p:txBody>
          <a:bodyPr wrap="none" rtlCol="0">
            <a:spAutoFit/>
          </a:bodyPr>
          <a:lstStyle/>
          <a:p>
            <a:pPr marL="0" marR="0" lvl="0" indent="0" algn="ctr"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Jan. 31,</a:t>
            </a:r>
          </a:p>
          <a:p>
            <a:pPr marL="0" marR="0" lvl="0" indent="0" algn="ctr"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2024</a:t>
            </a:r>
          </a:p>
        </p:txBody>
      </p:sp>
      <p:pic>
        <p:nvPicPr>
          <p:cNvPr id="8" name="Picture 7">
            <a:extLst>
              <a:ext uri="{FF2B5EF4-FFF2-40B4-BE49-F238E27FC236}">
                <a16:creationId xmlns:a16="http://schemas.microsoft.com/office/drawing/2014/main" id="{4A03E0B3-786A-191B-1990-3065AE3437DF}"/>
              </a:ext>
            </a:extLst>
          </p:cNvPr>
          <p:cNvPicPr>
            <a:picLocks noChangeAspect="1"/>
          </p:cNvPicPr>
          <p:nvPr/>
        </p:nvPicPr>
        <p:blipFill rotWithShape="1">
          <a:blip r:embed="rId4"/>
          <a:srcRect t="32584"/>
          <a:stretch/>
        </p:blipFill>
        <p:spPr>
          <a:xfrm>
            <a:off x="6599574" y="4237817"/>
            <a:ext cx="4877715" cy="2315750"/>
          </a:xfrm>
          <a:prstGeom prst="rect">
            <a:avLst/>
          </a:prstGeom>
        </p:spPr>
      </p:pic>
      <p:sp>
        <p:nvSpPr>
          <p:cNvPr id="15" name="TextBox 14">
            <a:extLst>
              <a:ext uri="{FF2B5EF4-FFF2-40B4-BE49-F238E27FC236}">
                <a16:creationId xmlns:a16="http://schemas.microsoft.com/office/drawing/2014/main" id="{1BCF353D-012A-0292-F77A-4D5EB43AD4B5}"/>
              </a:ext>
            </a:extLst>
          </p:cNvPr>
          <p:cNvSpPr txBox="1"/>
          <p:nvPr/>
        </p:nvSpPr>
        <p:spPr>
          <a:xfrm>
            <a:off x="8063903" y="5946085"/>
            <a:ext cx="2929007" cy="355482"/>
          </a:xfrm>
          <a:prstGeom prst="rect">
            <a:avLst/>
          </a:prstGeom>
          <a:noFill/>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Nuclear is for large cities</a:t>
            </a:r>
          </a:p>
        </p:txBody>
      </p:sp>
      <p:sp>
        <p:nvSpPr>
          <p:cNvPr id="9" name="TextBox 8">
            <a:extLst>
              <a:ext uri="{FF2B5EF4-FFF2-40B4-BE49-F238E27FC236}">
                <a16:creationId xmlns:a16="http://schemas.microsoft.com/office/drawing/2014/main" id="{5B077EEB-81A3-0556-505E-180DDB9752E4}"/>
              </a:ext>
            </a:extLst>
          </p:cNvPr>
          <p:cNvSpPr txBox="1"/>
          <p:nvPr/>
        </p:nvSpPr>
        <p:spPr>
          <a:xfrm>
            <a:off x="493496" y="1055859"/>
            <a:ext cx="5444494" cy="1200329"/>
          </a:xfrm>
          <a:prstGeom prst="rect">
            <a:avLst/>
          </a:prstGeom>
          <a:noFill/>
        </p:spPr>
        <p:txBody>
          <a:bodyPr wrap="square">
            <a:spAutoFit/>
          </a:bodyPr>
          <a:lstStyle/>
          <a:p>
            <a:r>
              <a:rPr lang="en-US" b="1" dirty="0">
                <a:solidFill>
                  <a:srgbClr val="0070C0"/>
                </a:solidFill>
                <a:latin typeface="Arial" panose="020B0604020202020204" pitchFamily="34" charset="0"/>
                <a:cs typeface="Arial" panose="020B0604020202020204" pitchFamily="34" charset="0"/>
              </a:rPr>
              <a:t>Andrew Paterson </a:t>
            </a:r>
            <a:r>
              <a:rPr lang="en-US" dirty="0">
                <a:solidFill>
                  <a:schemeClr val="tx2"/>
                </a:solidFill>
                <a:latin typeface="Arial" panose="020B0604020202020204" pitchFamily="34" charset="0"/>
                <a:cs typeface="Arial" panose="020B0604020202020204" pitchFamily="34" charset="0"/>
              </a:rPr>
              <a:t>(USA),</a:t>
            </a:r>
          </a:p>
          <a:p>
            <a:r>
              <a:rPr lang="en-US" dirty="0">
                <a:solidFill>
                  <a:schemeClr val="tx2"/>
                </a:solidFill>
                <a:latin typeface="Arial" panose="020B0604020202020204" pitchFamily="34" charset="0"/>
                <a:cs typeface="Arial" panose="020B0604020202020204" pitchFamily="34" charset="0"/>
              </a:rPr>
              <a:t>Principal at Environmental Business International,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and Strategy &amp; Market Intelligence for </a:t>
            </a:r>
            <a:br>
              <a:rPr lang="en-US" dirty="0">
                <a:solidFill>
                  <a:schemeClr val="tx2"/>
                </a:solidFill>
                <a:latin typeface="Arial" panose="020B0604020202020204" pitchFamily="34" charset="0"/>
                <a:cs typeface="Arial" panose="020B0604020202020204" pitchFamily="34" charset="0"/>
              </a:rPr>
            </a:br>
            <a:r>
              <a:rPr lang="en-US" b="1" dirty="0">
                <a:solidFill>
                  <a:schemeClr val="tx2"/>
                </a:solidFill>
                <a:latin typeface="Arial" panose="020B0604020202020204" pitchFamily="34" charset="0"/>
                <a:cs typeface="Arial" panose="020B0604020202020204" pitchFamily="34" charset="0"/>
              </a:rPr>
              <a:t>Allied Nuclear Partners @ IP3 Corporation</a:t>
            </a:r>
          </a:p>
        </p:txBody>
      </p:sp>
      <p:grpSp>
        <p:nvGrpSpPr>
          <p:cNvPr id="10" name="Group 9">
            <a:extLst>
              <a:ext uri="{FF2B5EF4-FFF2-40B4-BE49-F238E27FC236}">
                <a16:creationId xmlns:a16="http://schemas.microsoft.com/office/drawing/2014/main" id="{CFD924ED-1D51-28F9-47E5-75FAC27CE872}"/>
              </a:ext>
            </a:extLst>
          </p:cNvPr>
          <p:cNvGrpSpPr>
            <a:grpSpLocks noChangeAspect="1"/>
          </p:cNvGrpSpPr>
          <p:nvPr/>
        </p:nvGrpSpPr>
        <p:grpSpPr>
          <a:xfrm>
            <a:off x="10992910" y="83471"/>
            <a:ext cx="645195" cy="645195"/>
            <a:chOff x="9381225" y="2127522"/>
            <a:chExt cx="1371600" cy="1371600"/>
          </a:xfrm>
        </p:grpSpPr>
        <p:sp>
          <p:nvSpPr>
            <p:cNvPr id="16" name="Oval 15">
              <a:extLst>
                <a:ext uri="{FF2B5EF4-FFF2-40B4-BE49-F238E27FC236}">
                  <a16:creationId xmlns:a16="http://schemas.microsoft.com/office/drawing/2014/main" id="{745A4B43-306C-C3C8-1800-479AE237BDDD}"/>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E10E82D-4BF6-C400-082B-B53FD3180F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
        <p:nvSpPr>
          <p:cNvPr id="18" name="TextBox 17">
            <a:extLst>
              <a:ext uri="{FF2B5EF4-FFF2-40B4-BE49-F238E27FC236}">
                <a16:creationId xmlns:a16="http://schemas.microsoft.com/office/drawing/2014/main" id="{6A9FD8D1-DE0E-AAF9-009B-3FE1A74E9B3A}"/>
              </a:ext>
            </a:extLst>
          </p:cNvPr>
          <p:cNvSpPr txBox="1"/>
          <p:nvPr/>
        </p:nvSpPr>
        <p:spPr>
          <a:xfrm>
            <a:off x="540048" y="2379644"/>
            <a:ext cx="2915991" cy="267766"/>
          </a:xfrm>
          <a:prstGeom prst="rect">
            <a:avLst/>
          </a:prstGeom>
          <a:noFill/>
        </p:spPr>
        <p:txBody>
          <a:bodyPr wrap="none" rtlCol="0">
            <a:spAutoFit/>
          </a:bodyPr>
          <a:lstStyle/>
          <a:p>
            <a:pPr algn="l">
              <a:lnSpc>
                <a:spcPct val="95000"/>
              </a:lnSpc>
              <a:spcBef>
                <a:spcPts val="600"/>
              </a:spcBef>
            </a:pPr>
            <a:r>
              <a:rPr lang="en-US" sz="1200" b="1" dirty="0">
                <a:latin typeface="Arial" panose="020B0604020202020204" pitchFamily="34" charset="0"/>
                <a:cs typeface="Arial" panose="020B0604020202020204" pitchFamily="34" charset="0"/>
              </a:rPr>
              <a:t>Andy.Paterson@ip3international.com</a:t>
            </a:r>
          </a:p>
        </p:txBody>
      </p:sp>
    </p:spTree>
    <p:extLst>
      <p:ext uri="{BB962C8B-B14F-4D97-AF65-F5344CB8AC3E}">
        <p14:creationId xmlns:p14="http://schemas.microsoft.com/office/powerpoint/2010/main" val="2604212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8B87-CAC1-F5B6-04A1-A8FB5C49ECE6}"/>
              </a:ext>
            </a:extLst>
          </p:cNvPr>
          <p:cNvSpPr>
            <a:spLocks noGrp="1"/>
          </p:cNvSpPr>
          <p:nvPr>
            <p:ph type="title"/>
          </p:nvPr>
        </p:nvSpPr>
        <p:spPr/>
        <p:txBody>
          <a:bodyPr/>
          <a:lstStyle/>
          <a:p>
            <a:r>
              <a:rPr lang="en-US" sz="2000" dirty="0"/>
              <a:t>URBAN Growth &amp; Reliability as Top Driver for new nuclear capacity globally </a:t>
            </a:r>
          </a:p>
        </p:txBody>
      </p:sp>
      <p:sp>
        <p:nvSpPr>
          <p:cNvPr id="4" name="Slide Number Placeholder 3">
            <a:extLst>
              <a:ext uri="{FF2B5EF4-FFF2-40B4-BE49-F238E27FC236}">
                <a16:creationId xmlns:a16="http://schemas.microsoft.com/office/drawing/2014/main" id="{B2A11139-B631-A043-9B9C-C197715CAD2B}"/>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400" b="1" i="0" u="none" strike="noStrike" kern="1200" cap="none" spc="0" normalizeH="0" baseline="0" noProof="0" smtClean="0">
                <a:ln>
                  <a:noFill/>
                </a:ln>
                <a:solidFill>
                  <a:srgbClr val="2372B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srgbClr val="2372B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02921E8C-AA83-9241-A8E2-797E346792FA}"/>
              </a:ext>
            </a:extLst>
          </p:cNvPr>
          <p:cNvSpPr/>
          <p:nvPr/>
        </p:nvSpPr>
        <p:spPr>
          <a:xfrm>
            <a:off x="1183888" y="5971407"/>
            <a:ext cx="2792682" cy="276965"/>
          </a:xfrm>
          <a:prstGeom prst="rect">
            <a:avLst/>
          </a:prstGeom>
        </p:spPr>
        <p:txBody>
          <a:bodyPr wrap="none" lIns="91405" tIns="45703" rIns="91405" bIns="45703">
            <a:spAutoFit/>
          </a:bodyPr>
          <a:lstStyle/>
          <a:p>
            <a:pPr marL="0" marR="0" lvl="0" indent="0" algn="l" defTabSz="9140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charset="0"/>
              </a:rPr>
              <a:t>https://ourworldindata.org/urbanization</a:t>
            </a:r>
          </a:p>
        </p:txBody>
      </p:sp>
      <p:pic>
        <p:nvPicPr>
          <p:cNvPr id="6" name="Picture 2">
            <a:extLst>
              <a:ext uri="{FF2B5EF4-FFF2-40B4-BE49-F238E27FC236}">
                <a16:creationId xmlns:a16="http://schemas.microsoft.com/office/drawing/2014/main" id="{5EEFAFE5-9986-9FB6-EFE5-F0B70E5C57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595" y="914400"/>
            <a:ext cx="712469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Brace 6">
            <a:extLst>
              <a:ext uri="{FF2B5EF4-FFF2-40B4-BE49-F238E27FC236}">
                <a16:creationId xmlns:a16="http://schemas.microsoft.com/office/drawing/2014/main" id="{5C7F825E-8AF9-164D-81CA-6BCDE65C886C}"/>
              </a:ext>
            </a:extLst>
          </p:cNvPr>
          <p:cNvSpPr/>
          <p:nvPr/>
        </p:nvSpPr>
        <p:spPr bwMode="auto">
          <a:xfrm>
            <a:off x="7149491" y="1676400"/>
            <a:ext cx="624548" cy="2514600"/>
          </a:xfrm>
          <a:prstGeom prst="rightBrace">
            <a:avLst/>
          </a:prstGeom>
          <a:noFill/>
          <a:ln w="19050" cap="flat" cmpd="sng" algn="ctr">
            <a:solidFill>
              <a:schemeClr val="tx1"/>
            </a:solidFill>
            <a:prstDash val="solid"/>
            <a:miter lim="800000"/>
            <a:headEnd type="none" w="med" len="med"/>
            <a:tailEnd type="none" w="med" len="med"/>
          </a:ln>
          <a:effectLst/>
        </p:spPr>
        <p:txBody>
          <a:bodyPr vert="horz" wrap="none" lIns="91405" tIns="45703" rIns="91405" bIns="45703" numCol="1" rtlCol="0" anchor="t" anchorCtr="0" compatLnSpc="1">
            <a:prstTxWarp prst="textNoShape">
              <a:avLst/>
            </a:prstTxWarp>
          </a:bodyPr>
          <a:lstStyle/>
          <a:p>
            <a:pPr marL="0" marR="0" lvl="0" indent="0" algn="l" defTabSz="91405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Arial" charset="0"/>
            </a:endParaRPr>
          </a:p>
        </p:txBody>
      </p:sp>
      <p:cxnSp>
        <p:nvCxnSpPr>
          <p:cNvPr id="8" name="Straight Connector 7">
            <a:extLst>
              <a:ext uri="{FF2B5EF4-FFF2-40B4-BE49-F238E27FC236}">
                <a16:creationId xmlns:a16="http://schemas.microsoft.com/office/drawing/2014/main" id="{DCE286D4-3804-3F6B-01A4-34D56B46CDD8}"/>
              </a:ext>
            </a:extLst>
          </p:cNvPr>
          <p:cNvCxnSpPr/>
          <p:nvPr/>
        </p:nvCxnSpPr>
        <p:spPr bwMode="auto">
          <a:xfrm flipH="1">
            <a:off x="879090" y="4191000"/>
            <a:ext cx="6270403" cy="0"/>
          </a:xfrm>
          <a:prstGeom prst="line">
            <a:avLst/>
          </a:prstGeom>
          <a:solidFill>
            <a:schemeClr val="accent1"/>
          </a:solidFill>
          <a:ln w="9525" cap="flat" cmpd="sng" algn="ctr">
            <a:solidFill>
              <a:schemeClr val="tx1"/>
            </a:solidFill>
            <a:prstDash val="dash"/>
            <a:miter lim="800000"/>
            <a:headEnd type="none" w="med" len="med"/>
            <a:tailEnd type="none" w="med" len="med"/>
          </a:ln>
          <a:effectLst/>
        </p:spPr>
      </p:cxnSp>
      <p:sp>
        <p:nvSpPr>
          <p:cNvPr id="9" name="TextBox 8">
            <a:extLst>
              <a:ext uri="{FF2B5EF4-FFF2-40B4-BE49-F238E27FC236}">
                <a16:creationId xmlns:a16="http://schemas.microsoft.com/office/drawing/2014/main" id="{BCCC16B7-B4A4-0494-BD86-975005A71F10}"/>
              </a:ext>
            </a:extLst>
          </p:cNvPr>
          <p:cNvSpPr txBox="1"/>
          <p:nvPr/>
        </p:nvSpPr>
        <p:spPr>
          <a:xfrm>
            <a:off x="7722701" y="2749040"/>
            <a:ext cx="982892" cy="1661959"/>
          </a:xfrm>
          <a:prstGeom prst="rect">
            <a:avLst/>
          </a:prstGeom>
          <a:noFill/>
        </p:spPr>
        <p:txBody>
          <a:bodyPr wrap="none" lIns="91405" tIns="45703" rIns="91405" bIns="45703" rtlCol="0">
            <a:spAutoFit/>
          </a:bodyPr>
          <a:lstStyle/>
          <a:p>
            <a:pPr marL="0" marR="0" lvl="0" indent="0" algn="ctr" defTabSz="91405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charset="0"/>
              </a:rPr>
              <a:t>6b+ in</a:t>
            </a:r>
          </a:p>
          <a:p>
            <a:pPr marL="0" marR="0" lvl="0" indent="0" algn="ctr" defTabSz="91405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charset="0"/>
              </a:rPr>
              <a:t>Cities</a:t>
            </a:r>
          </a:p>
          <a:p>
            <a:pPr marL="0" marR="0" lvl="0" indent="0" algn="ctr" defTabSz="914051"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a:p>
            <a:pPr marL="0" marR="0" lvl="0" indent="0" algn="ctr" defTabSz="9140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charset="0"/>
              </a:rPr>
              <a:t>3b more</a:t>
            </a:r>
          </a:p>
          <a:p>
            <a:pPr marL="0" marR="0" lvl="0" indent="0" algn="ctr" defTabSz="9140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charset="0"/>
              </a:rPr>
              <a:t>than in</a:t>
            </a:r>
          </a:p>
          <a:p>
            <a:pPr marL="0" marR="0" lvl="0" indent="0" algn="ctr" defTabSz="9140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charset="0"/>
              </a:rPr>
              <a:t>2000</a:t>
            </a: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cxnSp>
        <p:nvCxnSpPr>
          <p:cNvPr id="10" name="Straight Connector 9">
            <a:extLst>
              <a:ext uri="{FF2B5EF4-FFF2-40B4-BE49-F238E27FC236}">
                <a16:creationId xmlns:a16="http://schemas.microsoft.com/office/drawing/2014/main" id="{437E2E25-C517-BB54-2E7D-149E85ED0E5C}"/>
              </a:ext>
            </a:extLst>
          </p:cNvPr>
          <p:cNvCxnSpPr/>
          <p:nvPr/>
        </p:nvCxnSpPr>
        <p:spPr bwMode="auto">
          <a:xfrm flipH="1">
            <a:off x="879090" y="1676400"/>
            <a:ext cx="6270403" cy="0"/>
          </a:xfrm>
          <a:prstGeom prst="line">
            <a:avLst/>
          </a:prstGeom>
          <a:solidFill>
            <a:schemeClr val="accent1"/>
          </a:solidFill>
          <a:ln w="9525" cap="flat" cmpd="sng" algn="ctr">
            <a:solidFill>
              <a:schemeClr val="tx1"/>
            </a:solidFill>
            <a:prstDash val="dash"/>
            <a:miter lim="800000"/>
            <a:headEnd type="none" w="med" len="med"/>
            <a:tailEnd type="none" w="med" len="med"/>
          </a:ln>
          <a:effectLst/>
        </p:spPr>
      </p:cxnSp>
      <p:cxnSp>
        <p:nvCxnSpPr>
          <p:cNvPr id="11" name="Straight Connector 10">
            <a:extLst>
              <a:ext uri="{FF2B5EF4-FFF2-40B4-BE49-F238E27FC236}">
                <a16:creationId xmlns:a16="http://schemas.microsoft.com/office/drawing/2014/main" id="{2347D7E3-644A-E07E-58F1-005FAEEEB9A3}"/>
              </a:ext>
            </a:extLst>
          </p:cNvPr>
          <p:cNvCxnSpPr/>
          <p:nvPr/>
        </p:nvCxnSpPr>
        <p:spPr bwMode="auto">
          <a:xfrm flipV="1">
            <a:off x="6517888" y="3072200"/>
            <a:ext cx="0" cy="2338001"/>
          </a:xfrm>
          <a:prstGeom prst="line">
            <a:avLst/>
          </a:prstGeom>
          <a:solidFill>
            <a:schemeClr val="accent1"/>
          </a:solidFill>
          <a:ln w="12700" cap="flat" cmpd="sng" algn="ctr">
            <a:solidFill>
              <a:schemeClr val="tx1"/>
            </a:solidFill>
            <a:prstDash val="solid"/>
            <a:miter lim="800000"/>
            <a:headEnd type="none" w="med" len="med"/>
            <a:tailEnd type="none" w="med" len="med"/>
          </a:ln>
          <a:effectLst/>
        </p:spPr>
      </p:cxnSp>
      <p:sp>
        <p:nvSpPr>
          <p:cNvPr id="12" name="TextBox 11">
            <a:extLst>
              <a:ext uri="{FF2B5EF4-FFF2-40B4-BE49-F238E27FC236}">
                <a16:creationId xmlns:a16="http://schemas.microsoft.com/office/drawing/2014/main" id="{BC0596C7-B6C6-E8E2-7915-51210519A8A2}"/>
              </a:ext>
            </a:extLst>
          </p:cNvPr>
          <p:cNvSpPr txBox="1"/>
          <p:nvPr/>
        </p:nvSpPr>
        <p:spPr>
          <a:xfrm>
            <a:off x="6594088" y="2895600"/>
            <a:ext cx="851444" cy="369298"/>
          </a:xfrm>
          <a:prstGeom prst="rect">
            <a:avLst/>
          </a:prstGeom>
          <a:solidFill>
            <a:schemeClr val="bg1"/>
          </a:solidFill>
        </p:spPr>
        <p:txBody>
          <a:bodyPr wrap="none" lIns="91405" tIns="45703" rIns="91405" bIns="45703" rtlCol="0">
            <a:spAutoFit/>
          </a:bodyPr>
          <a:lstStyle/>
          <a:p>
            <a:pPr marL="0" marR="0" lvl="0" indent="0" algn="l" defTabSz="91405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050"/>
                </a:solidFill>
                <a:effectLst/>
                <a:uLnTx/>
                <a:uFillTx/>
                <a:latin typeface="Arial"/>
                <a:ea typeface="+mn-ea"/>
                <a:cs typeface="Arial" charset="0"/>
              </a:rPr>
              <a:t>Urban</a:t>
            </a:r>
          </a:p>
        </p:txBody>
      </p:sp>
      <p:sp>
        <p:nvSpPr>
          <p:cNvPr id="13" name="TextBox 12">
            <a:extLst>
              <a:ext uri="{FF2B5EF4-FFF2-40B4-BE49-F238E27FC236}">
                <a16:creationId xmlns:a16="http://schemas.microsoft.com/office/drawing/2014/main" id="{D82DFFB2-08CD-4B7F-2A30-0401CD615518}"/>
              </a:ext>
            </a:extLst>
          </p:cNvPr>
          <p:cNvSpPr txBox="1"/>
          <p:nvPr/>
        </p:nvSpPr>
        <p:spPr>
          <a:xfrm>
            <a:off x="6822692" y="4648201"/>
            <a:ext cx="708778" cy="338520"/>
          </a:xfrm>
          <a:prstGeom prst="rect">
            <a:avLst/>
          </a:prstGeom>
          <a:solidFill>
            <a:schemeClr val="bg1"/>
          </a:solidFill>
        </p:spPr>
        <p:txBody>
          <a:bodyPr wrap="none" lIns="91405" tIns="45703" rIns="91405" bIns="45703" rtlCol="0">
            <a:spAutoFit/>
          </a:bodyPr>
          <a:lstStyle/>
          <a:p>
            <a:pPr marL="0" marR="0" lvl="0" indent="0" algn="l" defTabSz="9140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66CC"/>
                </a:solidFill>
                <a:effectLst/>
                <a:uLnTx/>
                <a:uFillTx/>
                <a:latin typeface="Arial"/>
                <a:ea typeface="+mn-ea"/>
                <a:cs typeface="Arial" charset="0"/>
              </a:rPr>
              <a:t>Rural</a:t>
            </a:r>
          </a:p>
        </p:txBody>
      </p:sp>
      <p:sp>
        <p:nvSpPr>
          <p:cNvPr id="14" name="Rectangle 13">
            <a:extLst>
              <a:ext uri="{FF2B5EF4-FFF2-40B4-BE49-F238E27FC236}">
                <a16:creationId xmlns:a16="http://schemas.microsoft.com/office/drawing/2014/main" id="{9815FB8A-AF0B-6ACB-4841-2E3714F99A26}"/>
              </a:ext>
            </a:extLst>
          </p:cNvPr>
          <p:cNvSpPr/>
          <p:nvPr/>
        </p:nvSpPr>
        <p:spPr>
          <a:xfrm>
            <a:off x="3593032" y="1906370"/>
            <a:ext cx="2826593" cy="646331"/>
          </a:xfrm>
          <a:prstGeom prst="rect">
            <a:avLst/>
          </a:prstGeom>
          <a:solidFill>
            <a:srgbClr val="CCECFF"/>
          </a:solidFill>
          <a:ln w="28575">
            <a:solidFill>
              <a:srgbClr val="0000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8000"/>
                </a:solidFill>
                <a:effectLst/>
                <a:uLnTx/>
                <a:uFillTx/>
                <a:latin typeface="Arial"/>
                <a:ea typeface="+mn-ea"/>
                <a:cs typeface="Arial" charset="0"/>
              </a:rPr>
              <a:t>Nuclear Power enables Clean Urban Living</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2392235C-81FF-C244-34EE-B8346C81FA09}"/>
              </a:ext>
            </a:extLst>
          </p:cNvPr>
          <p:cNvPicPr>
            <a:picLocks noChangeAspect="1"/>
          </p:cNvPicPr>
          <p:nvPr/>
        </p:nvPicPr>
        <p:blipFill>
          <a:blip r:embed="rId3"/>
          <a:stretch>
            <a:fillRect/>
          </a:stretch>
        </p:blipFill>
        <p:spPr>
          <a:xfrm>
            <a:off x="1798876" y="2895601"/>
            <a:ext cx="3204916" cy="1802765"/>
          </a:xfrm>
          <a:prstGeom prst="rect">
            <a:avLst/>
          </a:prstGeom>
          <a:ln>
            <a:solidFill>
              <a:srgbClr val="0000CC"/>
            </a:solidFill>
          </a:ln>
        </p:spPr>
      </p:pic>
      <p:pic>
        <p:nvPicPr>
          <p:cNvPr id="16" name="Picture 15">
            <a:extLst>
              <a:ext uri="{FF2B5EF4-FFF2-40B4-BE49-F238E27FC236}">
                <a16:creationId xmlns:a16="http://schemas.microsoft.com/office/drawing/2014/main" id="{22AEF6F6-C6C5-9541-785D-A9BA87E8264F}"/>
              </a:ext>
            </a:extLst>
          </p:cNvPr>
          <p:cNvPicPr>
            <a:picLocks noChangeAspect="1"/>
          </p:cNvPicPr>
          <p:nvPr/>
        </p:nvPicPr>
        <p:blipFill>
          <a:blip r:embed="rId4"/>
          <a:stretch>
            <a:fillRect/>
          </a:stretch>
        </p:blipFill>
        <p:spPr>
          <a:xfrm>
            <a:off x="9075420" y="4057733"/>
            <a:ext cx="2461260" cy="2209800"/>
          </a:xfrm>
          <a:prstGeom prst="rect">
            <a:avLst/>
          </a:prstGeom>
        </p:spPr>
      </p:pic>
      <p:sp>
        <p:nvSpPr>
          <p:cNvPr id="17" name="Diamond 16">
            <a:extLst>
              <a:ext uri="{FF2B5EF4-FFF2-40B4-BE49-F238E27FC236}">
                <a16:creationId xmlns:a16="http://schemas.microsoft.com/office/drawing/2014/main" id="{FFDFD68D-827E-C46B-9DD9-03F82BA21D7B}"/>
              </a:ext>
            </a:extLst>
          </p:cNvPr>
          <p:cNvSpPr/>
          <p:nvPr/>
        </p:nvSpPr>
        <p:spPr>
          <a:xfrm>
            <a:off x="10181051" y="4161457"/>
            <a:ext cx="200483" cy="216374"/>
          </a:xfrm>
          <a:prstGeom prst="diamond">
            <a:avLst/>
          </a:prstGeom>
          <a:solidFill>
            <a:srgbClr val="CC66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Franklin Gothic Book"/>
              <a:ea typeface="+mn-ea"/>
              <a:cs typeface="+mn-cs"/>
            </a:endParaRPr>
          </a:p>
        </p:txBody>
      </p:sp>
      <p:sp>
        <p:nvSpPr>
          <p:cNvPr id="18" name="TextBox 17">
            <a:extLst>
              <a:ext uri="{FF2B5EF4-FFF2-40B4-BE49-F238E27FC236}">
                <a16:creationId xmlns:a16="http://schemas.microsoft.com/office/drawing/2014/main" id="{493358F1-B5D1-4796-3535-9C74EAC51005}"/>
              </a:ext>
            </a:extLst>
          </p:cNvPr>
          <p:cNvSpPr txBox="1"/>
          <p:nvPr/>
        </p:nvSpPr>
        <p:spPr>
          <a:xfrm>
            <a:off x="9750493" y="3162819"/>
            <a:ext cx="2078955" cy="618631"/>
          </a:xfrm>
          <a:prstGeom prst="rect">
            <a:avLst/>
          </a:prstGeom>
          <a:noFill/>
          <a:ln w="19050">
            <a:solidFill>
              <a:srgbClr val="CC66FF"/>
            </a:solidFill>
          </a:ln>
        </p:spPr>
        <p:txBody>
          <a:bodyPr wrap="squar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SMR Plant requires less than half a square mile for 100 – 300 MWs.</a:t>
            </a:r>
          </a:p>
        </p:txBody>
      </p:sp>
      <p:cxnSp>
        <p:nvCxnSpPr>
          <p:cNvPr id="19" name="Straight Connector 18">
            <a:extLst>
              <a:ext uri="{FF2B5EF4-FFF2-40B4-BE49-F238E27FC236}">
                <a16:creationId xmlns:a16="http://schemas.microsoft.com/office/drawing/2014/main" id="{C91C29D8-EA6C-BFB8-85DF-91F44B45327F}"/>
              </a:ext>
            </a:extLst>
          </p:cNvPr>
          <p:cNvCxnSpPr>
            <a:stCxn id="18" idx="2"/>
            <a:endCxn id="17" idx="3"/>
          </p:cNvCxnSpPr>
          <p:nvPr/>
        </p:nvCxnSpPr>
        <p:spPr>
          <a:xfrm flipH="1">
            <a:off x="10381534" y="3781450"/>
            <a:ext cx="408437" cy="488194"/>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4A27DAC-C6F9-DA48-0C9E-3DD4938AF6EB}"/>
              </a:ext>
            </a:extLst>
          </p:cNvPr>
          <p:cNvSpPr txBox="1"/>
          <p:nvPr/>
        </p:nvSpPr>
        <p:spPr>
          <a:xfrm flipH="1">
            <a:off x="7827690" y="1570925"/>
            <a:ext cx="4001757" cy="783291"/>
          </a:xfrm>
          <a:prstGeom prst="rect">
            <a:avLst/>
          </a:prstGeom>
          <a:noFill/>
          <a:ln>
            <a:solidFill>
              <a:srgbClr val="C00000"/>
            </a:solidFill>
          </a:ln>
        </p:spPr>
        <p:txBody>
          <a:bodyPr wrap="square" rtlCol="0">
            <a:spAutoFit/>
          </a:bodyPr>
          <a:lstStyle/>
          <a:p>
            <a:pPr>
              <a:lnSpc>
                <a:spcPct val="95000"/>
              </a:lnSpc>
              <a:spcBef>
                <a:spcPts val="600"/>
              </a:spcBef>
            </a:pPr>
            <a:r>
              <a:rPr lang="en-US" b="1" dirty="0">
                <a:solidFill>
                  <a:srgbClr val="0070C0"/>
                </a:solidFill>
                <a:latin typeface="Arial" panose="020B0604020202020204" pitchFamily="34" charset="0"/>
                <a:cs typeface="Arial" panose="020B0604020202020204" pitchFamily="34" charset="0"/>
              </a:rPr>
              <a:t>Nuclear Deployment for Cities</a:t>
            </a:r>
          </a:p>
          <a:p>
            <a:pPr>
              <a:lnSpc>
                <a:spcPct val="95000"/>
              </a:lnSpc>
              <a:spcBef>
                <a:spcPts val="600"/>
              </a:spcBef>
            </a:pPr>
            <a:r>
              <a:rPr lang="en-US" b="1" dirty="0">
                <a:solidFill>
                  <a:srgbClr val="0070C0"/>
                </a:solidFill>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Massive Demand Signal </a:t>
            </a:r>
            <a:endParaRPr lang="en-US" b="1" dirty="0">
              <a:solidFill>
                <a:srgbClr val="0070C0"/>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9BCCF369-FF73-39D5-2C6C-AC7801F81602}"/>
              </a:ext>
            </a:extLst>
          </p:cNvPr>
          <p:cNvCxnSpPr>
            <a:cxnSpLocks/>
            <a:endCxn id="20" idx="3"/>
          </p:cNvCxnSpPr>
          <p:nvPr/>
        </p:nvCxnSpPr>
        <p:spPr bwMode="auto">
          <a:xfrm flipV="1">
            <a:off x="6908180" y="1962571"/>
            <a:ext cx="919510" cy="704429"/>
          </a:xfrm>
          <a:prstGeom prst="line">
            <a:avLst/>
          </a:prstGeom>
          <a:solidFill>
            <a:schemeClr val="accent1"/>
          </a:solidFill>
          <a:ln w="28575" cap="flat" cmpd="sng" algn="ctr">
            <a:solidFill>
              <a:srgbClr val="0070C0"/>
            </a:solidFill>
            <a:prstDash val="solid"/>
            <a:miter lim="800000"/>
            <a:headEnd type="triangle" w="med" len="med"/>
            <a:tailEnd type="none" w="med" len="med"/>
          </a:ln>
          <a:effectLst/>
        </p:spPr>
      </p:cxnSp>
    </p:spTree>
    <p:extLst>
      <p:ext uri="{BB962C8B-B14F-4D97-AF65-F5344CB8AC3E}">
        <p14:creationId xmlns:p14="http://schemas.microsoft.com/office/powerpoint/2010/main" val="74754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C69CE-1446-4E33-9405-13398D2FD6D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AFRICA is the only Continent that will add 1 billion people 2020 to 2050</a:t>
            </a:r>
          </a:p>
        </p:txBody>
      </p:sp>
      <p:sp>
        <p:nvSpPr>
          <p:cNvPr id="4" name="Slide Number Placeholder 3">
            <a:extLst>
              <a:ext uri="{FF2B5EF4-FFF2-40B4-BE49-F238E27FC236}">
                <a16:creationId xmlns:a16="http://schemas.microsoft.com/office/drawing/2014/main" id="{E69FEFD5-88EC-8A12-83AF-D33D97BCB729}"/>
              </a:ext>
            </a:extLst>
          </p:cNvPr>
          <p:cNvSpPr>
            <a:spLocks noGrp="1"/>
          </p:cNvSpPr>
          <p:nvPr>
            <p:ph type="sldNum" sz="quarter" idx="12"/>
          </p:nvPr>
        </p:nvSpPr>
        <p:spPr/>
        <p:txBody>
          <a:bodyPr/>
          <a:lstStyle/>
          <a:p>
            <a:fld id="{2ED86176-D6A4-43D8-BE13-F18245AD9D39}" type="slidenum">
              <a:rPr lang="en-US" smtClean="0">
                <a:solidFill>
                  <a:srgbClr val="2372B9"/>
                </a:solidFill>
              </a:rPr>
              <a:pPr/>
              <a:t>11</a:t>
            </a:fld>
            <a:endParaRPr lang="en-US" dirty="0">
              <a:solidFill>
                <a:srgbClr val="2372B9"/>
              </a:solidFill>
            </a:endParaRPr>
          </a:p>
        </p:txBody>
      </p:sp>
      <p:pic>
        <p:nvPicPr>
          <p:cNvPr id="8" name="Picture 7">
            <a:extLst>
              <a:ext uri="{FF2B5EF4-FFF2-40B4-BE49-F238E27FC236}">
                <a16:creationId xmlns:a16="http://schemas.microsoft.com/office/drawing/2014/main" id="{54D402EE-C4D5-443C-2ED6-135C1E35B68A}"/>
              </a:ext>
            </a:extLst>
          </p:cNvPr>
          <p:cNvPicPr>
            <a:picLocks noChangeAspect="1"/>
          </p:cNvPicPr>
          <p:nvPr/>
        </p:nvPicPr>
        <p:blipFill rotWithShape="1">
          <a:blip r:embed="rId2"/>
          <a:srcRect t="15767" r="13293"/>
          <a:stretch/>
        </p:blipFill>
        <p:spPr>
          <a:xfrm>
            <a:off x="602170" y="875367"/>
            <a:ext cx="10571356" cy="5659243"/>
          </a:xfrm>
          <a:prstGeom prst="rect">
            <a:avLst/>
          </a:prstGeom>
        </p:spPr>
      </p:pic>
      <p:sp>
        <p:nvSpPr>
          <p:cNvPr id="10" name="TextBox 9">
            <a:extLst>
              <a:ext uri="{FF2B5EF4-FFF2-40B4-BE49-F238E27FC236}">
                <a16:creationId xmlns:a16="http://schemas.microsoft.com/office/drawing/2014/main" id="{E67DA397-01C6-F96F-AE59-7B0E708CA832}"/>
              </a:ext>
            </a:extLst>
          </p:cNvPr>
          <p:cNvSpPr txBox="1"/>
          <p:nvPr/>
        </p:nvSpPr>
        <p:spPr>
          <a:xfrm>
            <a:off x="4079976" y="6196056"/>
            <a:ext cx="6096928"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https://www.populationpyramid.net/hnp/population-growth/2015/</a:t>
            </a:r>
          </a:p>
        </p:txBody>
      </p:sp>
      <p:sp>
        <p:nvSpPr>
          <p:cNvPr id="11" name="TextBox 10">
            <a:extLst>
              <a:ext uri="{FF2B5EF4-FFF2-40B4-BE49-F238E27FC236}">
                <a16:creationId xmlns:a16="http://schemas.microsoft.com/office/drawing/2014/main" id="{E1B77104-2AA2-95E7-E21F-70E915D95346}"/>
              </a:ext>
            </a:extLst>
          </p:cNvPr>
          <p:cNvSpPr txBox="1"/>
          <p:nvPr/>
        </p:nvSpPr>
        <p:spPr>
          <a:xfrm>
            <a:off x="2458844" y="4432610"/>
            <a:ext cx="1452642" cy="578620"/>
          </a:xfrm>
          <a:prstGeom prst="rect">
            <a:avLst/>
          </a:prstGeom>
          <a:noFill/>
        </p:spPr>
        <p:txBody>
          <a:bodyPr wrap="none" rtlCol="0">
            <a:spAutoFit/>
          </a:bodyPr>
          <a:lstStyle/>
          <a:p>
            <a:pPr algn="ctr">
              <a:lnSpc>
                <a:spcPct val="95000"/>
              </a:lnSpc>
              <a:spcBef>
                <a:spcPts val="600"/>
              </a:spcBef>
            </a:pPr>
            <a:r>
              <a:rPr lang="en-US" sz="1400" b="1" dirty="0" err="1">
                <a:solidFill>
                  <a:srgbClr val="009900"/>
                </a:solidFill>
                <a:latin typeface="Arial" panose="020B0604020202020204" pitchFamily="34" charset="0"/>
                <a:cs typeface="Arial" panose="020B0604020202020204" pitchFamily="34" charset="0"/>
              </a:rPr>
              <a:t>LatAm</a:t>
            </a:r>
            <a:endParaRPr lang="en-US" sz="1400" b="1" dirty="0">
              <a:solidFill>
                <a:srgbClr val="009900"/>
              </a:solidFill>
              <a:latin typeface="Arial" panose="020B0604020202020204" pitchFamily="34" charset="0"/>
              <a:cs typeface="Arial" panose="020B0604020202020204" pitchFamily="34" charset="0"/>
            </a:endParaRPr>
          </a:p>
          <a:p>
            <a:pPr algn="ctr">
              <a:lnSpc>
                <a:spcPct val="95000"/>
              </a:lnSpc>
              <a:spcBef>
                <a:spcPts val="600"/>
              </a:spcBef>
            </a:pPr>
            <a:r>
              <a:rPr lang="en-US" sz="1400" b="1" dirty="0">
                <a:solidFill>
                  <a:srgbClr val="009900"/>
                </a:solidFill>
                <a:latin typeface="Arial" panose="020B0604020202020204" pitchFamily="34" charset="0"/>
                <a:cs typeface="Arial" panose="020B0604020202020204" pitchFamily="34" charset="0"/>
              </a:rPr>
              <a:t>+100m by 2050</a:t>
            </a:r>
          </a:p>
        </p:txBody>
      </p:sp>
      <p:sp>
        <p:nvSpPr>
          <p:cNvPr id="12" name="TextBox 11">
            <a:extLst>
              <a:ext uri="{FF2B5EF4-FFF2-40B4-BE49-F238E27FC236}">
                <a16:creationId xmlns:a16="http://schemas.microsoft.com/office/drawing/2014/main" id="{E00BD8C6-56C4-DF6C-815C-855A0A1CF302}"/>
              </a:ext>
            </a:extLst>
          </p:cNvPr>
          <p:cNvSpPr txBox="1"/>
          <p:nvPr/>
        </p:nvSpPr>
        <p:spPr>
          <a:xfrm>
            <a:off x="5338463" y="5140745"/>
            <a:ext cx="2157385" cy="618631"/>
          </a:xfrm>
          <a:prstGeom prst="rect">
            <a:avLst/>
          </a:prstGeom>
          <a:solidFill>
            <a:schemeClr val="bg1"/>
          </a:solidFill>
        </p:spPr>
        <p:txBody>
          <a:bodyPr wrap="none" rtlCol="0">
            <a:spAutoFit/>
          </a:bodyPr>
          <a:lstStyle/>
          <a:p>
            <a:pPr algn="ctr">
              <a:lnSpc>
                <a:spcPct val="95000"/>
              </a:lnSpc>
              <a:spcBef>
                <a:spcPts val="600"/>
              </a:spcBef>
            </a:pPr>
            <a:r>
              <a:rPr lang="en-US" b="1" dirty="0">
                <a:solidFill>
                  <a:srgbClr val="008000"/>
                </a:solidFill>
                <a:latin typeface="Arial" panose="020B0604020202020204" pitchFamily="34" charset="0"/>
                <a:cs typeface="Arial" panose="020B0604020202020204" pitchFamily="34" charset="0"/>
              </a:rPr>
              <a:t>AFRICA  +1,000m </a:t>
            </a:r>
            <a:br>
              <a:rPr lang="en-US" b="1" dirty="0">
                <a:solidFill>
                  <a:srgbClr val="008000"/>
                </a:solidFill>
                <a:latin typeface="Arial" panose="020B0604020202020204" pitchFamily="34" charset="0"/>
                <a:cs typeface="Arial" panose="020B0604020202020204" pitchFamily="34" charset="0"/>
              </a:rPr>
            </a:br>
            <a:r>
              <a:rPr lang="en-US" b="1" dirty="0">
                <a:solidFill>
                  <a:srgbClr val="008000"/>
                </a:solidFill>
                <a:latin typeface="Arial" panose="020B0604020202020204" pitchFamily="34" charset="0"/>
                <a:cs typeface="Arial" panose="020B0604020202020204" pitchFamily="34" charset="0"/>
              </a:rPr>
              <a:t>by 2050</a:t>
            </a:r>
          </a:p>
        </p:txBody>
      </p:sp>
      <p:sp>
        <p:nvSpPr>
          <p:cNvPr id="13" name="TextBox 12">
            <a:extLst>
              <a:ext uri="{FF2B5EF4-FFF2-40B4-BE49-F238E27FC236}">
                <a16:creationId xmlns:a16="http://schemas.microsoft.com/office/drawing/2014/main" id="{75EFA7C3-2749-4653-7469-C8E0ECC664AA}"/>
              </a:ext>
            </a:extLst>
          </p:cNvPr>
          <p:cNvSpPr txBox="1"/>
          <p:nvPr/>
        </p:nvSpPr>
        <p:spPr>
          <a:xfrm>
            <a:off x="8517286" y="2782227"/>
            <a:ext cx="670376" cy="443198"/>
          </a:xfrm>
          <a:prstGeom prst="rect">
            <a:avLst/>
          </a:prstGeom>
          <a:noFill/>
        </p:spPr>
        <p:txBody>
          <a:bodyPr wrap="none" rtlCol="0">
            <a:spAutoFit/>
          </a:bodyPr>
          <a:lstStyle/>
          <a:p>
            <a:pPr algn="l">
              <a:lnSpc>
                <a:spcPct val="95000"/>
              </a:lnSpc>
              <a:spcBef>
                <a:spcPts val="600"/>
              </a:spcBef>
            </a:pPr>
            <a:r>
              <a:rPr lang="en-US" sz="1200" b="1" dirty="0">
                <a:solidFill>
                  <a:srgbClr val="0070C0"/>
                </a:solidFill>
                <a:latin typeface="Arial" panose="020B0604020202020204" pitchFamily="34" charset="0"/>
                <a:cs typeface="Arial" panose="020B0604020202020204" pitchFamily="34" charset="0"/>
              </a:rPr>
              <a:t>China</a:t>
            </a:r>
            <a:br>
              <a:rPr lang="en-US" sz="1200" b="1" dirty="0">
                <a:solidFill>
                  <a:srgbClr val="0070C0"/>
                </a:solidFill>
                <a:latin typeface="Arial" panose="020B0604020202020204" pitchFamily="34" charset="0"/>
                <a:cs typeface="Arial" panose="020B0604020202020204" pitchFamily="34" charset="0"/>
              </a:rPr>
            </a:br>
            <a:r>
              <a:rPr lang="en-US" sz="1200" b="1" dirty="0">
                <a:solidFill>
                  <a:srgbClr val="0070C0"/>
                </a:solidFill>
                <a:latin typeface="Arial" panose="020B0604020202020204" pitchFamily="34" charset="0"/>
                <a:cs typeface="Arial" panose="020B0604020202020204" pitchFamily="34" charset="0"/>
              </a:rPr>
              <a:t>-100m </a:t>
            </a:r>
          </a:p>
        </p:txBody>
      </p:sp>
      <p:sp>
        <p:nvSpPr>
          <p:cNvPr id="14" name="TextBox 13">
            <a:extLst>
              <a:ext uri="{FF2B5EF4-FFF2-40B4-BE49-F238E27FC236}">
                <a16:creationId xmlns:a16="http://schemas.microsoft.com/office/drawing/2014/main" id="{B652F297-7BFB-27EA-F551-101ADAEED5B7}"/>
              </a:ext>
            </a:extLst>
          </p:cNvPr>
          <p:cNvSpPr txBox="1"/>
          <p:nvPr/>
        </p:nvSpPr>
        <p:spPr>
          <a:xfrm>
            <a:off x="8120882" y="1953320"/>
            <a:ext cx="1256333" cy="443198"/>
          </a:xfrm>
          <a:prstGeom prst="rect">
            <a:avLst/>
          </a:prstGeom>
          <a:noFill/>
        </p:spPr>
        <p:txBody>
          <a:bodyPr wrap="square" rtlCol="0">
            <a:spAutoFit/>
          </a:bodyPr>
          <a:lstStyle/>
          <a:p>
            <a:pPr algn="l">
              <a:lnSpc>
                <a:spcPct val="95000"/>
              </a:lnSpc>
              <a:spcBef>
                <a:spcPts val="600"/>
              </a:spcBef>
            </a:pPr>
            <a:r>
              <a:rPr lang="en-US" sz="1200" b="1" dirty="0">
                <a:solidFill>
                  <a:srgbClr val="0070C0"/>
                </a:solidFill>
                <a:latin typeface="Arial" panose="020B0604020202020204" pitchFamily="34" charset="0"/>
                <a:cs typeface="Arial" panose="020B0604020202020204" pitchFamily="34" charset="0"/>
              </a:rPr>
              <a:t>Russia  -20m </a:t>
            </a:r>
            <a:br>
              <a:rPr lang="en-US" sz="1200" b="1" dirty="0">
                <a:solidFill>
                  <a:srgbClr val="0070C0"/>
                </a:solidFill>
                <a:latin typeface="Arial" panose="020B0604020202020204" pitchFamily="34" charset="0"/>
                <a:cs typeface="Arial" panose="020B0604020202020204" pitchFamily="34" charset="0"/>
              </a:rPr>
            </a:br>
            <a:r>
              <a:rPr lang="en-US" sz="1200" b="1" dirty="0">
                <a:solidFill>
                  <a:srgbClr val="0070C0"/>
                </a:solidFill>
                <a:latin typeface="Arial" panose="020B0604020202020204" pitchFamily="34" charset="0"/>
                <a:cs typeface="Arial" panose="020B0604020202020204" pitchFamily="34" charset="0"/>
              </a:rPr>
              <a:t>by 2050  </a:t>
            </a:r>
          </a:p>
        </p:txBody>
      </p:sp>
      <p:sp>
        <p:nvSpPr>
          <p:cNvPr id="15" name="TextBox 14">
            <a:extLst>
              <a:ext uri="{FF2B5EF4-FFF2-40B4-BE49-F238E27FC236}">
                <a16:creationId xmlns:a16="http://schemas.microsoft.com/office/drawing/2014/main" id="{B1BB3F85-89F5-B9BC-440D-0368B7E7DFE4}"/>
              </a:ext>
            </a:extLst>
          </p:cNvPr>
          <p:cNvSpPr txBox="1"/>
          <p:nvPr/>
        </p:nvSpPr>
        <p:spPr>
          <a:xfrm>
            <a:off x="1261458" y="2782227"/>
            <a:ext cx="1353256" cy="578620"/>
          </a:xfrm>
          <a:prstGeom prst="rect">
            <a:avLst/>
          </a:prstGeom>
          <a:noFill/>
        </p:spPr>
        <p:txBody>
          <a:bodyPr wrap="none" rtlCol="0">
            <a:spAutoFit/>
          </a:bodyPr>
          <a:lstStyle/>
          <a:p>
            <a:pPr algn="ctr">
              <a:lnSpc>
                <a:spcPct val="95000"/>
              </a:lnSpc>
              <a:spcBef>
                <a:spcPts val="600"/>
              </a:spcBef>
            </a:pPr>
            <a:r>
              <a:rPr lang="en-US" sz="1400" b="1" dirty="0" err="1">
                <a:solidFill>
                  <a:srgbClr val="009900"/>
                </a:solidFill>
                <a:latin typeface="Arial" panose="020B0604020202020204" pitchFamily="34" charset="0"/>
                <a:cs typeface="Arial" panose="020B0604020202020204" pitchFamily="34" charset="0"/>
              </a:rPr>
              <a:t>N.America</a:t>
            </a:r>
            <a:endParaRPr lang="en-US" sz="1400" b="1" dirty="0">
              <a:solidFill>
                <a:srgbClr val="009900"/>
              </a:solidFill>
              <a:latin typeface="Arial" panose="020B0604020202020204" pitchFamily="34" charset="0"/>
              <a:cs typeface="Arial" panose="020B0604020202020204" pitchFamily="34" charset="0"/>
            </a:endParaRPr>
          </a:p>
          <a:p>
            <a:pPr algn="ctr">
              <a:lnSpc>
                <a:spcPct val="95000"/>
              </a:lnSpc>
              <a:spcBef>
                <a:spcPts val="600"/>
              </a:spcBef>
            </a:pPr>
            <a:r>
              <a:rPr lang="en-US" sz="1400" b="1" dirty="0">
                <a:solidFill>
                  <a:srgbClr val="009900"/>
                </a:solidFill>
                <a:latin typeface="Arial" panose="020B0604020202020204" pitchFamily="34" charset="0"/>
                <a:cs typeface="Arial" panose="020B0604020202020204" pitchFamily="34" charset="0"/>
              </a:rPr>
              <a:t>+70m by 2050</a:t>
            </a:r>
          </a:p>
        </p:txBody>
      </p:sp>
      <p:sp>
        <p:nvSpPr>
          <p:cNvPr id="16" name="TextBox 15">
            <a:extLst>
              <a:ext uri="{FF2B5EF4-FFF2-40B4-BE49-F238E27FC236}">
                <a16:creationId xmlns:a16="http://schemas.microsoft.com/office/drawing/2014/main" id="{285F73AB-DD72-74D2-7907-B40C01688233}"/>
              </a:ext>
            </a:extLst>
          </p:cNvPr>
          <p:cNvSpPr txBox="1"/>
          <p:nvPr/>
        </p:nvSpPr>
        <p:spPr>
          <a:xfrm>
            <a:off x="9710218" y="3434334"/>
            <a:ext cx="1680653" cy="637097"/>
          </a:xfrm>
          <a:prstGeom prst="rect">
            <a:avLst/>
          </a:prstGeom>
          <a:noFill/>
        </p:spPr>
        <p:txBody>
          <a:bodyPr wrap="none" rtlCol="0">
            <a:spAutoFit/>
          </a:bodyPr>
          <a:lstStyle/>
          <a:p>
            <a:pPr algn="l">
              <a:lnSpc>
                <a:spcPct val="95000"/>
              </a:lnSpc>
              <a:spcBef>
                <a:spcPts val="600"/>
              </a:spcBef>
            </a:pPr>
            <a:r>
              <a:rPr lang="en-US" sz="1600" b="1" dirty="0" err="1">
                <a:solidFill>
                  <a:srgbClr val="009900"/>
                </a:solidFill>
                <a:latin typeface="Arial" panose="020B0604020202020204" pitchFamily="34" charset="0"/>
                <a:cs typeface="Arial" panose="020B0604020202020204" pitchFamily="34" charset="0"/>
              </a:rPr>
              <a:t>SouthEast</a:t>
            </a:r>
            <a:r>
              <a:rPr lang="en-US" sz="1600" b="1" dirty="0">
                <a:solidFill>
                  <a:srgbClr val="009900"/>
                </a:solidFill>
                <a:latin typeface="Arial" panose="020B0604020202020204" pitchFamily="34" charset="0"/>
                <a:cs typeface="Arial" panose="020B0604020202020204" pitchFamily="34" charset="0"/>
              </a:rPr>
              <a:t> Asia</a:t>
            </a:r>
          </a:p>
          <a:p>
            <a:pPr algn="l">
              <a:lnSpc>
                <a:spcPct val="95000"/>
              </a:lnSpc>
              <a:spcBef>
                <a:spcPts val="600"/>
              </a:spcBef>
            </a:pPr>
            <a:r>
              <a:rPr lang="en-US" sz="1600" b="1" dirty="0">
                <a:solidFill>
                  <a:srgbClr val="009900"/>
                </a:solidFill>
                <a:latin typeface="Arial" panose="020B0604020202020204" pitchFamily="34" charset="0"/>
                <a:cs typeface="Arial" panose="020B0604020202020204" pitchFamily="34" charset="0"/>
              </a:rPr>
              <a:t>+400m by 2050</a:t>
            </a:r>
          </a:p>
        </p:txBody>
      </p:sp>
      <p:sp>
        <p:nvSpPr>
          <p:cNvPr id="17" name="TextBox 16">
            <a:extLst>
              <a:ext uri="{FF2B5EF4-FFF2-40B4-BE49-F238E27FC236}">
                <a16:creationId xmlns:a16="http://schemas.microsoft.com/office/drawing/2014/main" id="{D503B0B7-E4DD-D35B-E14F-D2A3F2A9A383}"/>
              </a:ext>
            </a:extLst>
          </p:cNvPr>
          <p:cNvSpPr txBox="1"/>
          <p:nvPr/>
        </p:nvSpPr>
        <p:spPr>
          <a:xfrm>
            <a:off x="4866137" y="2433819"/>
            <a:ext cx="792660" cy="443198"/>
          </a:xfrm>
          <a:prstGeom prst="rect">
            <a:avLst/>
          </a:prstGeom>
          <a:solidFill>
            <a:schemeClr val="bg1"/>
          </a:solidFill>
        </p:spPr>
        <p:txBody>
          <a:bodyPr wrap="square" rtlCol="0">
            <a:spAutoFit/>
          </a:bodyPr>
          <a:lstStyle/>
          <a:p>
            <a:pPr algn="ctr">
              <a:lnSpc>
                <a:spcPct val="95000"/>
              </a:lnSpc>
              <a:spcBef>
                <a:spcPts val="600"/>
              </a:spcBef>
            </a:pPr>
            <a:r>
              <a:rPr lang="en-US" sz="1200" b="1" dirty="0">
                <a:solidFill>
                  <a:srgbClr val="0070C0"/>
                </a:solidFill>
                <a:latin typeface="Arial" panose="020B0604020202020204" pitchFamily="34" charset="0"/>
                <a:cs typeface="Arial" panose="020B0604020202020204" pitchFamily="34" charset="0"/>
              </a:rPr>
              <a:t>Europe  </a:t>
            </a:r>
            <a:br>
              <a:rPr lang="en-US" sz="1200" b="1" dirty="0">
                <a:solidFill>
                  <a:srgbClr val="0070C0"/>
                </a:solidFill>
                <a:latin typeface="Arial" panose="020B0604020202020204" pitchFamily="34" charset="0"/>
                <a:cs typeface="Arial" panose="020B0604020202020204" pitchFamily="34" charset="0"/>
              </a:rPr>
            </a:br>
            <a:r>
              <a:rPr lang="en-US" sz="1200" b="1" dirty="0">
                <a:solidFill>
                  <a:srgbClr val="0070C0"/>
                </a:solidFill>
                <a:latin typeface="Arial" panose="020B0604020202020204" pitchFamily="34" charset="0"/>
                <a:cs typeface="Arial" panose="020B0604020202020204" pitchFamily="34" charset="0"/>
              </a:rPr>
              <a:t>-50m  </a:t>
            </a:r>
          </a:p>
        </p:txBody>
      </p:sp>
      <p:grpSp>
        <p:nvGrpSpPr>
          <p:cNvPr id="3" name="Group 2">
            <a:extLst>
              <a:ext uri="{FF2B5EF4-FFF2-40B4-BE49-F238E27FC236}">
                <a16:creationId xmlns:a16="http://schemas.microsoft.com/office/drawing/2014/main" id="{762C27A6-18CE-4721-B722-2D73D66AFDF1}"/>
              </a:ext>
            </a:extLst>
          </p:cNvPr>
          <p:cNvGrpSpPr>
            <a:grpSpLocks noChangeAspect="1"/>
          </p:cNvGrpSpPr>
          <p:nvPr/>
        </p:nvGrpSpPr>
        <p:grpSpPr>
          <a:xfrm>
            <a:off x="10992910" y="83471"/>
            <a:ext cx="645195" cy="645195"/>
            <a:chOff x="9381225" y="2127522"/>
            <a:chExt cx="1371600" cy="1371600"/>
          </a:xfrm>
        </p:grpSpPr>
        <p:sp>
          <p:nvSpPr>
            <p:cNvPr id="5" name="Oval 4">
              <a:extLst>
                <a:ext uri="{FF2B5EF4-FFF2-40B4-BE49-F238E27FC236}">
                  <a16:creationId xmlns:a16="http://schemas.microsoft.com/office/drawing/2014/main" id="{53EA667A-A9FD-EC68-9B89-AA565DAC92AF}"/>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048EB1-C264-67B0-67E2-D76FFAA9D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Tree>
    <p:extLst>
      <p:ext uri="{BB962C8B-B14F-4D97-AF65-F5344CB8AC3E}">
        <p14:creationId xmlns:p14="http://schemas.microsoft.com/office/powerpoint/2010/main" val="1907203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02299-9AA2-1023-F831-5095E6CCF74C}"/>
              </a:ext>
            </a:extLst>
          </p:cNvPr>
          <p:cNvSpPr txBox="1"/>
          <p:nvPr/>
        </p:nvSpPr>
        <p:spPr>
          <a:xfrm>
            <a:off x="508000" y="203537"/>
            <a:ext cx="97218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Billion City-dwellers by 2050, with electric vehicles, AI</a:t>
            </a:r>
            <a:r>
              <a:rPr lang="en-US" sz="2000" b="1" dirty="0">
                <a:solidFill>
                  <a:prstClr val="white"/>
                </a:solidFill>
                <a:latin typeface="Arial" panose="020B0604020202020204" pitchFamily="34" charset="0"/>
                <a:cs typeface="Arial" panose="020B0604020202020204" pitchFamily="34" charset="0"/>
              </a:rPr>
              <a:t>, plus electric transit </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Urban demand strains power grids.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 is inadequate </a:t>
            </a:r>
          </a:p>
        </p:txBody>
      </p:sp>
      <p:pic>
        <p:nvPicPr>
          <p:cNvPr id="4" name="Picture 3">
            <a:extLst>
              <a:ext uri="{FF2B5EF4-FFF2-40B4-BE49-F238E27FC236}">
                <a16:creationId xmlns:a16="http://schemas.microsoft.com/office/drawing/2014/main" id="{EE77BB7B-CF13-E71D-3E22-59598F6E58AA}"/>
              </a:ext>
            </a:extLst>
          </p:cNvPr>
          <p:cNvPicPr>
            <a:picLocks noChangeAspect="1"/>
          </p:cNvPicPr>
          <p:nvPr/>
        </p:nvPicPr>
        <p:blipFill>
          <a:blip r:embed="rId2"/>
          <a:stretch>
            <a:fillRect/>
          </a:stretch>
        </p:blipFill>
        <p:spPr>
          <a:xfrm>
            <a:off x="671263" y="4106718"/>
            <a:ext cx="2433205" cy="2363932"/>
          </a:xfrm>
          <a:prstGeom prst="rect">
            <a:avLst/>
          </a:prstGeom>
        </p:spPr>
      </p:pic>
      <p:pic>
        <p:nvPicPr>
          <p:cNvPr id="6" name="Picture 5">
            <a:extLst>
              <a:ext uri="{FF2B5EF4-FFF2-40B4-BE49-F238E27FC236}">
                <a16:creationId xmlns:a16="http://schemas.microsoft.com/office/drawing/2014/main" id="{8221F53D-7483-6007-F4FB-1E608CC0DB68}"/>
              </a:ext>
            </a:extLst>
          </p:cNvPr>
          <p:cNvPicPr>
            <a:picLocks noChangeAspect="1"/>
          </p:cNvPicPr>
          <p:nvPr/>
        </p:nvPicPr>
        <p:blipFill>
          <a:blip r:embed="rId3"/>
          <a:stretch>
            <a:fillRect/>
          </a:stretch>
        </p:blipFill>
        <p:spPr>
          <a:xfrm>
            <a:off x="762310" y="1441450"/>
            <a:ext cx="3406140" cy="2552700"/>
          </a:xfrm>
          <a:prstGeom prst="rect">
            <a:avLst/>
          </a:prstGeom>
        </p:spPr>
      </p:pic>
      <p:sp>
        <p:nvSpPr>
          <p:cNvPr id="7" name="TextBox 6">
            <a:extLst>
              <a:ext uri="{FF2B5EF4-FFF2-40B4-BE49-F238E27FC236}">
                <a16:creationId xmlns:a16="http://schemas.microsoft.com/office/drawing/2014/main" id="{17383966-45C8-5118-6850-DE0099048228}"/>
              </a:ext>
            </a:extLst>
          </p:cNvPr>
          <p:cNvSpPr txBox="1"/>
          <p:nvPr/>
        </p:nvSpPr>
        <p:spPr>
          <a:xfrm>
            <a:off x="867075" y="1581127"/>
            <a:ext cx="1603324"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Dhaka, Bangladesh</a:t>
            </a:r>
          </a:p>
        </p:txBody>
      </p:sp>
      <p:sp>
        <p:nvSpPr>
          <p:cNvPr id="8" name="TextBox 7">
            <a:extLst>
              <a:ext uri="{FF2B5EF4-FFF2-40B4-BE49-F238E27FC236}">
                <a16:creationId xmlns:a16="http://schemas.microsoft.com/office/drawing/2014/main" id="{1DA49C29-EB1F-C51E-478F-380C2ADA5A01}"/>
              </a:ext>
            </a:extLst>
          </p:cNvPr>
          <p:cNvSpPr txBox="1"/>
          <p:nvPr/>
        </p:nvSpPr>
        <p:spPr>
          <a:xfrm>
            <a:off x="2150454" y="5620884"/>
            <a:ext cx="640625"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INDIA </a:t>
            </a:r>
          </a:p>
        </p:txBody>
      </p:sp>
      <p:sp>
        <p:nvSpPr>
          <p:cNvPr id="9" name="TextBox 8">
            <a:extLst>
              <a:ext uri="{FF2B5EF4-FFF2-40B4-BE49-F238E27FC236}">
                <a16:creationId xmlns:a16="http://schemas.microsoft.com/office/drawing/2014/main" id="{ED85CED4-B7CD-00CB-44EA-B8F32A7FDEB2}"/>
              </a:ext>
            </a:extLst>
          </p:cNvPr>
          <p:cNvSpPr txBox="1"/>
          <p:nvPr/>
        </p:nvSpPr>
        <p:spPr>
          <a:xfrm>
            <a:off x="3719584" y="4202247"/>
            <a:ext cx="1535998"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Bucharest at night</a:t>
            </a:r>
          </a:p>
        </p:txBody>
      </p:sp>
      <p:sp>
        <p:nvSpPr>
          <p:cNvPr id="10" name="TextBox 9">
            <a:extLst>
              <a:ext uri="{FF2B5EF4-FFF2-40B4-BE49-F238E27FC236}">
                <a16:creationId xmlns:a16="http://schemas.microsoft.com/office/drawing/2014/main" id="{356F058D-AF73-C876-8ECC-9625AF41EECB}"/>
              </a:ext>
            </a:extLst>
          </p:cNvPr>
          <p:cNvSpPr txBox="1"/>
          <p:nvPr/>
        </p:nvSpPr>
        <p:spPr>
          <a:xfrm>
            <a:off x="4425125" y="1519871"/>
            <a:ext cx="2653034"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UK Blackout – August 2019   </a:t>
            </a:r>
          </a:p>
        </p:txBody>
      </p:sp>
      <p:pic>
        <p:nvPicPr>
          <p:cNvPr id="11" name="Picture 10">
            <a:extLst>
              <a:ext uri="{FF2B5EF4-FFF2-40B4-BE49-F238E27FC236}">
                <a16:creationId xmlns:a16="http://schemas.microsoft.com/office/drawing/2014/main" id="{E94743F1-D99E-A025-2BC4-C257E09B7576}"/>
              </a:ext>
            </a:extLst>
          </p:cNvPr>
          <p:cNvPicPr>
            <a:picLocks noChangeAspect="1"/>
          </p:cNvPicPr>
          <p:nvPr/>
        </p:nvPicPr>
        <p:blipFill rotWithShape="1">
          <a:blip r:embed="rId4"/>
          <a:srcRect t="36940"/>
          <a:stretch/>
        </p:blipFill>
        <p:spPr>
          <a:xfrm>
            <a:off x="7445840" y="4304788"/>
            <a:ext cx="4039531" cy="1650679"/>
          </a:xfrm>
          <a:prstGeom prst="rect">
            <a:avLst/>
          </a:prstGeom>
        </p:spPr>
      </p:pic>
      <p:sp>
        <p:nvSpPr>
          <p:cNvPr id="12" name="TextBox 11">
            <a:extLst>
              <a:ext uri="{FF2B5EF4-FFF2-40B4-BE49-F238E27FC236}">
                <a16:creationId xmlns:a16="http://schemas.microsoft.com/office/drawing/2014/main" id="{259C028F-5AA3-BC92-7EC9-68F9A4B1D0AD}"/>
              </a:ext>
            </a:extLst>
          </p:cNvPr>
          <p:cNvSpPr txBox="1"/>
          <p:nvPr/>
        </p:nvSpPr>
        <p:spPr>
          <a:xfrm>
            <a:off x="10445778" y="4368230"/>
            <a:ext cx="816698"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TOKYO  </a:t>
            </a:r>
          </a:p>
        </p:txBody>
      </p:sp>
      <p:pic>
        <p:nvPicPr>
          <p:cNvPr id="13" name="Picture 12">
            <a:extLst>
              <a:ext uri="{FF2B5EF4-FFF2-40B4-BE49-F238E27FC236}">
                <a16:creationId xmlns:a16="http://schemas.microsoft.com/office/drawing/2014/main" id="{92ACCB7F-A134-AFA6-C902-6B5202059045}"/>
              </a:ext>
            </a:extLst>
          </p:cNvPr>
          <p:cNvPicPr>
            <a:picLocks noChangeAspect="1"/>
          </p:cNvPicPr>
          <p:nvPr/>
        </p:nvPicPr>
        <p:blipFill>
          <a:blip r:embed="rId5"/>
          <a:stretch>
            <a:fillRect/>
          </a:stretch>
        </p:blipFill>
        <p:spPr>
          <a:xfrm>
            <a:off x="8399044" y="1677812"/>
            <a:ext cx="3128212" cy="2346159"/>
          </a:xfrm>
          <a:prstGeom prst="rect">
            <a:avLst/>
          </a:prstGeom>
        </p:spPr>
      </p:pic>
      <p:sp>
        <p:nvSpPr>
          <p:cNvPr id="14" name="TextBox 13">
            <a:extLst>
              <a:ext uri="{FF2B5EF4-FFF2-40B4-BE49-F238E27FC236}">
                <a16:creationId xmlns:a16="http://schemas.microsoft.com/office/drawing/2014/main" id="{C978ADE9-9B6C-29B1-B01D-1F502B5CAABE}"/>
              </a:ext>
            </a:extLst>
          </p:cNvPr>
          <p:cNvSpPr txBox="1"/>
          <p:nvPr/>
        </p:nvSpPr>
        <p:spPr>
          <a:xfrm>
            <a:off x="10306251" y="3660939"/>
            <a:ext cx="1175130"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SAO PAULO  </a:t>
            </a:r>
          </a:p>
        </p:txBody>
      </p:sp>
      <p:pic>
        <p:nvPicPr>
          <p:cNvPr id="15" name="Picture 14">
            <a:extLst>
              <a:ext uri="{FF2B5EF4-FFF2-40B4-BE49-F238E27FC236}">
                <a16:creationId xmlns:a16="http://schemas.microsoft.com/office/drawing/2014/main" id="{0BA0AC5A-99AE-929F-970F-0209477C5E88}"/>
              </a:ext>
            </a:extLst>
          </p:cNvPr>
          <p:cNvPicPr>
            <a:picLocks noChangeAspect="1"/>
          </p:cNvPicPr>
          <p:nvPr/>
        </p:nvPicPr>
        <p:blipFill>
          <a:blip r:embed="rId6"/>
          <a:stretch>
            <a:fillRect/>
          </a:stretch>
        </p:blipFill>
        <p:spPr>
          <a:xfrm>
            <a:off x="4381278" y="1862591"/>
            <a:ext cx="3776533" cy="1793639"/>
          </a:xfrm>
          <a:prstGeom prst="rect">
            <a:avLst/>
          </a:prstGeom>
        </p:spPr>
      </p:pic>
      <p:sp>
        <p:nvSpPr>
          <p:cNvPr id="16" name="TextBox 15">
            <a:extLst>
              <a:ext uri="{FF2B5EF4-FFF2-40B4-BE49-F238E27FC236}">
                <a16:creationId xmlns:a16="http://schemas.microsoft.com/office/drawing/2014/main" id="{33A5E8CA-6A8E-B4A4-A517-DA5E93CBD200}"/>
              </a:ext>
            </a:extLst>
          </p:cNvPr>
          <p:cNvSpPr txBox="1"/>
          <p:nvPr/>
        </p:nvSpPr>
        <p:spPr>
          <a:xfrm>
            <a:off x="8407073" y="1298821"/>
            <a:ext cx="3118161" cy="338554"/>
          </a:xfrm>
          <a:prstGeom prst="rect">
            <a:avLst/>
          </a:prstGeom>
          <a:solidFill>
            <a:srgbClr val="FFFF9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Where to put wind and solar? </a:t>
            </a:r>
          </a:p>
        </p:txBody>
      </p:sp>
      <p:pic>
        <p:nvPicPr>
          <p:cNvPr id="18" name="Picture 17">
            <a:extLst>
              <a:ext uri="{FF2B5EF4-FFF2-40B4-BE49-F238E27FC236}">
                <a16:creationId xmlns:a16="http://schemas.microsoft.com/office/drawing/2014/main" id="{4F71B128-5636-8D79-8657-275444E11AE9}"/>
              </a:ext>
            </a:extLst>
          </p:cNvPr>
          <p:cNvPicPr>
            <a:picLocks noChangeAspect="1"/>
          </p:cNvPicPr>
          <p:nvPr/>
        </p:nvPicPr>
        <p:blipFill>
          <a:blip r:embed="rId7"/>
          <a:stretch>
            <a:fillRect/>
          </a:stretch>
        </p:blipFill>
        <p:spPr>
          <a:xfrm>
            <a:off x="3461764" y="4479246"/>
            <a:ext cx="3695700" cy="1600200"/>
          </a:xfrm>
          <a:prstGeom prst="rect">
            <a:avLst/>
          </a:prstGeom>
        </p:spPr>
      </p:pic>
    </p:spTree>
    <p:extLst>
      <p:ext uri="{BB962C8B-B14F-4D97-AF65-F5344CB8AC3E}">
        <p14:creationId xmlns:p14="http://schemas.microsoft.com/office/powerpoint/2010/main" val="3003183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AB5D-99D9-A9FB-98D3-ACA64ECC8299}"/>
              </a:ext>
            </a:extLst>
          </p:cNvPr>
          <p:cNvSpPr>
            <a:spLocks noGrp="1"/>
          </p:cNvSpPr>
          <p:nvPr>
            <p:ph type="title"/>
          </p:nvPr>
        </p:nvSpPr>
        <p:spPr/>
        <p:txBody>
          <a:bodyPr/>
          <a:lstStyle/>
          <a:p>
            <a:r>
              <a:rPr lang="en-US" sz="1800" u="sng" dirty="0"/>
              <a:t>Concentrated in Urban Areas:  </a:t>
            </a:r>
            <a:br>
              <a:rPr lang="en-US" dirty="0"/>
            </a:br>
            <a:r>
              <a:rPr lang="en-US" dirty="0"/>
              <a:t>Ramping Electric Vehicle production Globally for Net Zero </a:t>
            </a:r>
          </a:p>
        </p:txBody>
      </p:sp>
      <p:sp>
        <p:nvSpPr>
          <p:cNvPr id="4" name="Slide Number Placeholder 3">
            <a:extLst>
              <a:ext uri="{FF2B5EF4-FFF2-40B4-BE49-F238E27FC236}">
                <a16:creationId xmlns:a16="http://schemas.microsoft.com/office/drawing/2014/main" id="{80DDB3EE-963A-A65C-FBB4-B7F57E96BC2F}"/>
              </a:ext>
            </a:extLst>
          </p:cNvPr>
          <p:cNvSpPr>
            <a:spLocks noGrp="1"/>
          </p:cNvSpPr>
          <p:nvPr>
            <p:ph type="sldNum" sz="quarter" idx="17"/>
          </p:nvPr>
        </p:nvSpPr>
        <p:spPr/>
        <p:txBody>
          <a:bodyPr/>
          <a:lstStyle/>
          <a:p>
            <a:pPr>
              <a:defRPr/>
            </a:pPr>
            <a:fld id="{746C9F13-6363-41DC-B4FF-E9E762EE8E20}" type="slidenum">
              <a:rPr lang="en-US" smtClean="0"/>
              <a:pPr>
                <a:defRPr/>
              </a:pPr>
              <a:t>13</a:t>
            </a:fld>
            <a:endParaRPr lang="en-US" dirty="0"/>
          </a:p>
        </p:txBody>
      </p:sp>
      <p:pic>
        <p:nvPicPr>
          <p:cNvPr id="5" name="Content Placeholder 4">
            <a:extLst>
              <a:ext uri="{FF2B5EF4-FFF2-40B4-BE49-F238E27FC236}">
                <a16:creationId xmlns:a16="http://schemas.microsoft.com/office/drawing/2014/main" id="{F68607B3-3B72-BC4E-92A5-7B8C4345F156}"/>
              </a:ext>
            </a:extLst>
          </p:cNvPr>
          <p:cNvPicPr>
            <a:picLocks noChangeAspect="1"/>
          </p:cNvPicPr>
          <p:nvPr/>
        </p:nvPicPr>
        <p:blipFill>
          <a:blip r:embed="rId2"/>
          <a:stretch>
            <a:fillRect/>
          </a:stretch>
        </p:blipFill>
        <p:spPr>
          <a:xfrm>
            <a:off x="1651000" y="1561936"/>
            <a:ext cx="7481454" cy="4572000"/>
          </a:xfrm>
          <a:prstGeom prst="rect">
            <a:avLst/>
          </a:prstGeom>
        </p:spPr>
      </p:pic>
      <p:sp>
        <p:nvSpPr>
          <p:cNvPr id="6" name="TextBox 5">
            <a:extLst>
              <a:ext uri="{FF2B5EF4-FFF2-40B4-BE49-F238E27FC236}">
                <a16:creationId xmlns:a16="http://schemas.microsoft.com/office/drawing/2014/main" id="{236F1EDC-370C-3387-4B18-4CE9ABFA41B2}"/>
              </a:ext>
            </a:extLst>
          </p:cNvPr>
          <p:cNvSpPr txBox="1"/>
          <p:nvPr/>
        </p:nvSpPr>
        <p:spPr>
          <a:xfrm>
            <a:off x="2717800" y="6254751"/>
            <a:ext cx="5486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www.climatecentral.org/news/world-electric-car-revolution-21597</a:t>
            </a:r>
          </a:p>
        </p:txBody>
      </p:sp>
      <p:sp>
        <p:nvSpPr>
          <p:cNvPr id="7" name="Comment 3">
            <a:extLst>
              <a:ext uri="{FF2B5EF4-FFF2-40B4-BE49-F238E27FC236}">
                <a16:creationId xmlns:a16="http://schemas.microsoft.com/office/drawing/2014/main" id="{2D0A81FA-6990-123A-51E6-BF4E03E5A715}"/>
              </a:ext>
            </a:extLst>
          </p:cNvPr>
          <p:cNvSpPr>
            <a:spLocks noChangeArrowheads="1"/>
          </p:cNvSpPr>
          <p:nvPr/>
        </p:nvSpPr>
        <p:spPr bwMode="auto">
          <a:xfrm>
            <a:off x="1244600" y="849481"/>
            <a:ext cx="8001000" cy="738664"/>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wrap="squar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charset="0"/>
              </a:rPr>
              <a:t>Passenger electric vehicle sales are set to jump more than 80% in 2021 to 5.6 million units, up from 3.1 million in 2020 (and 2.1 million in 2019), according to the Zero-Emission Vehicles Factbook, a special report published today by </a:t>
            </a:r>
            <a:r>
              <a:rPr kumimoji="0" lang="en-US" sz="1400" b="1" i="0" u="none" strike="noStrike" kern="1200" cap="none" spc="0" normalizeH="0" baseline="0" noProof="0" dirty="0" err="1">
                <a:ln>
                  <a:noFill/>
                </a:ln>
                <a:solidFill>
                  <a:srgbClr val="000000"/>
                </a:solidFill>
                <a:effectLst/>
                <a:uLnTx/>
                <a:uFillTx/>
                <a:latin typeface="Arial"/>
                <a:ea typeface="+mn-ea"/>
                <a:cs typeface="Arial" charset="0"/>
              </a:rPr>
              <a:t>BloombergNEF</a:t>
            </a:r>
            <a:r>
              <a:rPr kumimoji="0" lang="en-US" sz="1400" b="1" i="0" u="none" strike="noStrike" kern="1200" cap="none" spc="0" normalizeH="0" baseline="0" noProof="0" dirty="0">
                <a:ln>
                  <a:noFill/>
                </a:ln>
                <a:solidFill>
                  <a:srgbClr val="000000"/>
                </a:solidFill>
                <a:effectLst/>
                <a:uLnTx/>
                <a:uFillTx/>
                <a:latin typeface="Arial"/>
                <a:ea typeface="+mn-ea"/>
                <a:cs typeface="Arial" charset="0"/>
              </a:rPr>
              <a:t> (BNEF).</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4266FF8A-8697-A212-B710-49719328CEF0}"/>
              </a:ext>
            </a:extLst>
          </p:cNvPr>
          <p:cNvSpPr txBox="1"/>
          <p:nvPr/>
        </p:nvSpPr>
        <p:spPr>
          <a:xfrm flipH="1">
            <a:off x="9132454" y="2065600"/>
            <a:ext cx="2380394" cy="501676"/>
          </a:xfrm>
          <a:prstGeom prst="rect">
            <a:avLst/>
          </a:prstGeom>
          <a:noFill/>
          <a:ln>
            <a:solidFill>
              <a:srgbClr val="C00000"/>
            </a:solidFill>
          </a:ln>
        </p:spPr>
        <p:txBody>
          <a:bodyPr wrap="square" rtlCol="0">
            <a:spAutoFit/>
          </a:bodyPr>
          <a:lstStyle/>
          <a:p>
            <a:pPr>
              <a:lnSpc>
                <a:spcPct val="95000"/>
              </a:lnSpc>
              <a:spcBef>
                <a:spcPts val="600"/>
              </a:spcBef>
            </a:pPr>
            <a:r>
              <a:rPr lang="en-US" sz="1400" b="1" dirty="0">
                <a:solidFill>
                  <a:srgbClr val="0070C0"/>
                </a:solidFill>
                <a:latin typeface="Arial" panose="020B0604020202020204" pitchFamily="34" charset="0"/>
                <a:cs typeface="Arial" panose="020B0604020202020204" pitchFamily="34" charset="0"/>
              </a:rPr>
              <a:t>More Tsunami of Nuclear Deployment Demand”</a:t>
            </a:r>
          </a:p>
        </p:txBody>
      </p:sp>
    </p:spTree>
    <p:extLst>
      <p:ext uri="{BB962C8B-B14F-4D97-AF65-F5344CB8AC3E}">
        <p14:creationId xmlns:p14="http://schemas.microsoft.com/office/powerpoint/2010/main" val="3449873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C720-AEF0-0E41-6CAF-B5A529984EB4}"/>
              </a:ext>
            </a:extLst>
          </p:cNvPr>
          <p:cNvSpPr>
            <a:spLocks noGrp="1"/>
          </p:cNvSpPr>
          <p:nvPr>
            <p:ph type="title"/>
          </p:nvPr>
        </p:nvSpPr>
        <p:spPr>
          <a:xfrm>
            <a:off x="484717" y="241300"/>
            <a:ext cx="11216216" cy="487366"/>
          </a:xfrm>
        </p:spPr>
        <p:txBody>
          <a:bodyPr/>
          <a:lstStyle/>
          <a:p>
            <a:r>
              <a:rPr lang="en-US" dirty="0"/>
              <a:t>Texas Valentine’s Freeze FIASCO, Feb. 2021… </a:t>
            </a:r>
            <a:r>
              <a:rPr lang="en-US" dirty="0">
                <a:solidFill>
                  <a:srgbClr val="C00000"/>
                </a:solidFill>
              </a:rPr>
              <a:t>Who pays for $16 billion?  </a:t>
            </a:r>
          </a:p>
        </p:txBody>
      </p:sp>
      <p:sp>
        <p:nvSpPr>
          <p:cNvPr id="4" name="Slide Number Placeholder 3">
            <a:extLst>
              <a:ext uri="{FF2B5EF4-FFF2-40B4-BE49-F238E27FC236}">
                <a16:creationId xmlns:a16="http://schemas.microsoft.com/office/drawing/2014/main" id="{F19FDE4B-4002-EC2F-62DB-8621E1C875BB}"/>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400" b="1" i="0" u="none" strike="noStrike" kern="1200" cap="none" spc="0" normalizeH="0" baseline="0" noProof="0" smtClean="0">
                <a:ln>
                  <a:noFill/>
                </a:ln>
                <a:solidFill>
                  <a:srgbClr val="2372B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rgbClr val="2372B9"/>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94CD7BC-6C2C-0672-2D8C-C42CD6470F58}"/>
              </a:ext>
            </a:extLst>
          </p:cNvPr>
          <p:cNvPicPr>
            <a:picLocks noChangeAspect="1"/>
          </p:cNvPicPr>
          <p:nvPr/>
        </p:nvPicPr>
        <p:blipFill>
          <a:blip r:embed="rId2"/>
          <a:stretch>
            <a:fillRect/>
          </a:stretch>
        </p:blipFill>
        <p:spPr>
          <a:xfrm>
            <a:off x="713008" y="1665279"/>
            <a:ext cx="6988912" cy="4859045"/>
          </a:xfrm>
          <a:prstGeom prst="rect">
            <a:avLst/>
          </a:prstGeom>
        </p:spPr>
      </p:pic>
      <p:pic>
        <p:nvPicPr>
          <p:cNvPr id="9" name="Picture 8">
            <a:extLst>
              <a:ext uri="{FF2B5EF4-FFF2-40B4-BE49-F238E27FC236}">
                <a16:creationId xmlns:a16="http://schemas.microsoft.com/office/drawing/2014/main" id="{20606042-9011-D87C-1F39-F49B9F2FCF8E}"/>
              </a:ext>
            </a:extLst>
          </p:cNvPr>
          <p:cNvPicPr>
            <a:picLocks noChangeAspect="1"/>
          </p:cNvPicPr>
          <p:nvPr/>
        </p:nvPicPr>
        <p:blipFill>
          <a:blip r:embed="rId3"/>
          <a:stretch>
            <a:fillRect/>
          </a:stretch>
        </p:blipFill>
        <p:spPr>
          <a:xfrm>
            <a:off x="8264182" y="1006872"/>
            <a:ext cx="3302508" cy="829818"/>
          </a:xfrm>
          <a:prstGeom prst="rect">
            <a:avLst/>
          </a:prstGeom>
        </p:spPr>
      </p:pic>
      <p:sp>
        <p:nvSpPr>
          <p:cNvPr id="15" name="TextBox 14">
            <a:extLst>
              <a:ext uri="{FF2B5EF4-FFF2-40B4-BE49-F238E27FC236}">
                <a16:creationId xmlns:a16="http://schemas.microsoft.com/office/drawing/2014/main" id="{4780AAAF-CED7-8C32-A899-BD0A64902B30}"/>
              </a:ext>
            </a:extLst>
          </p:cNvPr>
          <p:cNvSpPr txBox="1"/>
          <p:nvPr/>
        </p:nvSpPr>
        <p:spPr>
          <a:xfrm rot="20527161">
            <a:off x="1331103" y="4243982"/>
            <a:ext cx="1805302" cy="326243"/>
          </a:xfrm>
          <a:prstGeom prst="rect">
            <a:avLst/>
          </a:prstGeom>
          <a:solidFill>
            <a:srgbClr val="FFFF00"/>
          </a:solidFill>
          <a:ln>
            <a:solidFill>
              <a:srgbClr val="7030A0"/>
            </a:solidFill>
          </a:ln>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$9,000 per MWh</a:t>
            </a:r>
          </a:p>
        </p:txBody>
      </p:sp>
      <p:sp>
        <p:nvSpPr>
          <p:cNvPr id="17" name="TextBox 16">
            <a:extLst>
              <a:ext uri="{FF2B5EF4-FFF2-40B4-BE49-F238E27FC236}">
                <a16:creationId xmlns:a16="http://schemas.microsoft.com/office/drawing/2014/main" id="{448CEFCE-E5F0-A394-D598-0F073AA61E6C}"/>
              </a:ext>
            </a:extLst>
          </p:cNvPr>
          <p:cNvSpPr txBox="1"/>
          <p:nvPr/>
        </p:nvSpPr>
        <p:spPr>
          <a:xfrm>
            <a:off x="538630" y="883826"/>
            <a:ext cx="7444421" cy="553998"/>
          </a:xfrm>
          <a:prstGeom prst="rect">
            <a:avLst/>
          </a:prstGeom>
          <a:solidFill>
            <a:srgbClr val="FFFFCC"/>
          </a:solidFill>
          <a:ln>
            <a:solidFill>
              <a:schemeClr val="tx2"/>
            </a:solidFill>
          </a:ln>
          <a:scene3d>
            <a:camera prst="orthographicFront"/>
            <a:lightRig rig="threePt" dir="t"/>
          </a:scene3d>
          <a:sp3d>
            <a:bevelT/>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WINTER STORM Feb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ERCOT overcharged power companies </a:t>
            </a:r>
            <a:r>
              <a:rPr kumimoji="0" lang="en-US" sz="16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$16 billion </a:t>
            </a:r>
            <a:r>
              <a:rPr kumimoji="0" lang="en-US" sz="14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for electricity during winter freeze </a:t>
            </a:r>
          </a:p>
        </p:txBody>
      </p:sp>
      <p:grpSp>
        <p:nvGrpSpPr>
          <p:cNvPr id="23" name="Group 22">
            <a:extLst>
              <a:ext uri="{FF2B5EF4-FFF2-40B4-BE49-F238E27FC236}">
                <a16:creationId xmlns:a16="http://schemas.microsoft.com/office/drawing/2014/main" id="{0E252FA9-E152-0259-8526-6654170AE669}"/>
              </a:ext>
            </a:extLst>
          </p:cNvPr>
          <p:cNvGrpSpPr/>
          <p:nvPr/>
        </p:nvGrpSpPr>
        <p:grpSpPr>
          <a:xfrm>
            <a:off x="8224323" y="2000225"/>
            <a:ext cx="3342367" cy="2568118"/>
            <a:chOff x="8224323" y="2070075"/>
            <a:chExt cx="3342367" cy="2568118"/>
          </a:xfrm>
        </p:grpSpPr>
        <p:pic>
          <p:nvPicPr>
            <p:cNvPr id="14" name="Picture 13">
              <a:extLst>
                <a:ext uri="{FF2B5EF4-FFF2-40B4-BE49-F238E27FC236}">
                  <a16:creationId xmlns:a16="http://schemas.microsoft.com/office/drawing/2014/main" id="{3CB51B28-272A-2EC9-43C3-83AD6B02FC28}"/>
                </a:ext>
              </a:extLst>
            </p:cNvPr>
            <p:cNvPicPr>
              <a:picLocks noChangeAspect="1"/>
            </p:cNvPicPr>
            <p:nvPr/>
          </p:nvPicPr>
          <p:blipFill rotWithShape="1">
            <a:blip r:embed="rId4"/>
            <a:srcRect l="10135" t="15232" r="10853" b="21382"/>
            <a:stretch/>
          </p:blipFill>
          <p:spPr>
            <a:xfrm>
              <a:off x="8224323" y="2070075"/>
              <a:ext cx="3342367" cy="2027920"/>
            </a:xfrm>
            <a:prstGeom prst="rect">
              <a:avLst/>
            </a:prstGeom>
          </p:spPr>
        </p:pic>
        <p:sp>
          <p:nvSpPr>
            <p:cNvPr id="11" name="TextBox 10">
              <a:extLst>
                <a:ext uri="{FF2B5EF4-FFF2-40B4-BE49-F238E27FC236}">
                  <a16:creationId xmlns:a16="http://schemas.microsoft.com/office/drawing/2014/main" id="{EF501E29-C56E-73F5-4CE1-EF05D291EA43}"/>
                </a:ext>
              </a:extLst>
            </p:cNvPr>
            <p:cNvSpPr txBox="1"/>
            <p:nvPr/>
          </p:nvSpPr>
          <p:spPr>
            <a:xfrm>
              <a:off x="8506897" y="3437864"/>
              <a:ext cx="2817077" cy="1200329"/>
            </a:xfrm>
            <a:prstGeom prst="rect">
              <a:avLst/>
            </a:prstGeom>
            <a:solidFill>
              <a:srgbClr val="FFCCCC"/>
            </a:solidFill>
            <a:ln>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A0A0A"/>
                  </a:solidFill>
                  <a:effectLst/>
                  <a:uLnTx/>
                  <a:uFillTx/>
                  <a:latin typeface="Conv_Akk_Pro"/>
                  <a:ea typeface="+mn-ea"/>
                  <a:cs typeface="+mn-cs"/>
                </a:rPr>
                <a:t>FEB.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A0A0A"/>
                  </a:solidFill>
                  <a:effectLst/>
                  <a:uLnTx/>
                  <a:uFillTx/>
                  <a:latin typeface="Conv_Akk_Pro"/>
                  <a:ea typeface="+mn-ea"/>
                  <a:cs typeface="+mn-cs"/>
                </a:rPr>
                <a:t>Vistra</a:t>
              </a:r>
              <a:r>
                <a:rPr kumimoji="0" lang="en-US" sz="1800" b="1" i="1" u="none" strike="noStrike" kern="1200" cap="none" spc="0" normalizeH="0" baseline="0" noProof="0" dirty="0">
                  <a:ln>
                    <a:noFill/>
                  </a:ln>
                  <a:solidFill>
                    <a:srgbClr val="0A0A0A"/>
                  </a:solidFill>
                  <a:effectLst/>
                  <a:uLnTx/>
                  <a:uFillTx/>
                  <a:latin typeface="Conv_Akk_Pro"/>
                  <a:ea typeface="+mn-ea"/>
                  <a:cs typeface="+mn-cs"/>
                </a:rPr>
                <a:t> stock drops sharply as market surprised by up to $1.3B in Texas losses</a:t>
              </a:r>
            </a:p>
          </p:txBody>
        </p:sp>
      </p:grpSp>
      <p:grpSp>
        <p:nvGrpSpPr>
          <p:cNvPr id="22" name="Group 21">
            <a:extLst>
              <a:ext uri="{FF2B5EF4-FFF2-40B4-BE49-F238E27FC236}">
                <a16:creationId xmlns:a16="http://schemas.microsoft.com/office/drawing/2014/main" id="{8146636E-DCF8-AC47-B3BA-D1D224799231}"/>
              </a:ext>
            </a:extLst>
          </p:cNvPr>
          <p:cNvGrpSpPr/>
          <p:nvPr/>
        </p:nvGrpSpPr>
        <p:grpSpPr>
          <a:xfrm>
            <a:off x="8396140" y="4791013"/>
            <a:ext cx="2841323" cy="1805925"/>
            <a:chOff x="8396140" y="4791013"/>
            <a:chExt cx="2841323" cy="1805925"/>
          </a:xfrm>
        </p:grpSpPr>
        <p:pic>
          <p:nvPicPr>
            <p:cNvPr id="19" name="Picture 18">
              <a:extLst>
                <a:ext uri="{FF2B5EF4-FFF2-40B4-BE49-F238E27FC236}">
                  <a16:creationId xmlns:a16="http://schemas.microsoft.com/office/drawing/2014/main" id="{4494D96A-E93F-6EE0-71BD-CBBFDF5328ED}"/>
                </a:ext>
              </a:extLst>
            </p:cNvPr>
            <p:cNvPicPr>
              <a:picLocks noChangeAspect="1"/>
            </p:cNvPicPr>
            <p:nvPr/>
          </p:nvPicPr>
          <p:blipFill>
            <a:blip r:embed="rId5"/>
            <a:stretch>
              <a:fillRect/>
            </a:stretch>
          </p:blipFill>
          <p:spPr>
            <a:xfrm>
              <a:off x="8396140" y="4791013"/>
              <a:ext cx="2841323" cy="1805925"/>
            </a:xfrm>
            <a:prstGeom prst="rect">
              <a:avLst/>
            </a:prstGeom>
          </p:spPr>
        </p:pic>
        <p:pic>
          <p:nvPicPr>
            <p:cNvPr id="21" name="Picture 20">
              <a:extLst>
                <a:ext uri="{FF2B5EF4-FFF2-40B4-BE49-F238E27FC236}">
                  <a16:creationId xmlns:a16="http://schemas.microsoft.com/office/drawing/2014/main" id="{10E9F8AD-65A1-761D-BC5C-A69C0F5AFE56}"/>
                </a:ext>
              </a:extLst>
            </p:cNvPr>
            <p:cNvPicPr>
              <a:picLocks noChangeAspect="1"/>
            </p:cNvPicPr>
            <p:nvPr/>
          </p:nvPicPr>
          <p:blipFill>
            <a:blip r:embed="rId6"/>
            <a:stretch>
              <a:fillRect/>
            </a:stretch>
          </p:blipFill>
          <p:spPr>
            <a:xfrm>
              <a:off x="10264161" y="5044527"/>
              <a:ext cx="927042" cy="341120"/>
            </a:xfrm>
            <a:prstGeom prst="rect">
              <a:avLst/>
            </a:prstGeom>
          </p:spPr>
        </p:pic>
      </p:grpSp>
    </p:spTree>
    <p:extLst>
      <p:ext uri="{BB962C8B-B14F-4D97-AF65-F5344CB8AC3E}">
        <p14:creationId xmlns:p14="http://schemas.microsoft.com/office/powerpoint/2010/main" val="2902523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45E386-3B7D-DF76-16E8-E55B5DF5245D}"/>
              </a:ext>
            </a:extLst>
          </p:cNvPr>
          <p:cNvSpPr txBox="1"/>
          <p:nvPr/>
        </p:nvSpPr>
        <p:spPr>
          <a:xfrm>
            <a:off x="375888" y="826335"/>
            <a:ext cx="11539190" cy="6083717"/>
          </a:xfrm>
          <a:prstGeom prst="rect">
            <a:avLst/>
          </a:prstGeom>
          <a:noFill/>
        </p:spPr>
        <p:txBody>
          <a:bodyPr wrap="square">
            <a:spAutoFit/>
          </a:bodyPr>
          <a:lstStyle/>
          <a:p>
            <a:pPr>
              <a:spcAft>
                <a:spcPts val="400"/>
              </a:spcAft>
              <a:buFont typeface="Wingdings" panose="05000000000000000000" pitchFamily="2" charset="2"/>
              <a:buChar char="Ø"/>
            </a:pPr>
            <a:r>
              <a:rPr lang="en-US" sz="2400" b="1" dirty="0">
                <a:latin typeface="Arial" panose="020B0604020202020204" pitchFamily="34" charset="0"/>
                <a:cs typeface="Arial" panose="020B0604020202020204" pitchFamily="34" charset="0"/>
              </a:rPr>
              <a:t>  Key Drivers for Financing New Nuclear are </a:t>
            </a:r>
            <a:r>
              <a:rPr lang="en-US" sz="2400" b="1" u="sng" dirty="0">
                <a:latin typeface="Arial" panose="020B0604020202020204" pitchFamily="34" charset="0"/>
                <a:cs typeface="Arial" panose="020B0604020202020204" pitchFamily="34" charset="0"/>
              </a:rPr>
              <a:t>different</a:t>
            </a:r>
            <a:r>
              <a:rPr lang="en-US" sz="2400" b="1" dirty="0">
                <a:latin typeface="Arial" panose="020B0604020202020204" pitchFamily="34" charset="0"/>
                <a:cs typeface="Arial" panose="020B0604020202020204" pitchFamily="34" charset="0"/>
              </a:rPr>
              <a:t> overseas than in USA</a:t>
            </a:r>
          </a:p>
          <a:p>
            <a:pPr marL="512763" lvl="1" indent="-395288">
              <a:spcAft>
                <a:spcPts val="400"/>
              </a:spcAft>
              <a:buFont typeface="+mj-lt"/>
              <a:buAutoNum type="arabicPeriod"/>
            </a:pPr>
            <a:r>
              <a:rPr lang="en-US" b="1" dirty="0">
                <a:latin typeface="Arial" panose="020B0604020202020204" pitchFamily="34" charset="0"/>
                <a:cs typeface="Arial" panose="020B0604020202020204" pitchFamily="34" charset="0"/>
              </a:rPr>
              <a:t>Much of the world lacks cheap natural gas (of US + CAN, under $4 / </a:t>
            </a:r>
            <a:r>
              <a:rPr lang="en-US" b="1" dirty="0" err="1">
                <a:latin typeface="Arial" panose="020B0604020202020204" pitchFamily="34" charset="0"/>
                <a:cs typeface="Arial" panose="020B0604020202020204" pitchFamily="34" charset="0"/>
              </a:rPr>
              <a:t>mBtu</a:t>
            </a:r>
            <a:r>
              <a:rPr lang="en-US" b="1" dirty="0">
                <a:latin typeface="Arial" panose="020B0604020202020204" pitchFamily="34" charset="0"/>
                <a:cs typeface="Arial" panose="020B0604020202020204" pitchFamily="34" charset="0"/>
              </a:rPr>
              <a:t>).   </a:t>
            </a:r>
          </a:p>
          <a:p>
            <a:pPr marL="512763" lvl="1" indent="-395288">
              <a:spcAft>
                <a:spcPts val="400"/>
              </a:spcAft>
              <a:buFont typeface="+mj-lt"/>
              <a:buAutoNum type="arabicPeriod"/>
            </a:pPr>
            <a:r>
              <a:rPr lang="en-US" b="1" dirty="0">
                <a:solidFill>
                  <a:srgbClr val="C00000"/>
                </a:solidFill>
                <a:latin typeface="Arial" panose="020B0604020202020204" pitchFamily="34" charset="0"/>
                <a:cs typeface="Arial" panose="020B0604020202020204" pitchFamily="34" charset="0"/>
              </a:rPr>
              <a:t>No other country is extending 80 GWs+ of already built nuclear capacity</a:t>
            </a:r>
            <a:r>
              <a:rPr lang="en-US" b="1" dirty="0">
                <a:latin typeface="Arial" panose="020B0604020202020204" pitchFamily="34" charset="0"/>
                <a:cs typeface="Arial" panose="020B0604020202020204" pitchFamily="34" charset="0"/>
              </a:rPr>
              <a:t>.</a:t>
            </a:r>
          </a:p>
          <a:p>
            <a:pPr marL="512763" lvl="1" indent="-395288">
              <a:spcAft>
                <a:spcPts val="400"/>
              </a:spcAft>
              <a:buFont typeface="+mj-lt"/>
              <a:buAutoNum type="arabicPeriod"/>
            </a:pPr>
            <a:r>
              <a:rPr lang="en-US" b="1" dirty="0">
                <a:latin typeface="Arial" panose="020B0604020202020204" pitchFamily="34" charset="0"/>
                <a:cs typeface="Arial" panose="020B0604020202020204" pitchFamily="34" charset="0"/>
              </a:rPr>
              <a:t>Carbon emission policy in USA is very fragmented; </a:t>
            </a:r>
            <a:r>
              <a:rPr lang="en-US" b="1" u="sng" dirty="0">
                <a:latin typeface="Arial" panose="020B0604020202020204" pitchFamily="34" charset="0"/>
                <a:cs typeface="Arial" panose="020B0604020202020204" pitchFamily="34" charset="0"/>
              </a:rPr>
              <a:t>will not be resolved soon</a:t>
            </a:r>
            <a:r>
              <a:rPr lang="en-US" b="1" dirty="0">
                <a:latin typeface="Arial" panose="020B0604020202020204" pitchFamily="34" charset="0"/>
                <a:cs typeface="Arial" panose="020B0604020202020204" pitchFamily="34" charset="0"/>
              </a:rPr>
              <a:t>.  </a:t>
            </a:r>
          </a:p>
          <a:p>
            <a:pPr marL="512763" lvl="1" indent="-395288">
              <a:spcAft>
                <a:spcPts val="400"/>
              </a:spcAft>
              <a:buFont typeface="+mj-lt"/>
              <a:buAutoNum type="arabicPeriod"/>
            </a:pPr>
            <a:r>
              <a:rPr lang="en-US" b="1" dirty="0">
                <a:latin typeface="Arial" panose="020B0604020202020204" pitchFamily="34" charset="0"/>
                <a:cs typeface="Arial" panose="020B0604020202020204" pitchFamily="34" charset="0"/>
              </a:rPr>
              <a:t>Most other countries regulate electricity </a:t>
            </a:r>
            <a:r>
              <a:rPr lang="en-US" b="1" u="sng" dirty="0">
                <a:latin typeface="Arial" panose="020B0604020202020204" pitchFamily="34" charset="0"/>
                <a:cs typeface="Arial" panose="020B0604020202020204" pitchFamily="34" charset="0"/>
              </a:rPr>
              <a:t>rate</a:t>
            </a:r>
            <a:r>
              <a:rPr lang="en-US" b="1" dirty="0">
                <a:latin typeface="Arial" panose="020B0604020202020204" pitchFamily="34" charset="0"/>
                <a:cs typeface="Arial" panose="020B0604020202020204" pitchFamily="34" charset="0"/>
              </a:rPr>
              <a:t> policy nationally, not regionally or by state </a:t>
            </a:r>
          </a:p>
          <a:p>
            <a:pPr marL="512763" lvl="1" indent="-395288">
              <a:spcAft>
                <a:spcPts val="400"/>
              </a:spcAft>
              <a:buFont typeface="+mj-lt"/>
              <a:buAutoNum type="arabicPeriod"/>
            </a:pPr>
            <a:r>
              <a:rPr lang="en-US" b="1" dirty="0">
                <a:latin typeface="Arial" panose="020B0604020202020204" pitchFamily="34" charset="0"/>
                <a:cs typeface="Arial" panose="020B0604020202020204" pitchFamily="34" charset="0"/>
              </a:rPr>
              <a:t>Many other countries define new nuclear energy goals, “UK for 24 GWs by 2050” –  </a:t>
            </a:r>
            <a:r>
              <a:rPr lang="en-US" b="1" u="sng" dirty="0">
                <a:solidFill>
                  <a:srgbClr val="C00000"/>
                </a:solidFill>
                <a:latin typeface="Arial" panose="020B0604020202020204" pitchFamily="34" charset="0"/>
                <a:cs typeface="Arial" panose="020B0604020202020204" pitchFamily="34" charset="0"/>
              </a:rPr>
              <a:t>USA does not</a:t>
            </a:r>
            <a:endParaRPr lang="en-US" b="1" dirty="0">
              <a:latin typeface="Arial" panose="020B0604020202020204" pitchFamily="34" charset="0"/>
              <a:cs typeface="Arial" panose="020B0604020202020204" pitchFamily="34" charset="0"/>
            </a:endParaRPr>
          </a:p>
          <a:p>
            <a:pPr lvl="1">
              <a:spcAft>
                <a:spcPts val="400"/>
              </a:spcAft>
            </a:pPr>
            <a:endParaRPr lang="en-US" sz="1600" b="1" dirty="0">
              <a:latin typeface="Arial" panose="020B0604020202020204" pitchFamily="34" charset="0"/>
              <a:cs typeface="Arial" panose="020B0604020202020204" pitchFamily="34" charset="0"/>
            </a:endParaRPr>
          </a:p>
          <a:p>
            <a:pPr>
              <a:spcAft>
                <a:spcPts val="400"/>
              </a:spcAft>
              <a:buFont typeface="Wingdings" panose="05000000000000000000" pitchFamily="2" charset="2"/>
              <a:buChar char="Ø"/>
            </a:pPr>
            <a:r>
              <a:rPr lang="en-US" sz="24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Is </a:t>
            </a:r>
            <a:r>
              <a:rPr lang="en-US" sz="2000" b="1" u="sng" dirty="0">
                <a:latin typeface="Arial" panose="020B0604020202020204" pitchFamily="34" charset="0"/>
                <a:cs typeface="Arial" panose="020B0604020202020204" pitchFamily="34" charset="0"/>
              </a:rPr>
              <a:t>URBAN Growth and Reliability</a:t>
            </a:r>
            <a:r>
              <a:rPr lang="en-US" sz="2000" b="1" dirty="0">
                <a:latin typeface="Arial" panose="020B0604020202020204" pitchFamily="34" charset="0"/>
                <a:cs typeface="Arial" panose="020B0604020202020204" pitchFamily="34" charset="0"/>
              </a:rPr>
              <a:t> now the #1 Driver for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new nuclear capacity globally?  </a:t>
            </a:r>
          </a:p>
          <a:p>
            <a:pPr>
              <a:spcAft>
                <a:spcPts val="400"/>
              </a:spcAft>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a:spcAft>
                <a:spcPts val="400"/>
              </a:spcAft>
              <a:buFont typeface="Wingdings" panose="05000000000000000000" pitchFamily="2" charset="2"/>
              <a:buChar char="Ø"/>
            </a:pPr>
            <a:r>
              <a:rPr lang="en-US" sz="2000" b="1" dirty="0">
                <a:latin typeface="Arial" panose="020B0604020202020204" pitchFamily="34" charset="0"/>
                <a:cs typeface="Arial" panose="020B0604020202020204" pitchFamily="34" charset="0"/>
              </a:rPr>
              <a:t>   Does Energy Security surpass Carbon Policy as driver for new nuclear?  </a:t>
            </a:r>
            <a:r>
              <a:rPr lang="en-US" sz="16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[NATO Region, Asia]</a:t>
            </a:r>
            <a:r>
              <a:rPr lang="en-US" sz="1600" b="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p>
            <a:pPr lvl="1">
              <a:spcAft>
                <a:spcPts val="400"/>
              </a:spcAft>
            </a:pPr>
            <a:r>
              <a:rPr lang="en-US" dirty="0">
                <a:latin typeface="Arial" panose="020B0604020202020204" pitchFamily="34" charset="0"/>
                <a:cs typeface="Arial" panose="020B0604020202020204" pitchFamily="34" charset="0"/>
              </a:rPr>
              <a:t>-- EU Gas price roller coaster in 2022, plus cut off of Russian supply.  </a:t>
            </a:r>
            <a:r>
              <a:rPr lang="en-US" u="sng" dirty="0">
                <a:latin typeface="Arial" panose="020B0604020202020204" pitchFamily="34" charset="0"/>
                <a:cs typeface="Arial" panose="020B0604020202020204" pitchFamily="34" charset="0"/>
              </a:rPr>
              <a:t>Nations seek Energy Sovereignty.</a:t>
            </a:r>
            <a:r>
              <a:rPr lang="en-US" dirty="0">
                <a:latin typeface="Arial" panose="020B0604020202020204" pitchFamily="34" charset="0"/>
                <a:cs typeface="Arial" panose="020B0604020202020204" pitchFamily="34" charset="0"/>
              </a:rPr>
              <a:t> </a:t>
            </a:r>
          </a:p>
          <a:p>
            <a:pPr>
              <a:spcAft>
                <a:spcPts val="400"/>
              </a:spcAft>
              <a:buFont typeface="Wingdings" panose="05000000000000000000" pitchFamily="2" charset="2"/>
              <a:buChar char="Ø"/>
            </a:pPr>
            <a:r>
              <a:rPr lang="en-US" sz="2000" b="1" dirty="0">
                <a:latin typeface="Arial" panose="020B0604020202020204" pitchFamily="34" charset="0"/>
                <a:cs typeface="Arial" panose="020B0604020202020204" pitchFamily="34" charset="0"/>
              </a:rPr>
              <a:t>  Intermittent Wind and Solar </a:t>
            </a:r>
            <a:r>
              <a:rPr lang="en-US" sz="2000" b="1" u="sng" dirty="0">
                <a:latin typeface="Arial" panose="020B0604020202020204" pitchFamily="34" charset="0"/>
                <a:cs typeface="Arial" panose="020B0604020202020204" pitchFamily="34" charset="0"/>
              </a:rPr>
              <a:t>for URBAN energy is very ill-suited… OPTIONS?</a:t>
            </a:r>
            <a:br>
              <a:rPr lang="en-US" sz="2000" b="1" u="sng"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Mass transit and large-scale shift to Electric vehicles in OECD cities demands 24/7 Nuclear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Wind and solar do not effectively charge millions of new EVs in cities, nor power for rail.  </a:t>
            </a:r>
          </a:p>
          <a:p>
            <a:pPr>
              <a:spcAft>
                <a:spcPts val="400"/>
              </a:spcAft>
              <a:buFont typeface="Wingdings" panose="05000000000000000000" pitchFamily="2" charset="2"/>
              <a:buChar char="Ø"/>
            </a:pPr>
            <a:r>
              <a:rPr lang="en-US" sz="2000" b="1" dirty="0">
                <a:latin typeface="Arial" panose="020B0604020202020204" pitchFamily="34" charset="0"/>
                <a:cs typeface="Arial" panose="020B0604020202020204" pitchFamily="34" charset="0"/>
              </a:rPr>
              <a:t>  Major shifts coming in Industrial sectors-</a:t>
            </a:r>
            <a:r>
              <a:rPr lang="en-US" sz="2000" dirty="0">
                <a:latin typeface="Arial" panose="020B0604020202020204" pitchFamily="34" charset="0"/>
                <a:cs typeface="Arial" panose="020B0604020202020204" pitchFamily="34" charset="0"/>
              </a:rPr>
              <a:t> from </a:t>
            </a:r>
            <a:r>
              <a:rPr lang="en-US" sz="2000" dirty="0" err="1">
                <a:latin typeface="Arial" panose="020B0604020202020204" pitchFamily="34" charset="0"/>
                <a:cs typeface="Arial" panose="020B0604020202020204" pitchFamily="34" charset="0"/>
              </a:rPr>
              <a:t>N.gas</a:t>
            </a:r>
            <a:r>
              <a:rPr lang="en-US" sz="2000" dirty="0">
                <a:latin typeface="Arial" panose="020B0604020202020204" pitchFamily="34" charset="0"/>
                <a:cs typeface="Arial" panose="020B0604020202020204" pitchFamily="34" charset="0"/>
              </a:rPr>
              <a:t> to Hydrogen, some by nuclear</a:t>
            </a:r>
          </a:p>
          <a:p>
            <a:pPr>
              <a:spcAft>
                <a:spcPts val="4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  </a:t>
            </a:r>
            <a:r>
              <a:rPr lang="en-US" sz="2000" b="1" dirty="0">
                <a:solidFill>
                  <a:srgbClr val="009900"/>
                </a:solidFill>
                <a:latin typeface="Arial" panose="020B0604020202020204" pitchFamily="34" charset="0"/>
                <a:cs typeface="Arial" panose="020B0604020202020204" pitchFamily="34" charset="0"/>
              </a:rPr>
              <a:t>Nuclear is the only “always-on, emission-free, small footprint” solution </a:t>
            </a:r>
            <a:br>
              <a:rPr lang="en-US" sz="2000" b="1"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E18FBE1-4A62-624B-604F-051AE119401D}"/>
              </a:ext>
            </a:extLst>
          </p:cNvPr>
          <p:cNvPicPr>
            <a:picLocks noChangeAspect="1"/>
          </p:cNvPicPr>
          <p:nvPr/>
        </p:nvPicPr>
        <p:blipFill>
          <a:blip r:embed="rId2"/>
          <a:stretch>
            <a:fillRect/>
          </a:stretch>
        </p:blipFill>
        <p:spPr>
          <a:xfrm>
            <a:off x="7678624" y="3113272"/>
            <a:ext cx="1990001" cy="1119375"/>
          </a:xfrm>
          <a:prstGeom prst="rect">
            <a:avLst/>
          </a:prstGeom>
          <a:ln>
            <a:solidFill>
              <a:srgbClr val="0000CC"/>
            </a:solidFill>
          </a:ln>
        </p:spPr>
      </p:pic>
      <p:sp>
        <p:nvSpPr>
          <p:cNvPr id="2" name="Title 1">
            <a:extLst>
              <a:ext uri="{FF2B5EF4-FFF2-40B4-BE49-F238E27FC236}">
                <a16:creationId xmlns:a16="http://schemas.microsoft.com/office/drawing/2014/main" id="{75F6837E-C5DF-4B76-E11D-FC9077D86E51}"/>
              </a:ext>
            </a:extLst>
          </p:cNvPr>
          <p:cNvSpPr>
            <a:spLocks noGrp="1"/>
          </p:cNvSpPr>
          <p:nvPr>
            <p:ph type="title"/>
          </p:nvPr>
        </p:nvSpPr>
        <p:spPr/>
        <p:txBody>
          <a:bodyPr/>
          <a:lstStyle/>
          <a:p>
            <a:r>
              <a:rPr lang="en-US" dirty="0"/>
              <a:t>Setting the Landscape:  </a:t>
            </a:r>
            <a:r>
              <a:rPr lang="en-US" u="sng" dirty="0"/>
              <a:t>Global</a:t>
            </a:r>
            <a:r>
              <a:rPr lang="en-US" dirty="0"/>
              <a:t> New Projects and Financing Drivers </a:t>
            </a:r>
          </a:p>
        </p:txBody>
      </p:sp>
      <p:sp>
        <p:nvSpPr>
          <p:cNvPr id="5" name="Slide Number Placeholder 4">
            <a:extLst>
              <a:ext uri="{FF2B5EF4-FFF2-40B4-BE49-F238E27FC236}">
                <a16:creationId xmlns:a16="http://schemas.microsoft.com/office/drawing/2014/main" id="{95B21E44-8DD6-438B-0661-AB78DAB4B18F}"/>
              </a:ext>
            </a:extLst>
          </p:cNvPr>
          <p:cNvSpPr>
            <a:spLocks noGrp="1"/>
          </p:cNvSpPr>
          <p:nvPr>
            <p:ph type="sldNum" sz="quarter" idx="17"/>
          </p:nvPr>
        </p:nvSpPr>
        <p:spPr/>
        <p:txBody>
          <a:bodyPr/>
          <a:lstStyle/>
          <a:p>
            <a:pPr>
              <a:defRPr/>
            </a:pPr>
            <a:fld id="{746C9F13-6363-41DC-B4FF-E9E762EE8E20}" type="slidenum">
              <a:rPr lang="en-US" smtClean="0"/>
              <a:pPr>
                <a:defRPr/>
              </a:pPr>
              <a:t>15</a:t>
            </a:fld>
            <a:endParaRPr lang="en-US" dirty="0"/>
          </a:p>
        </p:txBody>
      </p:sp>
      <p:sp>
        <p:nvSpPr>
          <p:cNvPr id="8" name="TextBox 7">
            <a:extLst>
              <a:ext uri="{FF2B5EF4-FFF2-40B4-BE49-F238E27FC236}">
                <a16:creationId xmlns:a16="http://schemas.microsoft.com/office/drawing/2014/main" id="{784A76AF-C5F6-8A24-4D0D-0D69C448C3A3}"/>
              </a:ext>
            </a:extLst>
          </p:cNvPr>
          <p:cNvSpPr txBox="1"/>
          <p:nvPr/>
        </p:nvSpPr>
        <p:spPr>
          <a:xfrm>
            <a:off x="9668625" y="1455234"/>
            <a:ext cx="2079702" cy="501676"/>
          </a:xfrm>
          <a:prstGeom prst="rect">
            <a:avLst/>
          </a:prstGeom>
          <a:solidFill>
            <a:srgbClr val="FFFF99"/>
          </a:solidFill>
          <a:ln>
            <a:solidFill>
              <a:srgbClr val="C00000"/>
            </a:solidFill>
          </a:ln>
        </p:spPr>
        <p:txBody>
          <a:bodyPr wrap="square" rtlCol="0">
            <a:spAutoFit/>
          </a:bodyPr>
          <a:lstStyle/>
          <a:p>
            <a:pPr>
              <a:lnSpc>
                <a:spcPct val="95000"/>
              </a:lnSpc>
              <a:spcBef>
                <a:spcPts val="600"/>
              </a:spcBef>
            </a:pPr>
            <a:r>
              <a:rPr lang="en-US" sz="1400" b="1" dirty="0">
                <a:latin typeface="Arial" panose="020B0604020202020204" pitchFamily="34" charset="0"/>
                <a:cs typeface="Arial" panose="020B0604020202020204" pitchFamily="34" charset="0"/>
              </a:rPr>
              <a:t>Why less new nuclear build in USA?</a:t>
            </a:r>
          </a:p>
        </p:txBody>
      </p:sp>
      <p:sp>
        <p:nvSpPr>
          <p:cNvPr id="12" name="TextBox 11">
            <a:extLst>
              <a:ext uri="{FF2B5EF4-FFF2-40B4-BE49-F238E27FC236}">
                <a16:creationId xmlns:a16="http://schemas.microsoft.com/office/drawing/2014/main" id="{98BB56A3-2096-FB44-67BF-5F60697483F2}"/>
              </a:ext>
            </a:extLst>
          </p:cNvPr>
          <p:cNvSpPr txBox="1"/>
          <p:nvPr/>
        </p:nvSpPr>
        <p:spPr>
          <a:xfrm>
            <a:off x="9835376" y="3277684"/>
            <a:ext cx="2079702" cy="501676"/>
          </a:xfrm>
          <a:prstGeom prst="rect">
            <a:avLst/>
          </a:prstGeom>
          <a:solidFill>
            <a:srgbClr val="FFFF99"/>
          </a:solidFill>
          <a:ln>
            <a:solidFill>
              <a:srgbClr val="C00000"/>
            </a:solidFill>
          </a:ln>
        </p:spPr>
        <p:txBody>
          <a:bodyPr wrap="square" rtlCol="0">
            <a:spAutoFit/>
          </a:bodyPr>
          <a:lstStyle/>
          <a:p>
            <a:pPr>
              <a:lnSpc>
                <a:spcPct val="95000"/>
              </a:lnSpc>
              <a:spcBef>
                <a:spcPts val="600"/>
              </a:spcBef>
            </a:pPr>
            <a:r>
              <a:rPr lang="en-US" sz="1400" b="1" dirty="0">
                <a:latin typeface="Arial" panose="020B0604020202020204" pitchFamily="34" charset="0"/>
                <a:cs typeface="Arial" panose="020B0604020202020204" pitchFamily="34" charset="0"/>
              </a:rPr>
              <a:t>Major urban growth is now OUTSIDE OECD</a:t>
            </a:r>
          </a:p>
        </p:txBody>
      </p:sp>
    </p:spTree>
    <p:extLst>
      <p:ext uri="{BB962C8B-B14F-4D97-AF65-F5344CB8AC3E}">
        <p14:creationId xmlns:p14="http://schemas.microsoft.com/office/powerpoint/2010/main" val="2424518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6C4153-31C4-7E81-7654-62D8E15E765F}"/>
              </a:ext>
            </a:extLst>
          </p:cNvPr>
          <p:cNvPicPr>
            <a:picLocks noChangeAspect="1"/>
          </p:cNvPicPr>
          <p:nvPr/>
        </p:nvPicPr>
        <p:blipFill>
          <a:blip r:embed="rId2"/>
          <a:stretch>
            <a:fillRect/>
          </a:stretch>
        </p:blipFill>
        <p:spPr>
          <a:xfrm>
            <a:off x="713008" y="1408493"/>
            <a:ext cx="5112327" cy="4800600"/>
          </a:xfrm>
          <a:prstGeom prst="rect">
            <a:avLst/>
          </a:prstGeom>
        </p:spPr>
      </p:pic>
      <p:sp>
        <p:nvSpPr>
          <p:cNvPr id="2" name="Title 1">
            <a:extLst>
              <a:ext uri="{FF2B5EF4-FFF2-40B4-BE49-F238E27FC236}">
                <a16:creationId xmlns:a16="http://schemas.microsoft.com/office/drawing/2014/main" id="{CAD4EA64-10CC-A902-EAE2-B4C5F251F533}"/>
              </a:ext>
            </a:extLst>
          </p:cNvPr>
          <p:cNvSpPr>
            <a:spLocks noGrp="1"/>
          </p:cNvSpPr>
          <p:nvPr>
            <p:ph type="title"/>
          </p:nvPr>
        </p:nvSpPr>
        <p:spPr/>
        <p:txBody>
          <a:bodyPr/>
          <a:lstStyle/>
          <a:p>
            <a:r>
              <a:rPr lang="en-US" dirty="0"/>
              <a:t>Historical Construction of Nuclear Plants, and current “Arena Share” </a:t>
            </a:r>
          </a:p>
        </p:txBody>
      </p:sp>
      <p:sp>
        <p:nvSpPr>
          <p:cNvPr id="4" name="Slide Number Placeholder 3">
            <a:extLst>
              <a:ext uri="{FF2B5EF4-FFF2-40B4-BE49-F238E27FC236}">
                <a16:creationId xmlns:a16="http://schemas.microsoft.com/office/drawing/2014/main" id="{E3148ECE-607B-6334-FA6A-FE920CD0D4B9}"/>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400" b="1" i="0" u="none" strike="noStrike" kern="1200" cap="none" spc="0" normalizeH="0" baseline="0" noProof="0" smtClean="0">
                <a:ln>
                  <a:noFill/>
                </a:ln>
                <a:solidFill>
                  <a:srgbClr val="2372B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rgbClr val="2372B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F2C2D5D-84AC-AF66-E6E0-9C901B5C3666}"/>
              </a:ext>
            </a:extLst>
          </p:cNvPr>
          <p:cNvSpPr txBox="1"/>
          <p:nvPr/>
        </p:nvSpPr>
        <p:spPr>
          <a:xfrm>
            <a:off x="895351" y="6347592"/>
            <a:ext cx="60969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https://www.powermag.com/being-pro-nuclear-wont-be-enough-heres-why/</a:t>
            </a:r>
          </a:p>
        </p:txBody>
      </p:sp>
      <p:pic>
        <p:nvPicPr>
          <p:cNvPr id="9" name="Picture 8">
            <a:extLst>
              <a:ext uri="{FF2B5EF4-FFF2-40B4-BE49-F238E27FC236}">
                <a16:creationId xmlns:a16="http://schemas.microsoft.com/office/drawing/2014/main" id="{B3295CC7-138D-8D07-987D-46A970F270E2}"/>
              </a:ext>
            </a:extLst>
          </p:cNvPr>
          <p:cNvPicPr>
            <a:picLocks noChangeAspect="1"/>
          </p:cNvPicPr>
          <p:nvPr/>
        </p:nvPicPr>
        <p:blipFill>
          <a:blip r:embed="rId3"/>
          <a:stretch>
            <a:fillRect/>
          </a:stretch>
        </p:blipFill>
        <p:spPr>
          <a:xfrm>
            <a:off x="6166946" y="1615209"/>
            <a:ext cx="5478323" cy="3627581"/>
          </a:xfrm>
          <a:prstGeom prst="rect">
            <a:avLst/>
          </a:prstGeom>
        </p:spPr>
      </p:pic>
      <p:sp>
        <p:nvSpPr>
          <p:cNvPr id="5" name="TextBox 4">
            <a:extLst>
              <a:ext uri="{FF2B5EF4-FFF2-40B4-BE49-F238E27FC236}">
                <a16:creationId xmlns:a16="http://schemas.microsoft.com/office/drawing/2014/main" id="{D5AEDF09-A3EF-4215-31F8-C50D003B9CC7}"/>
              </a:ext>
            </a:extLst>
          </p:cNvPr>
          <p:cNvSpPr txBox="1"/>
          <p:nvPr/>
        </p:nvSpPr>
        <p:spPr>
          <a:xfrm>
            <a:off x="6865446" y="921317"/>
            <a:ext cx="4723304" cy="671979"/>
          </a:xfrm>
          <a:prstGeom prst="rect">
            <a:avLst/>
          </a:prstGeom>
          <a:noFill/>
        </p:spPr>
        <p:txBody>
          <a:bodyPr wrap="square">
            <a:spAutoFit/>
          </a:bodyPr>
          <a:lstStyle/>
          <a:p>
            <a:pPr>
              <a:spcAft>
                <a:spcPts val="200"/>
              </a:spcAft>
            </a:pPr>
            <a:r>
              <a:rPr lang="en-US" b="1" dirty="0">
                <a:solidFill>
                  <a:schemeClr val="tx2"/>
                </a:solidFill>
                <a:latin typeface="Arial" panose="020B0604020202020204" pitchFamily="34" charset="0"/>
                <a:cs typeface="Arial" panose="020B0604020202020204" pitchFamily="34" charset="0"/>
              </a:rPr>
              <a:t>National Vendors dominate New Build:  </a:t>
            </a:r>
          </a:p>
          <a:p>
            <a:pPr>
              <a:spcAft>
                <a:spcPts val="200"/>
              </a:spcAft>
            </a:pPr>
            <a:r>
              <a:rPr lang="en-US" b="1" dirty="0">
                <a:solidFill>
                  <a:schemeClr val="tx2"/>
                </a:solidFill>
                <a:latin typeface="Arial" panose="020B0604020202020204" pitchFamily="34" charset="0"/>
                <a:cs typeface="Arial" panose="020B0604020202020204" pitchFamily="34" charset="0"/>
              </a:rPr>
              <a:t>China &amp; Russia… then EDF, S.Korea </a:t>
            </a:r>
          </a:p>
        </p:txBody>
      </p:sp>
      <p:sp>
        <p:nvSpPr>
          <p:cNvPr id="7" name="TextBox 6">
            <a:extLst>
              <a:ext uri="{FF2B5EF4-FFF2-40B4-BE49-F238E27FC236}">
                <a16:creationId xmlns:a16="http://schemas.microsoft.com/office/drawing/2014/main" id="{C49C7D43-9A08-CEAD-A995-78EE98B2E12C}"/>
              </a:ext>
            </a:extLst>
          </p:cNvPr>
          <p:cNvSpPr txBox="1"/>
          <p:nvPr/>
        </p:nvSpPr>
        <p:spPr>
          <a:xfrm>
            <a:off x="484717" y="969912"/>
            <a:ext cx="5540338" cy="369332"/>
          </a:xfrm>
          <a:prstGeom prst="rect">
            <a:avLst/>
          </a:prstGeom>
          <a:noFill/>
        </p:spPr>
        <p:txBody>
          <a:bodyPr wrap="square">
            <a:spAutoFit/>
          </a:bodyPr>
          <a:lstStyle/>
          <a:p>
            <a:pPr>
              <a:spcAft>
                <a:spcPts val="200"/>
              </a:spcAft>
            </a:pPr>
            <a:r>
              <a:rPr lang="en-US" b="1" dirty="0">
                <a:solidFill>
                  <a:schemeClr val="tx2"/>
                </a:solidFill>
                <a:latin typeface="Arial" panose="020B0604020202020204" pitchFamily="34" charset="0"/>
                <a:cs typeface="Arial" panose="020B0604020202020204" pitchFamily="34" charset="0"/>
              </a:rPr>
              <a:t>Historical waves of New Build in Nuclear Energy </a:t>
            </a:r>
          </a:p>
        </p:txBody>
      </p:sp>
      <p:cxnSp>
        <p:nvCxnSpPr>
          <p:cNvPr id="12" name="Straight Connector 11">
            <a:extLst>
              <a:ext uri="{FF2B5EF4-FFF2-40B4-BE49-F238E27FC236}">
                <a16:creationId xmlns:a16="http://schemas.microsoft.com/office/drawing/2014/main" id="{7A7AA325-93CF-A927-DC90-5ED5CFA978FB}"/>
              </a:ext>
            </a:extLst>
          </p:cNvPr>
          <p:cNvCxnSpPr/>
          <p:nvPr/>
        </p:nvCxnSpPr>
        <p:spPr>
          <a:xfrm flipV="1">
            <a:off x="5248275" y="4089400"/>
            <a:ext cx="0" cy="727075"/>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72710B-4676-073B-A3B5-541994E13D27}"/>
              </a:ext>
            </a:extLst>
          </p:cNvPr>
          <p:cNvCxnSpPr>
            <a:cxnSpLocks/>
          </p:cNvCxnSpPr>
          <p:nvPr/>
        </p:nvCxnSpPr>
        <p:spPr>
          <a:xfrm flipV="1">
            <a:off x="5782528" y="3781585"/>
            <a:ext cx="0" cy="2051495"/>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74BDC2A-AEB5-DF0E-D12F-859B8F807F82}"/>
              </a:ext>
            </a:extLst>
          </p:cNvPr>
          <p:cNvCxnSpPr>
            <a:cxnSpLocks/>
            <a:stCxn id="8" idx="3"/>
          </p:cNvCxnSpPr>
          <p:nvPr/>
        </p:nvCxnSpPr>
        <p:spPr>
          <a:xfrm flipH="1">
            <a:off x="5248274" y="3808793"/>
            <a:ext cx="577061" cy="306007"/>
          </a:xfrm>
          <a:prstGeom prst="line">
            <a:avLst/>
          </a:prstGeom>
          <a:ln w="38100">
            <a:solidFill>
              <a:srgbClr val="008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66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30004-3A3D-700E-D710-C07D3DCBCB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93EBF37-A58C-EA09-D088-886FBBFCE314}"/>
              </a:ext>
            </a:extLst>
          </p:cNvPr>
          <p:cNvPicPr>
            <a:picLocks noChangeAspect="1"/>
          </p:cNvPicPr>
          <p:nvPr/>
        </p:nvPicPr>
        <p:blipFill>
          <a:blip r:embed="rId2"/>
          <a:srcRect l="20305" t="14895" r="20152" b="1296"/>
          <a:stretch/>
        </p:blipFill>
        <p:spPr>
          <a:xfrm>
            <a:off x="941297" y="994424"/>
            <a:ext cx="7424531" cy="5486400"/>
          </a:xfrm>
          <a:prstGeom prst="rect">
            <a:avLst/>
          </a:prstGeom>
        </p:spPr>
      </p:pic>
      <p:sp>
        <p:nvSpPr>
          <p:cNvPr id="2" name="Title 1">
            <a:extLst>
              <a:ext uri="{FF2B5EF4-FFF2-40B4-BE49-F238E27FC236}">
                <a16:creationId xmlns:a16="http://schemas.microsoft.com/office/drawing/2014/main" id="{A843BD7B-0B12-91EE-8D6F-779C4F360CA2}"/>
              </a:ext>
            </a:extLst>
          </p:cNvPr>
          <p:cNvSpPr>
            <a:spLocks noGrp="1"/>
          </p:cNvSpPr>
          <p:nvPr>
            <p:ph type="title"/>
          </p:nvPr>
        </p:nvSpPr>
        <p:spPr/>
        <p:txBody>
          <a:bodyPr/>
          <a:lstStyle/>
          <a:p>
            <a:r>
              <a:rPr lang="en-US" sz="2000" dirty="0"/>
              <a:t>WNISR: Nuclear Reactors Under Construction by Vendor Country - July 2023 </a:t>
            </a:r>
          </a:p>
        </p:txBody>
      </p:sp>
      <p:sp>
        <p:nvSpPr>
          <p:cNvPr id="4" name="Slide Number Placeholder 3">
            <a:extLst>
              <a:ext uri="{FF2B5EF4-FFF2-40B4-BE49-F238E27FC236}">
                <a16:creationId xmlns:a16="http://schemas.microsoft.com/office/drawing/2014/main" id="{471056CF-56CD-AF5E-6619-62EB74C2A33C}"/>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400" b="1" i="0" u="none" strike="noStrike" kern="1200" cap="none" spc="0" normalizeH="0" baseline="0" noProof="0" smtClean="0">
                <a:ln>
                  <a:noFill/>
                </a:ln>
                <a:solidFill>
                  <a:srgbClr val="2372B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srgbClr val="2372B9"/>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B2AAB43-3048-DD35-D5AA-12A2BEFB5D87}"/>
              </a:ext>
            </a:extLst>
          </p:cNvPr>
          <p:cNvSpPr txBox="1"/>
          <p:nvPr/>
        </p:nvSpPr>
        <p:spPr>
          <a:xfrm>
            <a:off x="1241968" y="6269437"/>
            <a:ext cx="653043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Franklin Gothic Book"/>
                <a:ea typeface="+mn-ea"/>
                <a:cs typeface="+mn-cs"/>
              </a:rPr>
              <a:t>https://www.worldnuclearreport.org/IMG/pdf/wnisr2022-v3-hr.pdf</a:t>
            </a:r>
          </a:p>
        </p:txBody>
      </p:sp>
      <p:sp>
        <p:nvSpPr>
          <p:cNvPr id="10" name="TextBox 9">
            <a:extLst>
              <a:ext uri="{FF2B5EF4-FFF2-40B4-BE49-F238E27FC236}">
                <a16:creationId xmlns:a16="http://schemas.microsoft.com/office/drawing/2014/main" id="{851FFC89-4DD8-12E0-4789-20B1E9A988A1}"/>
              </a:ext>
            </a:extLst>
          </p:cNvPr>
          <p:cNvSpPr txBox="1"/>
          <p:nvPr/>
        </p:nvSpPr>
        <p:spPr>
          <a:xfrm>
            <a:off x="1574761" y="2369634"/>
            <a:ext cx="1056701" cy="646331"/>
          </a:xfrm>
          <a:prstGeom prst="rect">
            <a:avLst/>
          </a:prstGeom>
          <a:noFill/>
        </p:spPr>
        <p:txBody>
          <a:bodyPr wrap="none" rtlCol="0">
            <a:spAutoFit/>
          </a:bodyPr>
          <a:lstStyle/>
          <a:p>
            <a:pPr marL="0" marR="0" lvl="0" indent="0" algn="ctr" defTabSz="914400" rtl="0" eaLnBrk="1" fontAlgn="auto" latinLnBrk="0" hangingPunct="1">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Vogtle</a:t>
            </a:r>
          </a:p>
          <a:p>
            <a:pPr marL="0" marR="0" lvl="0" indent="0" algn="ctr" defTabSz="914400" rtl="0" eaLnBrk="1" fontAlgn="auto" latinLnBrk="0" hangingPunct="1">
              <a:spcAft>
                <a:spcPts val="0"/>
              </a:spcAft>
              <a:buClrTx/>
              <a:buSzTx/>
              <a:buFontTx/>
              <a:buNone/>
              <a:tabLst/>
              <a:defRPr/>
            </a:pPr>
            <a:r>
              <a:rPr lang="en-US" sz="1200" b="1" dirty="0">
                <a:solidFill>
                  <a:srgbClr val="0070C0"/>
                </a:solidFill>
                <a:latin typeface="Arial" panose="020B0604020202020204" pitchFamily="34" charset="0"/>
                <a:cs typeface="Arial" panose="020B0604020202020204" pitchFamily="34" charset="0"/>
              </a:rPr>
              <a:t>now online</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p:txBody>
      </p:sp>
      <p:sp>
        <p:nvSpPr>
          <p:cNvPr id="11" name="TextBox 10">
            <a:extLst>
              <a:ext uri="{FF2B5EF4-FFF2-40B4-BE49-F238E27FC236}">
                <a16:creationId xmlns:a16="http://schemas.microsoft.com/office/drawing/2014/main" id="{6668E99A-0BCE-C0D7-E411-E480B3AB439C}"/>
              </a:ext>
            </a:extLst>
          </p:cNvPr>
          <p:cNvSpPr txBox="1"/>
          <p:nvPr/>
        </p:nvSpPr>
        <p:spPr>
          <a:xfrm>
            <a:off x="7699917" y="1020337"/>
            <a:ext cx="2152186" cy="1934376"/>
          </a:xfrm>
          <a:prstGeom prst="rect">
            <a:avLst/>
          </a:prstGeom>
          <a:solidFill>
            <a:srgbClr val="CCECFF"/>
          </a:solidFill>
          <a:ln w="38100">
            <a:solidFill>
              <a:srgbClr val="7030A0"/>
            </a:solidFill>
          </a:ln>
        </p:spPr>
        <p:txBody>
          <a:bodyPr wrap="square" rtlCol="0">
            <a:spAutoFit/>
          </a:bodyPr>
          <a:lstStyle/>
          <a:p>
            <a:pPr marL="0" marR="0" lvl="0" indent="0" algn="ctr"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New Construction for Nuclear Plants is concentrated in </a:t>
            </a:r>
            <a:r>
              <a:rPr kumimoji="0" lang="en-US" sz="1800" b="1"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MacKinder’s</a:t>
            </a:r>
            <a:r>
              <a:rPr kumimoji="0" lang="en-US" sz="1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 “HEARTLAND” </a:t>
            </a:r>
            <a:br>
              <a:rPr kumimoji="0" lang="en-US" sz="1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br>
            <a:br>
              <a:rPr kumimoji="0" lang="en-US" sz="1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WHY?</a:t>
            </a:r>
          </a:p>
        </p:txBody>
      </p:sp>
      <p:cxnSp>
        <p:nvCxnSpPr>
          <p:cNvPr id="13" name="Straight Arrow Connector 12">
            <a:extLst>
              <a:ext uri="{FF2B5EF4-FFF2-40B4-BE49-F238E27FC236}">
                <a16:creationId xmlns:a16="http://schemas.microsoft.com/office/drawing/2014/main" id="{696B2C43-B7CC-F4D5-B183-EE90CB6CE66E}"/>
              </a:ext>
            </a:extLst>
          </p:cNvPr>
          <p:cNvCxnSpPr>
            <a:cxnSpLocks/>
          </p:cNvCxnSpPr>
          <p:nvPr/>
        </p:nvCxnSpPr>
        <p:spPr>
          <a:xfrm flipH="1">
            <a:off x="6350620" y="1990493"/>
            <a:ext cx="1276814" cy="55688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C2E9835-1DAD-9EB5-F439-FB9D6E89262B}"/>
              </a:ext>
            </a:extLst>
          </p:cNvPr>
          <p:cNvSpPr txBox="1"/>
          <p:nvPr/>
        </p:nvSpPr>
        <p:spPr>
          <a:xfrm>
            <a:off x="8489798" y="3100358"/>
            <a:ext cx="3211135" cy="3416320"/>
          </a:xfrm>
          <a:prstGeom prst="rect">
            <a:avLst/>
          </a:prstGeom>
          <a:noFill/>
        </p:spPr>
        <p:txBody>
          <a:bodyPr wrap="none" rtlCol="0">
            <a:spAutoFit/>
          </a:bodyPr>
          <a:lstStyle/>
          <a:p>
            <a:pPr algn="l">
              <a:lnSpc>
                <a:spcPct val="95000"/>
              </a:lnSpc>
              <a:spcBef>
                <a:spcPts val="600"/>
              </a:spcBef>
            </a:pPr>
            <a:r>
              <a:rPr lang="en-US" b="1" u="sng" dirty="0">
                <a:latin typeface="Arial" panose="020B0604020202020204" pitchFamily="34" charset="0"/>
                <a:cs typeface="Arial" panose="020B0604020202020204" pitchFamily="34" charset="0"/>
              </a:rPr>
              <a:t>Possible backlog in </a:t>
            </a:r>
            <a:r>
              <a:rPr lang="en-US" b="1" u="sng" dirty="0" err="1">
                <a:latin typeface="Arial" panose="020B0604020202020204" pitchFamily="34" charset="0"/>
                <a:cs typeface="Arial" panose="020B0604020202020204" pitchFamily="34" charset="0"/>
              </a:rPr>
              <a:t>N.Am</a:t>
            </a:r>
            <a:r>
              <a:rPr lang="en-US" b="1" dirty="0">
                <a:latin typeface="Arial" panose="020B0604020202020204" pitchFamily="34" charset="0"/>
                <a:cs typeface="Arial" panose="020B0604020202020204" pitchFamily="34" charset="0"/>
              </a:rPr>
              <a:t>:  </a:t>
            </a:r>
          </a:p>
          <a:p>
            <a:pPr marL="285750" indent="-285750" algn="l">
              <a:lnSpc>
                <a:spcPct val="95000"/>
              </a:lnSpc>
              <a:spcBef>
                <a:spcPts val="600"/>
              </a:spcBef>
              <a:buFont typeface="Wingdings" panose="05000000000000000000" pitchFamily="2" charset="2"/>
              <a:buChar char="Ø"/>
            </a:pPr>
            <a:r>
              <a:rPr lang="en-US" b="1" dirty="0">
                <a:latin typeface="Arial" panose="020B0604020202020204" pitchFamily="34" charset="0"/>
                <a:cs typeface="Arial" panose="020B0604020202020204" pitchFamily="34" charset="0"/>
              </a:rPr>
              <a:t>TMI redo for MSFT (PA) </a:t>
            </a:r>
          </a:p>
          <a:p>
            <a:pPr marL="285750" indent="-285750" algn="l">
              <a:lnSpc>
                <a:spcPct val="95000"/>
              </a:lnSpc>
              <a:spcBef>
                <a:spcPts val="600"/>
              </a:spcBef>
              <a:buFont typeface="Wingdings" panose="05000000000000000000" pitchFamily="2" charset="2"/>
              <a:buChar char="Ø"/>
            </a:pPr>
            <a:r>
              <a:rPr lang="en-US" b="1" dirty="0">
                <a:latin typeface="Arial" panose="020B0604020202020204" pitchFamily="34" charset="0"/>
                <a:cs typeface="Arial" panose="020B0604020202020204" pitchFamily="34" charset="0"/>
              </a:rPr>
              <a:t>Restart at Palisades, MI</a:t>
            </a:r>
          </a:p>
          <a:p>
            <a:pPr marL="285750" indent="-285750" algn="l">
              <a:lnSpc>
                <a:spcPct val="95000"/>
              </a:lnSpc>
              <a:spcBef>
                <a:spcPts val="600"/>
              </a:spcBef>
              <a:buFont typeface="Wingdings" panose="05000000000000000000" pitchFamily="2" charset="2"/>
              <a:buChar char="Ø"/>
            </a:pPr>
            <a:r>
              <a:rPr lang="en-US" b="1" dirty="0">
                <a:latin typeface="Arial" panose="020B0604020202020204" pitchFamily="34" charset="0"/>
                <a:cs typeface="Arial" panose="020B0604020202020204" pitchFamily="34" charset="0"/>
              </a:rPr>
              <a:t>Diablo Canyon (CA)?</a:t>
            </a:r>
          </a:p>
          <a:p>
            <a:pPr algn="l">
              <a:lnSpc>
                <a:spcPct val="95000"/>
              </a:lnSpc>
              <a:spcBef>
                <a:spcPts val="600"/>
              </a:spcBef>
            </a:pPr>
            <a:r>
              <a:rPr lang="en-US" b="1" dirty="0">
                <a:latin typeface="Arial" panose="020B0604020202020204" pitchFamily="34" charset="0"/>
                <a:cs typeface="Arial" panose="020B0604020202020204" pitchFamily="34" charset="0"/>
              </a:rPr>
              <a:t> </a:t>
            </a:r>
          </a:p>
          <a:p>
            <a:pPr marL="285750" indent="-285750" algn="l">
              <a:lnSpc>
                <a:spcPct val="95000"/>
              </a:lnSpc>
              <a:spcBef>
                <a:spcPts val="600"/>
              </a:spcBef>
              <a:buFont typeface="Wingdings" panose="05000000000000000000" pitchFamily="2" charset="2"/>
              <a:buChar char="v"/>
            </a:pPr>
            <a:r>
              <a:rPr lang="en-US" b="1" dirty="0">
                <a:latin typeface="Arial" panose="020B0604020202020204" pitchFamily="34" charset="0"/>
                <a:cs typeface="Arial" panose="020B0604020202020204" pitchFamily="34" charset="0"/>
              </a:rPr>
              <a:t>SMR at OPG (CAN) </a:t>
            </a:r>
          </a:p>
          <a:p>
            <a:pPr marL="285750" indent="-285750" algn="l">
              <a:lnSpc>
                <a:spcPct val="95000"/>
              </a:lnSpc>
              <a:spcBef>
                <a:spcPts val="600"/>
              </a:spcBef>
              <a:buFont typeface="Wingdings" panose="05000000000000000000" pitchFamily="2" charset="2"/>
              <a:buChar char="v"/>
            </a:pPr>
            <a:r>
              <a:rPr lang="en-US" b="1" dirty="0">
                <a:latin typeface="Arial" panose="020B0604020202020204" pitchFamily="34" charset="0"/>
                <a:cs typeface="Arial" panose="020B0604020202020204" pitchFamily="34" charset="0"/>
              </a:rPr>
              <a:t>SMR at TVA (Tenn) </a:t>
            </a:r>
          </a:p>
          <a:p>
            <a:pPr marL="285750" indent="-285750" algn="l">
              <a:lnSpc>
                <a:spcPct val="95000"/>
              </a:lnSpc>
              <a:spcBef>
                <a:spcPts val="600"/>
              </a:spcBef>
              <a:buFont typeface="Wingdings" panose="05000000000000000000" pitchFamily="2" charset="2"/>
              <a:buChar char="v"/>
            </a:pPr>
            <a:r>
              <a:rPr lang="en-US" b="1" dirty="0">
                <a:latin typeface="Arial" panose="020B0604020202020204" pitchFamily="34" charset="0"/>
                <a:cs typeface="Arial" panose="020B0604020202020204" pitchFamily="34" charset="0"/>
              </a:rPr>
              <a:t>SMR at Kemmerer, WY </a:t>
            </a:r>
          </a:p>
          <a:p>
            <a:pPr marL="285750" indent="-285750" algn="l">
              <a:lnSpc>
                <a:spcPct val="95000"/>
              </a:lnSpc>
              <a:spcBef>
                <a:spcPts val="600"/>
              </a:spcBef>
              <a:buFont typeface="Wingdings" panose="05000000000000000000" pitchFamily="2" charset="2"/>
              <a:buChar char="v"/>
            </a:pPr>
            <a:r>
              <a:rPr lang="en-US" b="1" dirty="0">
                <a:latin typeface="Arial" panose="020B0604020202020204" pitchFamily="34" charset="0"/>
                <a:cs typeface="Arial" panose="020B0604020202020204" pitchFamily="34" charset="0"/>
              </a:rPr>
              <a:t>Kairos with Google </a:t>
            </a:r>
          </a:p>
          <a:p>
            <a:pPr marL="285750" indent="-285750" algn="l">
              <a:lnSpc>
                <a:spcPct val="95000"/>
              </a:lnSpc>
              <a:spcBef>
                <a:spcPts val="600"/>
              </a:spcBef>
              <a:buFont typeface="Wingdings" panose="05000000000000000000" pitchFamily="2" charset="2"/>
              <a:buChar char="v"/>
            </a:pPr>
            <a:r>
              <a:rPr lang="en-US" b="1" dirty="0">
                <a:latin typeface="Arial" panose="020B0604020202020204" pitchFamily="34" charset="0"/>
                <a:cs typeface="Arial" panose="020B0604020202020204" pitchFamily="34" charset="0"/>
              </a:rPr>
              <a:t>AWS with X-energy </a:t>
            </a:r>
          </a:p>
        </p:txBody>
      </p:sp>
    </p:spTree>
    <p:extLst>
      <p:ext uri="{BB962C8B-B14F-4D97-AF65-F5344CB8AC3E}">
        <p14:creationId xmlns:p14="http://schemas.microsoft.com/office/powerpoint/2010/main" val="1015497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674F-75AE-B7BC-6CB8-E7CCD59C3D0E}"/>
              </a:ext>
            </a:extLst>
          </p:cNvPr>
          <p:cNvSpPr>
            <a:spLocks noGrp="1"/>
          </p:cNvSpPr>
          <p:nvPr>
            <p:ph type="title"/>
          </p:nvPr>
        </p:nvSpPr>
        <p:spPr/>
        <p:txBody>
          <a:bodyPr/>
          <a:lstStyle/>
          <a:p>
            <a:r>
              <a:rPr lang="en-US" sz="2000" dirty="0" err="1"/>
              <a:t>MacKinder’s</a:t>
            </a:r>
            <a:r>
              <a:rPr lang="en-US" sz="2000" dirty="0"/>
              <a:t> HEARTLAND THEORY now magnified by Belt &amp; Route </a:t>
            </a:r>
            <a:r>
              <a:rPr lang="en-US" sz="2000" dirty="0" err="1"/>
              <a:t>Intiative</a:t>
            </a:r>
            <a:endParaRPr lang="en-US" sz="2000" dirty="0"/>
          </a:p>
        </p:txBody>
      </p:sp>
      <p:sp>
        <p:nvSpPr>
          <p:cNvPr id="4" name="Slide Number Placeholder 3">
            <a:extLst>
              <a:ext uri="{FF2B5EF4-FFF2-40B4-BE49-F238E27FC236}">
                <a16:creationId xmlns:a16="http://schemas.microsoft.com/office/drawing/2014/main" id="{F53B6DB7-3B1B-1D45-258C-6B5664AADCD3}"/>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400" b="1" i="0" u="none" strike="noStrike" kern="1200" cap="none" spc="0" normalizeH="0" baseline="0" noProof="0" smtClean="0">
                <a:ln>
                  <a:noFill/>
                </a:ln>
                <a:solidFill>
                  <a:srgbClr val="2372B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dirty="0">
              <a:ln>
                <a:noFill/>
              </a:ln>
              <a:solidFill>
                <a:srgbClr val="2372B9"/>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542A533F-ADE6-77D9-5ADB-B520061CA326}"/>
              </a:ext>
            </a:extLst>
          </p:cNvPr>
          <p:cNvPicPr>
            <a:picLocks noChangeAspect="1"/>
          </p:cNvPicPr>
          <p:nvPr/>
        </p:nvPicPr>
        <p:blipFill>
          <a:blip r:embed="rId2"/>
          <a:stretch>
            <a:fillRect/>
          </a:stretch>
        </p:blipFill>
        <p:spPr>
          <a:xfrm>
            <a:off x="484717" y="937675"/>
            <a:ext cx="5541818" cy="4156364"/>
          </a:xfrm>
          <a:prstGeom prst="rect">
            <a:avLst/>
          </a:prstGeom>
        </p:spPr>
      </p:pic>
      <p:pic>
        <p:nvPicPr>
          <p:cNvPr id="6" name="Picture 5">
            <a:extLst>
              <a:ext uri="{FF2B5EF4-FFF2-40B4-BE49-F238E27FC236}">
                <a16:creationId xmlns:a16="http://schemas.microsoft.com/office/drawing/2014/main" id="{B1A028D1-AF27-F959-6572-741310770988}"/>
              </a:ext>
            </a:extLst>
          </p:cNvPr>
          <p:cNvPicPr>
            <a:picLocks noChangeAspect="1"/>
          </p:cNvPicPr>
          <p:nvPr/>
        </p:nvPicPr>
        <p:blipFill>
          <a:blip r:embed="rId3"/>
          <a:stretch>
            <a:fillRect/>
          </a:stretch>
        </p:blipFill>
        <p:spPr>
          <a:xfrm>
            <a:off x="5715481" y="2069295"/>
            <a:ext cx="6188698" cy="4258277"/>
          </a:xfrm>
          <a:prstGeom prst="rect">
            <a:avLst/>
          </a:prstGeom>
          <a:ln>
            <a:solidFill>
              <a:schemeClr val="tx2"/>
            </a:solidFill>
          </a:ln>
        </p:spPr>
      </p:pic>
      <p:sp>
        <p:nvSpPr>
          <p:cNvPr id="9" name="Arrow: Bent-Up 8">
            <a:extLst>
              <a:ext uri="{FF2B5EF4-FFF2-40B4-BE49-F238E27FC236}">
                <a16:creationId xmlns:a16="http://schemas.microsoft.com/office/drawing/2014/main" id="{DBE3ECDD-2DEE-E1E4-2476-674EDD688C9A}"/>
              </a:ext>
            </a:extLst>
          </p:cNvPr>
          <p:cNvSpPr/>
          <p:nvPr/>
        </p:nvSpPr>
        <p:spPr>
          <a:xfrm rot="5400000">
            <a:off x="4499227" y="4286260"/>
            <a:ext cx="1396047" cy="1848315"/>
          </a:xfrm>
          <a:prstGeom prst="bentUpArrow">
            <a:avLst>
              <a:gd name="adj1" fmla="val 25000"/>
              <a:gd name="adj2" fmla="val 26765"/>
              <a:gd name="adj3" fmla="val 25000"/>
            </a:avLst>
          </a:prstGeom>
          <a:solidFill>
            <a:srgbClr val="C0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Franklin Gothic Book"/>
              <a:ea typeface="+mn-ea"/>
              <a:cs typeface="+mn-cs"/>
            </a:endParaRPr>
          </a:p>
        </p:txBody>
      </p:sp>
      <p:sp>
        <p:nvSpPr>
          <p:cNvPr id="10" name="TextBox 9">
            <a:extLst>
              <a:ext uri="{FF2B5EF4-FFF2-40B4-BE49-F238E27FC236}">
                <a16:creationId xmlns:a16="http://schemas.microsoft.com/office/drawing/2014/main" id="{14DA8036-0061-FB9A-A172-2E41563CC487}"/>
              </a:ext>
            </a:extLst>
          </p:cNvPr>
          <p:cNvSpPr txBox="1"/>
          <p:nvPr/>
        </p:nvSpPr>
        <p:spPr>
          <a:xfrm>
            <a:off x="6246796" y="792973"/>
            <a:ext cx="5541818" cy="1104918"/>
          </a:xfrm>
          <a:prstGeom prst="rect">
            <a:avLst/>
          </a:prstGeom>
          <a:solidFill>
            <a:srgbClr val="FFFF99"/>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China - Russia Belt &amp; Route Initiative </a:t>
            </a:r>
            <a:br>
              <a:rPr kumimoji="0" lang="en-US" sz="16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brings Mackinder’s Prophecy (from LSE) to Life – </a:t>
            </a:r>
          </a:p>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Russia and China </a:t>
            </a:r>
            <a:r>
              <a:rPr lang="en-US" sz="1600" b="1" dirty="0">
                <a:solidFill>
                  <a:srgbClr val="595959"/>
                </a:solidFill>
                <a:latin typeface="Arial" panose="020B0604020202020204" pitchFamily="34" charset="0"/>
                <a:cs typeface="Arial" panose="020B0604020202020204" pitchFamily="34" charset="0"/>
              </a:rPr>
              <a:t>look to</a:t>
            </a:r>
            <a:r>
              <a:rPr kumimoji="0" lang="en-US" sz="16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consolidate Eurasia; </a:t>
            </a:r>
            <a:br>
              <a:rPr kumimoji="0" lang="en-US" sz="16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Conflicts will spring up along Crescent Border region</a:t>
            </a:r>
          </a:p>
        </p:txBody>
      </p:sp>
      <p:sp>
        <p:nvSpPr>
          <p:cNvPr id="12" name="TextBox 11">
            <a:extLst>
              <a:ext uri="{FF2B5EF4-FFF2-40B4-BE49-F238E27FC236}">
                <a16:creationId xmlns:a16="http://schemas.microsoft.com/office/drawing/2014/main" id="{CB60722B-8F9D-C957-C07D-E2512C3D513C}"/>
              </a:ext>
            </a:extLst>
          </p:cNvPr>
          <p:cNvSpPr txBox="1"/>
          <p:nvPr/>
        </p:nvSpPr>
        <p:spPr>
          <a:xfrm>
            <a:off x="542450" y="965854"/>
            <a:ext cx="797693" cy="37957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1904</a:t>
            </a:r>
          </a:p>
        </p:txBody>
      </p:sp>
      <p:sp>
        <p:nvSpPr>
          <p:cNvPr id="3" name="TextBox 2">
            <a:extLst>
              <a:ext uri="{FF2B5EF4-FFF2-40B4-BE49-F238E27FC236}">
                <a16:creationId xmlns:a16="http://schemas.microsoft.com/office/drawing/2014/main" id="{4E1C3868-6320-C863-4D18-674EAFC1B0F8}"/>
              </a:ext>
            </a:extLst>
          </p:cNvPr>
          <p:cNvSpPr txBox="1"/>
          <p:nvPr/>
        </p:nvSpPr>
        <p:spPr>
          <a:xfrm>
            <a:off x="10928933" y="2743854"/>
            <a:ext cx="797693"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2014</a:t>
            </a:r>
          </a:p>
        </p:txBody>
      </p:sp>
      <p:sp>
        <p:nvSpPr>
          <p:cNvPr id="5" name="TextBox 4">
            <a:extLst>
              <a:ext uri="{FF2B5EF4-FFF2-40B4-BE49-F238E27FC236}">
                <a16:creationId xmlns:a16="http://schemas.microsoft.com/office/drawing/2014/main" id="{3080BC88-1F6B-1F56-2EDF-401C23DF819F}"/>
              </a:ext>
            </a:extLst>
          </p:cNvPr>
          <p:cNvSpPr txBox="1"/>
          <p:nvPr/>
        </p:nvSpPr>
        <p:spPr>
          <a:xfrm>
            <a:off x="2649353" y="4512394"/>
            <a:ext cx="1697901" cy="355482"/>
          </a:xfrm>
          <a:prstGeom prst="rect">
            <a:avLst/>
          </a:prstGeom>
          <a:solidFill>
            <a:srgbClr val="FFFFCC"/>
          </a:solidFill>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“RIMLANDS” </a:t>
            </a:r>
          </a:p>
        </p:txBody>
      </p:sp>
      <p:sp>
        <p:nvSpPr>
          <p:cNvPr id="7" name="TextBox 6">
            <a:extLst>
              <a:ext uri="{FF2B5EF4-FFF2-40B4-BE49-F238E27FC236}">
                <a16:creationId xmlns:a16="http://schemas.microsoft.com/office/drawing/2014/main" id="{B63627D6-68CD-BC42-F135-C7FD3620DF18}"/>
              </a:ext>
            </a:extLst>
          </p:cNvPr>
          <p:cNvSpPr txBox="1"/>
          <p:nvPr/>
        </p:nvSpPr>
        <p:spPr>
          <a:xfrm>
            <a:off x="542451" y="5219092"/>
            <a:ext cx="2863536" cy="618631"/>
          </a:xfrm>
          <a:prstGeom prst="rect">
            <a:avLst/>
          </a:prstGeom>
          <a:solidFill>
            <a:srgbClr val="FFFFCC"/>
          </a:solidFill>
        </p:spPr>
        <p:txBody>
          <a:bodyPr wrap="squar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“RIMLANDS” –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where more conflicts will arise</a:t>
            </a: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p>
        </p:txBody>
      </p:sp>
      <p:sp>
        <p:nvSpPr>
          <p:cNvPr id="13" name="Star: 7 Points 12">
            <a:extLst>
              <a:ext uri="{FF2B5EF4-FFF2-40B4-BE49-F238E27FC236}">
                <a16:creationId xmlns:a16="http://schemas.microsoft.com/office/drawing/2014/main" id="{98FCED5B-72D4-46C3-22E0-8F12E91CB360}"/>
              </a:ext>
            </a:extLst>
          </p:cNvPr>
          <p:cNvSpPr/>
          <p:nvPr/>
        </p:nvSpPr>
        <p:spPr>
          <a:xfrm>
            <a:off x="2532450" y="3495800"/>
            <a:ext cx="233805" cy="246597"/>
          </a:xfrm>
          <a:prstGeom prst="star7">
            <a:avLst/>
          </a:prstGeom>
          <a:solidFill>
            <a:srgbClr val="C0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4" name="Star: 7 Points 13">
            <a:extLst>
              <a:ext uri="{FF2B5EF4-FFF2-40B4-BE49-F238E27FC236}">
                <a16:creationId xmlns:a16="http://schemas.microsoft.com/office/drawing/2014/main" id="{FDC5ED73-EBF4-D6F1-05E4-E7D3681CDB1F}"/>
              </a:ext>
            </a:extLst>
          </p:cNvPr>
          <p:cNvSpPr/>
          <p:nvPr/>
        </p:nvSpPr>
        <p:spPr>
          <a:xfrm>
            <a:off x="2453836" y="3027371"/>
            <a:ext cx="233805" cy="246597"/>
          </a:xfrm>
          <a:prstGeom prst="star7">
            <a:avLst/>
          </a:prstGeom>
          <a:solidFill>
            <a:srgbClr val="C0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5" name="Star: 7 Points 14">
            <a:extLst>
              <a:ext uri="{FF2B5EF4-FFF2-40B4-BE49-F238E27FC236}">
                <a16:creationId xmlns:a16="http://schemas.microsoft.com/office/drawing/2014/main" id="{3A23B4A0-9426-1CA0-E242-71827F1CE745}"/>
              </a:ext>
            </a:extLst>
          </p:cNvPr>
          <p:cNvSpPr/>
          <p:nvPr/>
        </p:nvSpPr>
        <p:spPr>
          <a:xfrm>
            <a:off x="2766255" y="4171620"/>
            <a:ext cx="233805" cy="246597"/>
          </a:xfrm>
          <a:prstGeom prst="star7">
            <a:avLst/>
          </a:prstGeom>
          <a:solidFill>
            <a:srgbClr val="FF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6" name="Star: 7 Points 15">
            <a:extLst>
              <a:ext uri="{FF2B5EF4-FFF2-40B4-BE49-F238E27FC236}">
                <a16:creationId xmlns:a16="http://schemas.microsoft.com/office/drawing/2014/main" id="{08BF6986-F256-245D-512B-76E061571ABB}"/>
              </a:ext>
            </a:extLst>
          </p:cNvPr>
          <p:cNvSpPr/>
          <p:nvPr/>
        </p:nvSpPr>
        <p:spPr>
          <a:xfrm>
            <a:off x="4754244" y="4158331"/>
            <a:ext cx="233805" cy="246597"/>
          </a:xfrm>
          <a:prstGeom prst="star7">
            <a:avLst/>
          </a:prstGeom>
          <a:solidFill>
            <a:srgbClr val="FF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7" name="Star: 7 Points 16">
            <a:extLst>
              <a:ext uri="{FF2B5EF4-FFF2-40B4-BE49-F238E27FC236}">
                <a16:creationId xmlns:a16="http://schemas.microsoft.com/office/drawing/2014/main" id="{BB22F2ED-05E0-3C31-5B33-31A798A04738}"/>
              </a:ext>
            </a:extLst>
          </p:cNvPr>
          <p:cNvSpPr/>
          <p:nvPr/>
        </p:nvSpPr>
        <p:spPr>
          <a:xfrm>
            <a:off x="4871147" y="3326297"/>
            <a:ext cx="233805" cy="246597"/>
          </a:xfrm>
          <a:prstGeom prst="star7">
            <a:avLst/>
          </a:prstGeom>
          <a:solidFill>
            <a:srgbClr val="FF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8" name="Star: 7 Points 17">
            <a:extLst>
              <a:ext uri="{FF2B5EF4-FFF2-40B4-BE49-F238E27FC236}">
                <a16:creationId xmlns:a16="http://schemas.microsoft.com/office/drawing/2014/main" id="{D5CCA88F-CE98-B791-48A8-817A0972B758}"/>
              </a:ext>
            </a:extLst>
          </p:cNvPr>
          <p:cNvSpPr/>
          <p:nvPr/>
        </p:nvSpPr>
        <p:spPr>
          <a:xfrm>
            <a:off x="2649352" y="3210548"/>
            <a:ext cx="233805" cy="246597"/>
          </a:xfrm>
          <a:prstGeom prst="star7">
            <a:avLst/>
          </a:prstGeom>
          <a:solidFill>
            <a:srgbClr val="C0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9" name="Star: 7 Points 18">
            <a:extLst>
              <a:ext uri="{FF2B5EF4-FFF2-40B4-BE49-F238E27FC236}">
                <a16:creationId xmlns:a16="http://schemas.microsoft.com/office/drawing/2014/main" id="{0E34F5BB-C771-183D-BB35-4465EDB97227}"/>
              </a:ext>
            </a:extLst>
          </p:cNvPr>
          <p:cNvSpPr/>
          <p:nvPr/>
        </p:nvSpPr>
        <p:spPr>
          <a:xfrm>
            <a:off x="3264498" y="3502442"/>
            <a:ext cx="233805" cy="246597"/>
          </a:xfrm>
          <a:prstGeom prst="star7">
            <a:avLst/>
          </a:prstGeom>
          <a:solidFill>
            <a:srgbClr val="C0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20" name="Star: 7 Points 19">
            <a:extLst>
              <a:ext uri="{FF2B5EF4-FFF2-40B4-BE49-F238E27FC236}">
                <a16:creationId xmlns:a16="http://schemas.microsoft.com/office/drawing/2014/main" id="{1C00273D-70E3-DD00-3448-393BB8F933F4}"/>
              </a:ext>
            </a:extLst>
          </p:cNvPr>
          <p:cNvSpPr/>
          <p:nvPr/>
        </p:nvSpPr>
        <p:spPr>
          <a:xfrm>
            <a:off x="1733225" y="4265797"/>
            <a:ext cx="233805" cy="246597"/>
          </a:xfrm>
          <a:prstGeom prst="star7">
            <a:avLst/>
          </a:prstGeom>
          <a:solidFill>
            <a:srgbClr val="C0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22" name="TextBox 21">
            <a:extLst>
              <a:ext uri="{FF2B5EF4-FFF2-40B4-BE49-F238E27FC236}">
                <a16:creationId xmlns:a16="http://schemas.microsoft.com/office/drawing/2014/main" id="{C59D7C58-3FA1-49A6-F290-E798E3D27229}"/>
              </a:ext>
            </a:extLst>
          </p:cNvPr>
          <p:cNvSpPr txBox="1"/>
          <p:nvPr/>
        </p:nvSpPr>
        <p:spPr>
          <a:xfrm>
            <a:off x="542450" y="6131774"/>
            <a:ext cx="4934325" cy="307777"/>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CFR:   www.cfr.org/report/conflicts-watch-2024</a:t>
            </a:r>
          </a:p>
        </p:txBody>
      </p:sp>
      <p:sp>
        <p:nvSpPr>
          <p:cNvPr id="23" name="Star: 7 Points 22">
            <a:extLst>
              <a:ext uri="{FF2B5EF4-FFF2-40B4-BE49-F238E27FC236}">
                <a16:creationId xmlns:a16="http://schemas.microsoft.com/office/drawing/2014/main" id="{2B016885-A3E6-EBBA-A8B8-041CB437211F}"/>
              </a:ext>
            </a:extLst>
          </p:cNvPr>
          <p:cNvSpPr/>
          <p:nvPr/>
        </p:nvSpPr>
        <p:spPr>
          <a:xfrm>
            <a:off x="1019351" y="2805221"/>
            <a:ext cx="233805" cy="246597"/>
          </a:xfrm>
          <a:prstGeom prst="star7">
            <a:avLst/>
          </a:prstGeom>
          <a:solidFill>
            <a:srgbClr val="C0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24" name="TextBox 23">
            <a:extLst>
              <a:ext uri="{FF2B5EF4-FFF2-40B4-BE49-F238E27FC236}">
                <a16:creationId xmlns:a16="http://schemas.microsoft.com/office/drawing/2014/main" id="{39648E61-B237-5078-869B-5D1D04BA97FC}"/>
              </a:ext>
            </a:extLst>
          </p:cNvPr>
          <p:cNvSpPr txBox="1"/>
          <p:nvPr/>
        </p:nvSpPr>
        <p:spPr>
          <a:xfrm>
            <a:off x="144663" y="2666316"/>
            <a:ext cx="766557" cy="695575"/>
          </a:xfrm>
          <a:prstGeom prst="rect">
            <a:avLst/>
          </a:prstGeom>
          <a:solidFill>
            <a:schemeClr val="bg1"/>
          </a:solidFill>
          <a:ln w="12700">
            <a:solidFill>
              <a:srgbClr val="C00000"/>
            </a:solidFill>
          </a:ln>
        </p:spPr>
        <p:txBody>
          <a:bodyPr wrap="none" rtlCol="0">
            <a:spAutoFit/>
          </a:bodyPr>
          <a:lstStyle/>
          <a:p>
            <a:pPr algn="l">
              <a:lnSpc>
                <a:spcPct val="95000"/>
              </a:lnSpc>
              <a:spcBef>
                <a:spcPts val="600"/>
              </a:spcBef>
            </a:pPr>
            <a:r>
              <a:rPr lang="en-US" sz="1200" b="1" dirty="0">
                <a:latin typeface="Arial" panose="020B0604020202020204" pitchFamily="34" charset="0"/>
                <a:cs typeface="Arial" panose="020B0604020202020204" pitchFamily="34" charset="0"/>
              </a:rPr>
              <a:t>Cyber-</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attacks </a:t>
            </a:r>
          </a:p>
          <a:p>
            <a:pPr algn="l">
              <a:lnSpc>
                <a:spcPct val="95000"/>
              </a:lnSpc>
              <a:spcBef>
                <a:spcPts val="600"/>
              </a:spcBef>
            </a:pPr>
            <a:r>
              <a:rPr lang="en-US" sz="1200" b="1" dirty="0">
                <a:latin typeface="Arial" panose="020B0604020202020204" pitchFamily="34" charset="0"/>
                <a:cs typeface="Arial" panose="020B0604020202020204" pitchFamily="34" charset="0"/>
              </a:rPr>
              <a:t>In </a:t>
            </a:r>
            <a:r>
              <a:rPr lang="en-US" sz="1200" b="1" dirty="0" err="1">
                <a:latin typeface="Arial" panose="020B0604020202020204" pitchFamily="34" charset="0"/>
                <a:cs typeface="Arial" panose="020B0604020202020204" pitchFamily="34" charset="0"/>
              </a:rPr>
              <a:t>N.Am</a:t>
            </a:r>
            <a:endParaRPr lang="en-US" sz="1200" b="1" dirty="0">
              <a:latin typeface="Arial" panose="020B0604020202020204" pitchFamily="34" charset="0"/>
              <a:cs typeface="Arial" panose="020B0604020202020204" pitchFamily="34" charset="0"/>
            </a:endParaRPr>
          </a:p>
        </p:txBody>
      </p:sp>
      <p:sp>
        <p:nvSpPr>
          <p:cNvPr id="11" name="Star: 7 Points 10">
            <a:extLst>
              <a:ext uri="{FF2B5EF4-FFF2-40B4-BE49-F238E27FC236}">
                <a16:creationId xmlns:a16="http://schemas.microsoft.com/office/drawing/2014/main" id="{33200217-34E2-C6C2-5D3F-85393B30980E}"/>
              </a:ext>
            </a:extLst>
          </p:cNvPr>
          <p:cNvSpPr/>
          <p:nvPr/>
        </p:nvSpPr>
        <p:spPr>
          <a:xfrm>
            <a:off x="3433381" y="5262236"/>
            <a:ext cx="311196" cy="328221"/>
          </a:xfrm>
          <a:prstGeom prst="star7">
            <a:avLst/>
          </a:prstGeom>
          <a:solidFill>
            <a:srgbClr val="C0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Tree>
    <p:extLst>
      <p:ext uri="{BB962C8B-B14F-4D97-AF65-F5344CB8AC3E}">
        <p14:creationId xmlns:p14="http://schemas.microsoft.com/office/powerpoint/2010/main" val="267098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B877F3-9BB7-9D8E-24CB-BE6156B24022}"/>
              </a:ext>
            </a:extLst>
          </p:cNvPr>
          <p:cNvSpPr>
            <a:spLocks noGrp="1"/>
          </p:cNvSpPr>
          <p:nvPr>
            <p:ph type="sldNum" sz="quarter" idx="12"/>
          </p:nvPr>
        </p:nvSpPr>
        <p:spPr/>
        <p:txBody>
          <a:bodyPr/>
          <a:lstStyle/>
          <a:p>
            <a:fld id="{E97A7AFE-FA66-4F00-9DD6-793E11C3362D}" type="slidenum">
              <a:rPr lang="en-US" smtClean="0"/>
              <a:pPr/>
              <a:t>19</a:t>
            </a:fld>
            <a:endParaRPr lang="en-US"/>
          </a:p>
        </p:txBody>
      </p:sp>
      <p:sp>
        <p:nvSpPr>
          <p:cNvPr id="5" name="Title 4">
            <a:extLst>
              <a:ext uri="{FF2B5EF4-FFF2-40B4-BE49-F238E27FC236}">
                <a16:creationId xmlns:a16="http://schemas.microsoft.com/office/drawing/2014/main" id="{CBCC0688-8D2A-2CDC-B67E-B07C049EA34C}"/>
              </a:ext>
            </a:extLst>
          </p:cNvPr>
          <p:cNvSpPr>
            <a:spLocks noGrp="1"/>
          </p:cNvSpPr>
          <p:nvPr>
            <p:ph type="title"/>
          </p:nvPr>
        </p:nvSpPr>
        <p:spPr>
          <a:xfrm>
            <a:off x="255069" y="257404"/>
            <a:ext cx="11525796" cy="450903"/>
          </a:xfrm>
        </p:spPr>
        <p:txBody>
          <a:bodyPr>
            <a:noAutofit/>
          </a:bodyPr>
          <a:lstStyle/>
          <a:p>
            <a:r>
              <a:rPr lang="en-US" sz="2400" dirty="0"/>
              <a:t>Economist 2018: Russia leads world in </a:t>
            </a:r>
            <a:r>
              <a:rPr lang="en-US" sz="2400" u="sng" dirty="0"/>
              <a:t>International</a:t>
            </a:r>
            <a:r>
              <a:rPr lang="en-US" sz="2400" dirty="0"/>
              <a:t> Reactor Projects… </a:t>
            </a:r>
          </a:p>
        </p:txBody>
      </p:sp>
      <p:pic>
        <p:nvPicPr>
          <p:cNvPr id="9" name="Content Placeholder 8">
            <a:extLst>
              <a:ext uri="{FF2B5EF4-FFF2-40B4-BE49-F238E27FC236}">
                <a16:creationId xmlns:a16="http://schemas.microsoft.com/office/drawing/2014/main" id="{BEC4A8B2-95E3-82C6-8C1E-9E6832595DD3}"/>
              </a:ext>
            </a:extLst>
          </p:cNvPr>
          <p:cNvPicPr>
            <a:picLocks noGrp="1" noChangeAspect="1"/>
          </p:cNvPicPr>
          <p:nvPr>
            <p:ph idx="1"/>
          </p:nvPr>
        </p:nvPicPr>
        <p:blipFill>
          <a:blip r:embed="rId2"/>
          <a:stretch>
            <a:fillRect/>
          </a:stretch>
        </p:blipFill>
        <p:spPr>
          <a:xfrm>
            <a:off x="770273" y="1662719"/>
            <a:ext cx="6687967" cy="4112281"/>
          </a:xfrm>
          <a:prstGeom prst="rect">
            <a:avLst/>
          </a:prstGeom>
        </p:spPr>
      </p:pic>
      <p:sp>
        <p:nvSpPr>
          <p:cNvPr id="11" name="TextBox 10">
            <a:extLst>
              <a:ext uri="{FF2B5EF4-FFF2-40B4-BE49-F238E27FC236}">
                <a16:creationId xmlns:a16="http://schemas.microsoft.com/office/drawing/2014/main" id="{45D2BED0-5151-1DCF-2CF2-540152DC6BF8}"/>
              </a:ext>
            </a:extLst>
          </p:cNvPr>
          <p:cNvSpPr txBox="1"/>
          <p:nvPr/>
        </p:nvSpPr>
        <p:spPr>
          <a:xfrm>
            <a:off x="6013604" y="1662719"/>
            <a:ext cx="1340625" cy="305471"/>
          </a:xfrm>
          <a:prstGeom prst="rect">
            <a:avLst/>
          </a:prstGeom>
          <a:noFill/>
        </p:spPr>
        <p:txBody>
          <a:bodyPr wrap="square">
            <a:spAutoFit/>
          </a:bodyPr>
          <a:lstStyle/>
          <a:p>
            <a:r>
              <a:rPr lang="en-US" sz="1400" b="1" dirty="0"/>
              <a:t>Aug 7th 2018</a:t>
            </a:r>
          </a:p>
        </p:txBody>
      </p:sp>
      <p:sp>
        <p:nvSpPr>
          <p:cNvPr id="13" name="TextBox 12">
            <a:extLst>
              <a:ext uri="{FF2B5EF4-FFF2-40B4-BE49-F238E27FC236}">
                <a16:creationId xmlns:a16="http://schemas.microsoft.com/office/drawing/2014/main" id="{4563B7E4-F25F-1BAA-BB82-8045B5A16D6D}"/>
              </a:ext>
            </a:extLst>
          </p:cNvPr>
          <p:cNvSpPr txBox="1"/>
          <p:nvPr/>
        </p:nvSpPr>
        <p:spPr>
          <a:xfrm>
            <a:off x="592409" y="934767"/>
            <a:ext cx="10313484" cy="369332"/>
          </a:xfrm>
          <a:prstGeom prst="rect">
            <a:avLst/>
          </a:prstGeom>
          <a:noFill/>
        </p:spPr>
        <p:txBody>
          <a:bodyPr wrap="square">
            <a:spAutoFit/>
          </a:bodyPr>
          <a:lstStyle/>
          <a:p>
            <a:r>
              <a:rPr lang="en-US" b="1" dirty="0"/>
              <a:t>“China is its only real competitor”...  or as some believe – They are working as a TANDEM. </a:t>
            </a:r>
          </a:p>
        </p:txBody>
      </p:sp>
      <p:sp>
        <p:nvSpPr>
          <p:cNvPr id="14" name="TextBox 13">
            <a:extLst>
              <a:ext uri="{FF2B5EF4-FFF2-40B4-BE49-F238E27FC236}">
                <a16:creationId xmlns:a16="http://schemas.microsoft.com/office/drawing/2014/main" id="{4E59E598-E1C7-8D56-2C91-4DFA155E74A3}"/>
              </a:ext>
            </a:extLst>
          </p:cNvPr>
          <p:cNvSpPr txBox="1"/>
          <p:nvPr/>
        </p:nvSpPr>
        <p:spPr>
          <a:xfrm>
            <a:off x="7677615" y="1425547"/>
            <a:ext cx="4148254" cy="4893647"/>
          </a:xfrm>
          <a:prstGeom prst="rect">
            <a:avLst/>
          </a:prstGeom>
          <a:solidFill>
            <a:srgbClr val="EAEAEA"/>
          </a:solidFill>
        </p:spPr>
        <p:txBody>
          <a:bodyPr wrap="square">
            <a:spAutoFit/>
          </a:bodyPr>
          <a:lstStyle/>
          <a:p>
            <a:r>
              <a:rPr lang="en-US" sz="1200" b="1" dirty="0"/>
              <a:t>Russia leads the world in Reactor Projects (Aug 2018)</a:t>
            </a:r>
            <a:r>
              <a:rPr lang="en-US" sz="1200" b="1" i="1" dirty="0">
                <a:latin typeface="Times New Roman" panose="02020603050405020304" pitchFamily="18" charset="0"/>
                <a:cs typeface="Times New Roman" panose="02020603050405020304" pitchFamily="18" charset="0"/>
              </a:rPr>
              <a:t>  </a:t>
            </a:r>
          </a:p>
          <a:p>
            <a:r>
              <a:rPr lang="en-US" sz="1200" i="1" dirty="0">
                <a:latin typeface="Times New Roman" panose="02020603050405020304" pitchFamily="18" charset="0"/>
                <a:cs typeface="Times New Roman" panose="02020603050405020304" pitchFamily="18" charset="0"/>
              </a:rPr>
              <a:t>The Economist:</a:t>
            </a:r>
            <a:r>
              <a:rPr lang="en-US" sz="1200" dirty="0"/>
              <a:t>  “China is its only real competitor… </a:t>
            </a:r>
          </a:p>
          <a:p>
            <a:r>
              <a:rPr lang="en-US" sz="1200" dirty="0"/>
              <a:t>Russia’s nuclear </a:t>
            </a:r>
            <a:r>
              <a:rPr lang="en-US" sz="1200" dirty="0" err="1"/>
              <a:t>programme</a:t>
            </a:r>
            <a:r>
              <a:rPr lang="en-US" sz="1200" dirty="0"/>
              <a:t> has endured for two main reasons. Its designs are cheap, and Rosatom enjoys the backing of the state, which helps it absorb hard-to-insure risks like nuclear meltdowns. Its competitors trail hopelessly: France’s </a:t>
            </a:r>
            <a:r>
              <a:rPr lang="en-US" sz="1200" dirty="0" err="1"/>
              <a:t>Areva</a:t>
            </a:r>
            <a:r>
              <a:rPr lang="en-US" sz="1200" dirty="0"/>
              <a:t> (now </a:t>
            </a:r>
            <a:r>
              <a:rPr lang="en-US" sz="1200" dirty="0" err="1"/>
              <a:t>Orano</a:t>
            </a:r>
            <a:r>
              <a:rPr lang="en-US" sz="1200" dirty="0"/>
              <a:t>) has started building only two plants in the past ten years, in Finland and China; both are delayed and over budget. KEPCO, South Korea’s energy company, is facing a domestic backlash against nuclear power, while Westinghouse, in America, is only now emerging from bankruptcy.</a:t>
            </a:r>
          </a:p>
          <a:p>
            <a:endParaRPr lang="en-US" sz="1200" dirty="0"/>
          </a:p>
          <a:p>
            <a:r>
              <a:rPr lang="en-US" sz="1200" dirty="0"/>
              <a:t>Russia’s only real competitor is China, another country where government and business are tightly entwined. Until recently China has focused on meeting soaring demand for electricity at home. But importing raw materials and exporting technology is a better long-term bet, and so it has started to look abroad. A Chinese state-backed firm is partly funding Hinkley Point in Britain, and others are involved in plants in Argentina and Turkey. Yet although </a:t>
            </a:r>
            <a:r>
              <a:rPr lang="en-US" sz="1200" b="1" dirty="0">
                <a:solidFill>
                  <a:srgbClr val="C00000"/>
                </a:solidFill>
              </a:rPr>
              <a:t>China will surely catch up, for now Russia has no serious rivals in the export of nuclear technology. </a:t>
            </a:r>
            <a:br>
              <a:rPr lang="en-US" sz="1200" b="1" dirty="0">
                <a:solidFill>
                  <a:srgbClr val="C00000"/>
                </a:solidFill>
              </a:rPr>
            </a:br>
            <a:r>
              <a:rPr lang="en-US" sz="1200" dirty="0">
                <a:solidFill>
                  <a:srgbClr val="C00000"/>
                </a:solidFill>
              </a:rPr>
              <a:t>In a world that needs to generate much more electricity from nuclear power if it is to take de-</a:t>
            </a:r>
            <a:r>
              <a:rPr lang="en-US" sz="1200" dirty="0" err="1">
                <a:solidFill>
                  <a:srgbClr val="C00000"/>
                </a:solidFill>
              </a:rPr>
              <a:t>carbonisation</a:t>
            </a:r>
            <a:r>
              <a:rPr lang="en-US" sz="1200" dirty="0">
                <a:solidFill>
                  <a:srgbClr val="C00000"/>
                </a:solidFill>
              </a:rPr>
              <a:t> seriously, that is a sobering thought.</a:t>
            </a:r>
          </a:p>
        </p:txBody>
      </p:sp>
      <p:sp>
        <p:nvSpPr>
          <p:cNvPr id="16" name="TextBox 15">
            <a:extLst>
              <a:ext uri="{FF2B5EF4-FFF2-40B4-BE49-F238E27FC236}">
                <a16:creationId xmlns:a16="http://schemas.microsoft.com/office/drawing/2014/main" id="{6095CB50-BC98-B832-4AB0-E5FF930DFA18}"/>
              </a:ext>
            </a:extLst>
          </p:cNvPr>
          <p:cNvSpPr txBox="1"/>
          <p:nvPr/>
        </p:nvSpPr>
        <p:spPr>
          <a:xfrm>
            <a:off x="860038" y="5923233"/>
            <a:ext cx="6102504" cy="246221"/>
          </a:xfrm>
          <a:prstGeom prst="rect">
            <a:avLst/>
          </a:prstGeom>
          <a:noFill/>
        </p:spPr>
        <p:txBody>
          <a:bodyPr wrap="square">
            <a:spAutoFit/>
          </a:bodyPr>
          <a:lstStyle/>
          <a:p>
            <a:r>
              <a:rPr lang="en-US" sz="1000" dirty="0"/>
              <a:t>https://www.economist.com/graphic-detail/2018/08/07/russia-leads-the-world-at-nuclear-reactor-exports</a:t>
            </a:r>
          </a:p>
        </p:txBody>
      </p:sp>
    </p:spTree>
    <p:extLst>
      <p:ext uri="{BB962C8B-B14F-4D97-AF65-F5344CB8AC3E}">
        <p14:creationId xmlns:p14="http://schemas.microsoft.com/office/powerpoint/2010/main" val="1334130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ooter Placeholder 2"/>
          <p:cNvSpPr txBox="1"/>
          <p:nvPr/>
        </p:nvSpPr>
        <p:spPr>
          <a:xfrm>
            <a:off x="502100" y="6550881"/>
            <a:ext cx="8206748" cy="2461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7" rIns="45707" anchor="ctr">
            <a:spAutoFit/>
          </a:bodyPr>
          <a:lstStyle>
            <a:lvl1pPr>
              <a:defRPr sz="1000"/>
            </a:lvl1pPr>
          </a:lstStyle>
          <a:p>
            <a:r>
              <a:rPr>
                <a:solidFill>
                  <a:prstClr val="black"/>
                </a:solidFill>
                <a:latin typeface="Arial" panose="020B0604020202020204"/>
              </a:rPr>
              <a:t>Proprietary and confidential to IP3. </a:t>
            </a:r>
          </a:p>
        </p:txBody>
      </p:sp>
      <p:sp>
        <p:nvSpPr>
          <p:cNvPr id="102" name="Slide Number Placeholder 3"/>
          <p:cNvSpPr txBox="1">
            <a:spLocks noGrp="1"/>
          </p:cNvSpPr>
          <p:nvPr>
            <p:ph type="sldNum" sz="quarter" idx="2"/>
          </p:nvPr>
        </p:nvSpPr>
        <p:spPr>
          <a:xfrm>
            <a:off x="11546015" y="6550848"/>
            <a:ext cx="23337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rIns="45707" anchor="ctr">
            <a:spAutoFit/>
          </a:bodyPr>
          <a:lstStyle>
            <a:defPPr marL="0" marR="0" indent="0" algn="l" defTabSz="914126" rtl="0" fontAlgn="auto" latinLnBrk="1"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defRPr>
            </a:defPPr>
            <a:lvl1pPr marL="0" marR="0" indent="0" algn="r" defTabSz="914126"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Arial"/>
                <a:ea typeface="Arial"/>
                <a:cs typeface="Arial"/>
                <a:sym typeface="Arial"/>
              </a:defRPr>
            </a:lvl1pPr>
            <a:lvl2pPr marL="0" marR="0" indent="457063" algn="l" defTabSz="914126" rtl="0" fontAlgn="auto" latinLnBrk="0"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latin typeface="Arial"/>
                <a:ea typeface="Arial"/>
                <a:cs typeface="Arial"/>
                <a:sym typeface="Arial"/>
              </a:defRPr>
            </a:lvl2pPr>
            <a:lvl3pPr marL="0" marR="0" indent="914126" algn="l" defTabSz="914126" rtl="0" fontAlgn="auto" latinLnBrk="0"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latin typeface="Arial"/>
                <a:ea typeface="Arial"/>
                <a:cs typeface="Arial"/>
                <a:sym typeface="Arial"/>
              </a:defRPr>
            </a:lvl3pPr>
            <a:lvl4pPr marL="0" marR="0" indent="1371189" algn="l" defTabSz="914126" rtl="0" fontAlgn="auto" latinLnBrk="0"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latin typeface="Arial"/>
                <a:ea typeface="Arial"/>
                <a:cs typeface="Arial"/>
                <a:sym typeface="Arial"/>
              </a:defRPr>
            </a:lvl4pPr>
            <a:lvl5pPr marL="0" marR="0" indent="1828251" algn="l" defTabSz="914126" rtl="0" fontAlgn="auto" latinLnBrk="0"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latin typeface="Arial"/>
                <a:ea typeface="Arial"/>
                <a:cs typeface="Arial"/>
                <a:sym typeface="Arial"/>
              </a:defRPr>
            </a:lvl5pPr>
            <a:lvl6pPr marL="0" marR="0" indent="2285314" algn="l" defTabSz="914126" rtl="0" fontAlgn="auto" latinLnBrk="0"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latin typeface="Arial"/>
                <a:ea typeface="Arial"/>
                <a:cs typeface="Arial"/>
                <a:sym typeface="Arial"/>
              </a:defRPr>
            </a:lvl6pPr>
            <a:lvl7pPr marL="0" marR="0" indent="2742377" algn="l" defTabSz="914126" rtl="0" fontAlgn="auto" latinLnBrk="0"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latin typeface="Arial"/>
                <a:ea typeface="Arial"/>
                <a:cs typeface="Arial"/>
                <a:sym typeface="Arial"/>
              </a:defRPr>
            </a:lvl7pPr>
            <a:lvl8pPr marL="0" marR="0" indent="3199440" algn="l" defTabSz="914126" rtl="0" fontAlgn="auto" latinLnBrk="0"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latin typeface="Arial"/>
                <a:ea typeface="Arial"/>
                <a:cs typeface="Arial"/>
                <a:sym typeface="Arial"/>
              </a:defRPr>
            </a:lvl8pPr>
            <a:lvl9pPr marL="0" marR="0" indent="3656503" algn="l" defTabSz="914126" rtl="0" fontAlgn="auto" latinLnBrk="0"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US"/>
              <a:pPr/>
              <a:t>2</a:t>
            </a:fld>
            <a:endParaRPr/>
          </a:p>
        </p:txBody>
      </p:sp>
      <p:sp>
        <p:nvSpPr>
          <p:cNvPr id="103" name="Title 4"/>
          <p:cNvSpPr txBox="1">
            <a:spLocks noGrp="1"/>
          </p:cNvSpPr>
          <p:nvPr>
            <p:ph type="title"/>
          </p:nvPr>
        </p:nvSpPr>
        <p:spPr>
          <a:xfrm>
            <a:off x="456395" y="71233"/>
            <a:ext cx="10353233" cy="1037061"/>
          </a:xfrm>
          <a:prstGeom prst="rect">
            <a:avLst/>
          </a:prstGeom>
        </p:spPr>
        <p:txBody>
          <a:bodyPr>
            <a:normAutofit/>
          </a:bodyPr>
          <a:lstStyle>
            <a:lvl1pPr>
              <a:defRPr sz="3200"/>
            </a:lvl1pPr>
          </a:lstStyle>
          <a:p>
            <a:r>
              <a:rPr dirty="0"/>
              <a:t>IP3 </a:t>
            </a:r>
            <a:r>
              <a:rPr lang="en-US" dirty="0"/>
              <a:t>Leadership</a:t>
            </a:r>
            <a:br>
              <a:rPr lang="en-US" dirty="0"/>
            </a:br>
            <a:r>
              <a:rPr lang="en-US" sz="1999" dirty="0"/>
              <a:t>Bi-Partisan leaders in National Security and Sustainable Energy Systems</a:t>
            </a:r>
            <a:endParaRPr dirty="0"/>
          </a:p>
        </p:txBody>
      </p:sp>
      <p:grpSp>
        <p:nvGrpSpPr>
          <p:cNvPr id="59" name="Group 1">
            <a:extLst>
              <a:ext uri="{FF2B5EF4-FFF2-40B4-BE49-F238E27FC236}">
                <a16:creationId xmlns:a16="http://schemas.microsoft.com/office/drawing/2014/main" id="{5F18932C-DE86-86A1-885D-71B8FDE8B5CF}"/>
              </a:ext>
            </a:extLst>
          </p:cNvPr>
          <p:cNvGrpSpPr/>
          <p:nvPr/>
        </p:nvGrpSpPr>
        <p:grpSpPr>
          <a:xfrm>
            <a:off x="590177" y="1159277"/>
            <a:ext cx="11365094" cy="5653651"/>
            <a:chOff x="-1" y="-8665"/>
            <a:chExt cx="11365092" cy="5653650"/>
          </a:xfrm>
        </p:grpSpPr>
        <p:sp>
          <p:nvSpPr>
            <p:cNvPr id="60" name="TextBox 5">
              <a:extLst>
                <a:ext uri="{FF2B5EF4-FFF2-40B4-BE49-F238E27FC236}">
                  <a16:creationId xmlns:a16="http://schemas.microsoft.com/office/drawing/2014/main" id="{EB6231C1-5D2D-5154-BABB-6EDA4EE4991A}"/>
                </a:ext>
              </a:extLst>
            </p:cNvPr>
            <p:cNvSpPr txBox="1"/>
            <p:nvPr/>
          </p:nvSpPr>
          <p:spPr>
            <a:xfrm>
              <a:off x="2606341" y="4048068"/>
              <a:ext cx="1794665" cy="14284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Andrew </a:t>
              </a:r>
              <a:r>
                <a:rPr sz="1100" b="1" dirty="0" err="1">
                  <a:solidFill>
                    <a:prstClr val="black"/>
                  </a:solidFill>
                  <a:latin typeface="Arial" panose="020B0604020202020204"/>
                  <a:sym typeface="Calibri"/>
                </a:rPr>
                <a:t>Sekandi</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Strategic Partnerships</a:t>
              </a:r>
              <a:endParaRPr sz="900" b="1" dirty="0">
                <a:solidFill>
                  <a:prstClr val="black"/>
                </a:solidFill>
                <a:latin typeface="Arial" panose="020B0604020202020204"/>
                <a:sym typeface="Calibri"/>
              </a:endParaRPr>
            </a:p>
            <a:p>
              <a:pPr algn="ctr">
                <a:defRPr sz="900" b="1">
                  <a:latin typeface="+mj-lt"/>
                  <a:ea typeface="+mj-ea"/>
                  <a:cs typeface="+mj-cs"/>
                  <a:sym typeface="Calibri"/>
                </a:defRPr>
              </a:pPr>
              <a:r>
                <a:rPr sz="1100" b="1" dirty="0">
                  <a:solidFill>
                    <a:prstClr val="black"/>
                  </a:solidFill>
                  <a:latin typeface="Arial" panose="020B0604020202020204"/>
                  <a:sym typeface="Calibri"/>
                </a:rPr>
                <a:t>(Africa)</a:t>
              </a:r>
            </a:p>
          </p:txBody>
        </p:sp>
        <p:sp>
          <p:nvSpPr>
            <p:cNvPr id="61" name="TextBox 7">
              <a:extLst>
                <a:ext uri="{FF2B5EF4-FFF2-40B4-BE49-F238E27FC236}">
                  <a16:creationId xmlns:a16="http://schemas.microsoft.com/office/drawing/2014/main" id="{89B0185A-3B28-6EAB-BB4F-96C465333694}"/>
                </a:ext>
              </a:extLst>
            </p:cNvPr>
            <p:cNvSpPr txBox="1"/>
            <p:nvPr/>
          </p:nvSpPr>
          <p:spPr>
            <a:xfrm>
              <a:off x="886012" y="4047281"/>
              <a:ext cx="1839022" cy="15977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Amanda </a:t>
              </a:r>
              <a:r>
                <a:rPr sz="1100" b="1" dirty="0" err="1">
                  <a:solidFill>
                    <a:prstClr val="black"/>
                  </a:solidFill>
                  <a:latin typeface="Arial" panose="020B0604020202020204"/>
                  <a:sym typeface="Calibri"/>
                </a:rPr>
                <a:t>Mos</a:t>
              </a:r>
              <a:r>
                <a:rPr lang="en-US" sz="1100" b="1" dirty="0" err="1">
                  <a:solidFill>
                    <a:prstClr val="black"/>
                  </a:solidFill>
                  <a:latin typeface="Arial" panose="020B0604020202020204"/>
                  <a:sym typeface="Calibri"/>
                </a:rPr>
                <a:t>lé</a:t>
              </a:r>
              <a:r>
                <a:rPr lang="en-US" sz="1100" b="1" dirty="0">
                  <a:solidFill>
                    <a:prstClr val="black"/>
                  </a:solidFill>
                  <a:latin typeface="Arial" panose="020B0604020202020204"/>
                  <a:sym typeface="Calibri"/>
                </a:rPr>
                <a:t>-</a:t>
              </a:r>
              <a:r>
                <a:rPr sz="1100" b="1" dirty="0">
                  <a:solidFill>
                    <a:prstClr val="black"/>
                  </a:solidFill>
                  <a:latin typeface="Arial" panose="020B0604020202020204"/>
                  <a:sym typeface="Calibri"/>
                </a:rPr>
                <a:t>Friedman</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Strategic Partnerships (UK/EMEA)</a:t>
              </a:r>
              <a:br>
                <a:rPr sz="1100" b="1" dirty="0">
                  <a:solidFill>
                    <a:prstClr val="black"/>
                  </a:solidFill>
                  <a:latin typeface="Arial" panose="020B0604020202020204"/>
                  <a:sym typeface="Calibri"/>
                </a:rPr>
              </a:br>
              <a:endParaRPr sz="1100" b="1" dirty="0">
                <a:solidFill>
                  <a:prstClr val="black"/>
                </a:solidFill>
                <a:latin typeface="Arial" panose="020B0604020202020204"/>
                <a:sym typeface="Calibri"/>
              </a:endParaRPr>
            </a:p>
          </p:txBody>
        </p:sp>
        <p:grpSp>
          <p:nvGrpSpPr>
            <p:cNvPr id="62" name="Group 45">
              <a:extLst>
                <a:ext uri="{FF2B5EF4-FFF2-40B4-BE49-F238E27FC236}">
                  <a16:creationId xmlns:a16="http://schemas.microsoft.com/office/drawing/2014/main" id="{08B28568-4984-5CFF-253E-8984845C7B1B}"/>
                </a:ext>
              </a:extLst>
            </p:cNvPr>
            <p:cNvGrpSpPr/>
            <p:nvPr/>
          </p:nvGrpSpPr>
          <p:grpSpPr>
            <a:xfrm>
              <a:off x="-1" y="-8665"/>
              <a:ext cx="11365092" cy="5488005"/>
              <a:chOff x="0" y="-8664"/>
              <a:chExt cx="11365090" cy="5488003"/>
            </a:xfrm>
          </p:grpSpPr>
          <p:grpSp>
            <p:nvGrpSpPr>
              <p:cNvPr id="63" name="Rectangle 46">
                <a:extLst>
                  <a:ext uri="{FF2B5EF4-FFF2-40B4-BE49-F238E27FC236}">
                    <a16:creationId xmlns:a16="http://schemas.microsoft.com/office/drawing/2014/main" id="{976F1019-3DC3-3650-8229-FC18D2F70754}"/>
                  </a:ext>
                </a:extLst>
              </p:cNvPr>
              <p:cNvGrpSpPr/>
              <p:nvPr/>
            </p:nvGrpSpPr>
            <p:grpSpPr>
              <a:xfrm>
                <a:off x="0" y="-8664"/>
                <a:ext cx="5540720" cy="445482"/>
                <a:chOff x="0" y="-8664"/>
                <a:chExt cx="5540719" cy="445481"/>
              </a:xfrm>
            </p:grpSpPr>
            <p:sp>
              <p:nvSpPr>
                <p:cNvPr id="174" name="Rectangle">
                  <a:extLst>
                    <a:ext uri="{FF2B5EF4-FFF2-40B4-BE49-F238E27FC236}">
                      <a16:creationId xmlns:a16="http://schemas.microsoft.com/office/drawing/2014/main" id="{5779C570-DC9C-CDBB-D93B-E2CBEA1381BF}"/>
                    </a:ext>
                  </a:extLst>
                </p:cNvPr>
                <p:cNvSpPr/>
                <p:nvPr/>
              </p:nvSpPr>
              <p:spPr>
                <a:xfrm>
                  <a:off x="0" y="59845"/>
                  <a:ext cx="5540719" cy="308463"/>
                </a:xfrm>
                <a:prstGeom prst="rect">
                  <a:avLst/>
                </a:prstGeom>
                <a:solidFill>
                  <a:srgbClr val="182435"/>
                </a:solidFill>
                <a:ln w="12700" cap="flat">
                  <a:noFill/>
                  <a:miter lim="400000"/>
                </a:ln>
                <a:effectLst/>
              </p:spPr>
              <p:txBody>
                <a:bodyPr wrap="square" lIns="45719" tIns="45719" rIns="45719" bIns="45719" numCol="1" anchor="ctr">
                  <a:noAutofit/>
                </a:bodyPr>
                <a:lstStyle/>
                <a:p>
                  <a:pPr algn="ctr">
                    <a:defRPr sz="1300" b="1">
                      <a:solidFill>
                        <a:srgbClr val="FFFFFF"/>
                      </a:solidFill>
                    </a:defRPr>
                  </a:pPr>
                  <a:endParaRPr sz="1300" b="1">
                    <a:solidFill>
                      <a:srgbClr val="FFFFFF"/>
                    </a:solidFill>
                    <a:latin typeface="Arial" panose="020B0604020202020204"/>
                  </a:endParaRPr>
                </a:p>
              </p:txBody>
            </p:sp>
            <p:sp>
              <p:nvSpPr>
                <p:cNvPr id="175" name="IP3 Management Team">
                  <a:extLst>
                    <a:ext uri="{FF2B5EF4-FFF2-40B4-BE49-F238E27FC236}">
                      <a16:creationId xmlns:a16="http://schemas.microsoft.com/office/drawing/2014/main" id="{92241AAE-D8B3-B12F-7AB7-C7EE2ABFABEE}"/>
                    </a:ext>
                  </a:extLst>
                </p:cNvPr>
                <p:cNvSpPr txBox="1"/>
                <p:nvPr/>
              </p:nvSpPr>
              <p:spPr>
                <a:xfrm>
                  <a:off x="0" y="-8664"/>
                  <a:ext cx="5540719" cy="4454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527" tIns="121527" rIns="121527" bIns="121527" numCol="1" anchor="ctr">
                  <a:spAutoFit/>
                </a:bodyPr>
                <a:lstStyle>
                  <a:lvl1pPr algn="ctr">
                    <a:defRPr sz="1300" b="1">
                      <a:solidFill>
                        <a:srgbClr val="FFFFFF"/>
                      </a:solidFill>
                    </a:defRPr>
                  </a:lvl1pPr>
                </a:lstStyle>
                <a:p>
                  <a:r>
                    <a:rPr>
                      <a:latin typeface="Arial" panose="020B0604020202020204"/>
                    </a:rPr>
                    <a:t>IP3 Management Team</a:t>
                  </a:r>
                </a:p>
              </p:txBody>
            </p:sp>
          </p:grpSp>
          <p:grpSp>
            <p:nvGrpSpPr>
              <p:cNvPr id="64" name="Rectangle 47">
                <a:extLst>
                  <a:ext uri="{FF2B5EF4-FFF2-40B4-BE49-F238E27FC236}">
                    <a16:creationId xmlns:a16="http://schemas.microsoft.com/office/drawing/2014/main" id="{1AB36C1C-E80C-DE63-9056-A05F82859345}"/>
                  </a:ext>
                </a:extLst>
              </p:cNvPr>
              <p:cNvGrpSpPr/>
              <p:nvPr/>
            </p:nvGrpSpPr>
            <p:grpSpPr>
              <a:xfrm>
                <a:off x="5676644" y="-3189"/>
                <a:ext cx="5072784" cy="445482"/>
                <a:chOff x="0" y="-8664"/>
                <a:chExt cx="5072782" cy="445480"/>
              </a:xfrm>
            </p:grpSpPr>
            <p:sp>
              <p:nvSpPr>
                <p:cNvPr id="172" name="Rectangle">
                  <a:extLst>
                    <a:ext uri="{FF2B5EF4-FFF2-40B4-BE49-F238E27FC236}">
                      <a16:creationId xmlns:a16="http://schemas.microsoft.com/office/drawing/2014/main" id="{43ED9027-D61A-A927-15EA-D98C8FDA816C}"/>
                    </a:ext>
                  </a:extLst>
                </p:cNvPr>
                <p:cNvSpPr/>
                <p:nvPr/>
              </p:nvSpPr>
              <p:spPr>
                <a:xfrm>
                  <a:off x="0" y="54369"/>
                  <a:ext cx="5072782" cy="319415"/>
                </a:xfrm>
                <a:prstGeom prst="rect">
                  <a:avLst/>
                </a:prstGeom>
                <a:solidFill>
                  <a:srgbClr val="182435"/>
                </a:solidFill>
                <a:ln w="12700" cap="flat">
                  <a:noFill/>
                  <a:miter lim="400000"/>
                </a:ln>
                <a:effectLst/>
              </p:spPr>
              <p:txBody>
                <a:bodyPr wrap="square" lIns="45719" tIns="45719" rIns="45719" bIns="45719" numCol="1" anchor="ctr">
                  <a:noAutofit/>
                </a:bodyPr>
                <a:lstStyle/>
                <a:p>
                  <a:pPr algn="ctr">
                    <a:defRPr sz="1300" b="1">
                      <a:solidFill>
                        <a:srgbClr val="FFFFFF"/>
                      </a:solidFill>
                    </a:defRPr>
                  </a:pPr>
                  <a:endParaRPr sz="1300" b="1">
                    <a:solidFill>
                      <a:srgbClr val="FFFFFF"/>
                    </a:solidFill>
                    <a:latin typeface="Arial" panose="020B0604020202020204"/>
                  </a:endParaRPr>
                </a:p>
              </p:txBody>
            </p:sp>
            <p:sp>
              <p:nvSpPr>
                <p:cNvPr id="173" name="IP3 Board of Directors">
                  <a:extLst>
                    <a:ext uri="{FF2B5EF4-FFF2-40B4-BE49-F238E27FC236}">
                      <a16:creationId xmlns:a16="http://schemas.microsoft.com/office/drawing/2014/main" id="{4F54065D-81FB-B372-D0AD-FC54A65D7C74}"/>
                    </a:ext>
                  </a:extLst>
                </p:cNvPr>
                <p:cNvSpPr txBox="1"/>
                <p:nvPr/>
              </p:nvSpPr>
              <p:spPr>
                <a:xfrm>
                  <a:off x="0" y="-8664"/>
                  <a:ext cx="5072782" cy="445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527" tIns="121527" rIns="121527" bIns="121527" numCol="1" anchor="ctr">
                  <a:spAutoFit/>
                </a:bodyPr>
                <a:lstStyle>
                  <a:lvl1pPr algn="ctr">
                    <a:defRPr sz="1300" b="1">
                      <a:solidFill>
                        <a:srgbClr val="FFFFFF"/>
                      </a:solidFill>
                    </a:defRPr>
                  </a:lvl1pPr>
                </a:lstStyle>
                <a:p>
                  <a:r>
                    <a:rPr>
                      <a:latin typeface="Arial" panose="020B0604020202020204"/>
                    </a:rPr>
                    <a:t>IP3 Board of Directors</a:t>
                  </a:r>
                </a:p>
              </p:txBody>
            </p:sp>
          </p:grpSp>
          <p:sp>
            <p:nvSpPr>
              <p:cNvPr id="65" name="TextBox 12">
                <a:extLst>
                  <a:ext uri="{FF2B5EF4-FFF2-40B4-BE49-F238E27FC236}">
                    <a16:creationId xmlns:a16="http://schemas.microsoft.com/office/drawing/2014/main" id="{895CC974-13B0-4851-7EEA-E08D355CD449}"/>
                  </a:ext>
                </a:extLst>
              </p:cNvPr>
              <p:cNvSpPr txBox="1"/>
              <p:nvPr/>
            </p:nvSpPr>
            <p:spPr>
              <a:xfrm>
                <a:off x="62264" y="468719"/>
                <a:ext cx="1884740" cy="2090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RDML Mike Hewitt</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C</a:t>
                </a:r>
                <a:r>
                  <a:rPr lang="en-US" sz="1100" b="1" dirty="0">
                    <a:solidFill>
                      <a:prstClr val="black"/>
                    </a:solidFill>
                    <a:latin typeface="Arial" panose="020B0604020202020204"/>
                    <a:sym typeface="Calibri"/>
                  </a:rPr>
                  <a:t>hief Executive Officer</a:t>
                </a:r>
                <a:br>
                  <a:rPr sz="1100" b="1" dirty="0">
                    <a:solidFill>
                      <a:prstClr val="black"/>
                    </a:solidFill>
                    <a:latin typeface="Arial" panose="020B0604020202020204"/>
                    <a:sym typeface="Calibri"/>
                  </a:rPr>
                </a:br>
                <a:r>
                  <a:rPr sz="900" dirty="0">
                    <a:solidFill>
                      <a:prstClr val="black"/>
                    </a:solidFill>
                    <a:latin typeface="Arial" panose="020B0604020202020204"/>
                    <a:sym typeface="Calibri"/>
                  </a:rPr>
                  <a:t>Expertise in major acquisition programs, information operations, cyberspace operations, and non-kinetic and net warfare</a:t>
                </a:r>
                <a:br>
                  <a:rPr sz="900" dirty="0">
                    <a:solidFill>
                      <a:prstClr val="black"/>
                    </a:solidFill>
                    <a:latin typeface="Arial" panose="020B0604020202020204"/>
                    <a:sym typeface="Calibri"/>
                  </a:rPr>
                </a:br>
                <a:endParaRPr sz="900" dirty="0">
                  <a:solidFill>
                    <a:prstClr val="black"/>
                  </a:solidFill>
                  <a:latin typeface="Arial" panose="020B0604020202020204"/>
                  <a:sym typeface="Calibri"/>
                </a:endParaRPr>
              </a:p>
            </p:txBody>
          </p:sp>
          <p:sp>
            <p:nvSpPr>
              <p:cNvPr id="66" name="TextBox 24">
                <a:extLst>
                  <a:ext uri="{FF2B5EF4-FFF2-40B4-BE49-F238E27FC236}">
                    <a16:creationId xmlns:a16="http://schemas.microsoft.com/office/drawing/2014/main" id="{E7754644-0837-AD16-4D80-7A6F9A08F063}"/>
                  </a:ext>
                </a:extLst>
              </p:cNvPr>
              <p:cNvSpPr txBox="1"/>
              <p:nvPr/>
            </p:nvSpPr>
            <p:spPr>
              <a:xfrm>
                <a:off x="1863541" y="468719"/>
                <a:ext cx="1693326" cy="16746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Steve Solomon</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Chief Financial Officer</a:t>
                </a:r>
                <a:br>
                  <a:rPr sz="1100" b="1" dirty="0">
                    <a:solidFill>
                      <a:prstClr val="black"/>
                    </a:solidFill>
                    <a:latin typeface="Arial" panose="020B0604020202020204"/>
                    <a:sym typeface="Calibri"/>
                  </a:rPr>
                </a:br>
                <a:r>
                  <a:rPr sz="900" dirty="0">
                    <a:solidFill>
                      <a:prstClr val="black"/>
                    </a:solidFill>
                    <a:latin typeface="Arial" panose="020B0604020202020204"/>
                    <a:sym typeface="Calibri"/>
                  </a:rPr>
                  <a:t>Specializes in development and implementation of business strategies</a:t>
                </a:r>
              </a:p>
            </p:txBody>
          </p:sp>
          <p:pic>
            <p:nvPicPr>
              <p:cNvPr id="67" name="Picture 51" descr="Picture 51">
                <a:extLst>
                  <a:ext uri="{FF2B5EF4-FFF2-40B4-BE49-F238E27FC236}">
                    <a16:creationId xmlns:a16="http://schemas.microsoft.com/office/drawing/2014/main" id="{1C4C6627-FE2F-2170-7398-5B663788A082}"/>
                  </a:ext>
                </a:extLst>
              </p:cNvPr>
              <p:cNvPicPr>
                <a:picLocks noChangeAspect="1"/>
              </p:cNvPicPr>
              <p:nvPr/>
            </p:nvPicPr>
            <p:blipFill>
              <a:blip r:embed="rId2"/>
              <a:srcRect/>
              <a:stretch>
                <a:fillRect/>
              </a:stretch>
            </p:blipFill>
            <p:spPr>
              <a:xfrm>
                <a:off x="2354829" y="736665"/>
                <a:ext cx="695313" cy="6947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0"/>
                      <a:pt x="0" y="10794"/>
                    </a:cubicBezTo>
                    <a:cubicBezTo>
                      <a:pt x="0" y="16757"/>
                      <a:pt x="4835" y="21600"/>
                      <a:pt x="10800" y="21600"/>
                    </a:cubicBezTo>
                    <a:cubicBezTo>
                      <a:pt x="16765" y="21600"/>
                      <a:pt x="21600" y="16757"/>
                      <a:pt x="21600" y="10794"/>
                    </a:cubicBezTo>
                    <a:cubicBezTo>
                      <a:pt x="21600" y="4830"/>
                      <a:pt x="16765" y="0"/>
                      <a:pt x="10800" y="0"/>
                    </a:cubicBezTo>
                    <a:close/>
                  </a:path>
                </a:pathLst>
              </a:custGeom>
              <a:ln w="12700" cap="flat">
                <a:noFill/>
                <a:miter lim="400000"/>
              </a:ln>
              <a:effectLst>
                <a:outerShdw blurRad="50800" dist="38100" dir="2700000" rotWithShape="0">
                  <a:srgbClr val="000000">
                    <a:alpha val="40000"/>
                  </a:srgbClr>
                </a:outerShdw>
              </a:effectLst>
            </p:spPr>
          </p:pic>
          <p:pic>
            <p:nvPicPr>
              <p:cNvPr id="68" name="Picture 5" descr="Picture 5">
                <a:extLst>
                  <a:ext uri="{FF2B5EF4-FFF2-40B4-BE49-F238E27FC236}">
                    <a16:creationId xmlns:a16="http://schemas.microsoft.com/office/drawing/2014/main" id="{D022CB5D-C2A0-285F-F6C4-513F891A21B2}"/>
                  </a:ext>
                </a:extLst>
              </p:cNvPr>
              <p:cNvPicPr>
                <a:picLocks noChangeAspect="1"/>
              </p:cNvPicPr>
              <p:nvPr/>
            </p:nvPicPr>
            <p:blipFill>
              <a:blip r:embed="rId3"/>
              <a:srcRect/>
              <a:stretch>
                <a:fillRect/>
              </a:stretch>
            </p:blipFill>
            <p:spPr>
              <a:xfrm>
                <a:off x="642684" y="737950"/>
                <a:ext cx="694930" cy="694409"/>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p:spPr>
          </p:pic>
          <p:sp>
            <p:nvSpPr>
              <p:cNvPr id="69" name="TextBox 1">
                <a:extLst>
                  <a:ext uri="{FF2B5EF4-FFF2-40B4-BE49-F238E27FC236}">
                    <a16:creationId xmlns:a16="http://schemas.microsoft.com/office/drawing/2014/main" id="{C03B677C-D906-72AD-14D9-2D1ACDC0479D}"/>
                  </a:ext>
                </a:extLst>
              </p:cNvPr>
              <p:cNvSpPr txBox="1"/>
              <p:nvPr/>
            </p:nvSpPr>
            <p:spPr>
              <a:xfrm>
                <a:off x="3530622" y="468719"/>
                <a:ext cx="1904499" cy="16542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Alan Dunn</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endParaRPr sz="1000" b="1" dirty="0">
                  <a:solidFill>
                    <a:prstClr val="black"/>
                  </a:solidFill>
                  <a:latin typeface="Arial" panose="020B0604020202020204"/>
                  <a:sym typeface="Calibri"/>
                </a:endParaRPr>
              </a:p>
              <a:p>
                <a:pPr algn="ctr">
                  <a:defRPr sz="1100" b="1">
                    <a:latin typeface="+mj-lt"/>
                    <a:ea typeface="+mj-ea"/>
                    <a:cs typeface="+mj-cs"/>
                    <a:sym typeface="Calibri"/>
                  </a:defRPr>
                </a:pPr>
                <a:r>
                  <a:rPr sz="1100" b="1" dirty="0">
                    <a:solidFill>
                      <a:prstClr val="black"/>
                    </a:solidFill>
                    <a:latin typeface="Arial" panose="020B0604020202020204"/>
                    <a:sym typeface="Calibri"/>
                  </a:rPr>
                  <a:t>Chief Legal Officer</a:t>
                </a:r>
              </a:p>
              <a:p>
                <a:pPr algn="ctr">
                  <a:defRPr sz="900">
                    <a:latin typeface="+mj-lt"/>
                    <a:ea typeface="+mj-ea"/>
                    <a:cs typeface="+mj-cs"/>
                    <a:sym typeface="Calibri"/>
                  </a:defRPr>
                </a:pPr>
                <a:r>
                  <a:rPr sz="900" dirty="0">
                    <a:solidFill>
                      <a:prstClr val="black"/>
                    </a:solidFill>
                    <a:latin typeface="Arial" panose="020B0604020202020204"/>
                    <a:sym typeface="Calibri"/>
                  </a:rPr>
                  <a:t>Former US Assistant Secretary of Commerce and partner at the law firm of Stewart and Stewart</a:t>
                </a:r>
              </a:p>
            </p:txBody>
          </p:sp>
          <p:pic>
            <p:nvPicPr>
              <p:cNvPr id="70" name="Picture 54" descr="Picture 54">
                <a:extLst>
                  <a:ext uri="{FF2B5EF4-FFF2-40B4-BE49-F238E27FC236}">
                    <a16:creationId xmlns:a16="http://schemas.microsoft.com/office/drawing/2014/main" id="{C751BA94-0359-8A3F-695C-57512DA39454}"/>
                  </a:ext>
                </a:extLst>
              </p:cNvPr>
              <p:cNvPicPr>
                <a:picLocks noChangeAspect="1"/>
              </p:cNvPicPr>
              <p:nvPr/>
            </p:nvPicPr>
            <p:blipFill>
              <a:blip r:embed="rId4"/>
              <a:srcRect l="12500" r="12498"/>
              <a:stretch>
                <a:fillRect/>
              </a:stretch>
            </p:blipFill>
            <p:spPr>
              <a:xfrm>
                <a:off x="4103286" y="722806"/>
                <a:ext cx="695326" cy="6947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0"/>
                      <a:pt x="0" y="10794"/>
                    </a:cubicBezTo>
                    <a:cubicBezTo>
                      <a:pt x="0" y="16757"/>
                      <a:pt x="4835" y="21600"/>
                      <a:pt x="10800" y="21600"/>
                    </a:cubicBezTo>
                    <a:cubicBezTo>
                      <a:pt x="16765" y="21600"/>
                      <a:pt x="21600" y="16757"/>
                      <a:pt x="21600" y="10794"/>
                    </a:cubicBezTo>
                    <a:cubicBezTo>
                      <a:pt x="21600" y="4830"/>
                      <a:pt x="16765" y="0"/>
                      <a:pt x="10800" y="0"/>
                    </a:cubicBezTo>
                    <a:close/>
                  </a:path>
                </a:pathLst>
              </a:custGeom>
              <a:ln w="12700" cap="flat">
                <a:noFill/>
                <a:miter lim="400000"/>
              </a:ln>
              <a:effectLst>
                <a:outerShdw blurRad="50800" dist="38100" dir="2700000" rotWithShape="0">
                  <a:srgbClr val="000000">
                    <a:alpha val="40000"/>
                  </a:srgbClr>
                </a:outerShdw>
              </a:effectLst>
            </p:spPr>
          </p:pic>
          <p:sp>
            <p:nvSpPr>
              <p:cNvPr id="71" name="TextBox 5">
                <a:extLst>
                  <a:ext uri="{FF2B5EF4-FFF2-40B4-BE49-F238E27FC236}">
                    <a16:creationId xmlns:a16="http://schemas.microsoft.com/office/drawing/2014/main" id="{8796F680-A51F-5D41-9008-DAF671EB40D3}"/>
                  </a:ext>
                </a:extLst>
              </p:cNvPr>
              <p:cNvSpPr txBox="1"/>
              <p:nvPr/>
            </p:nvSpPr>
            <p:spPr>
              <a:xfrm>
                <a:off x="1863413" y="2343359"/>
                <a:ext cx="1596171" cy="17669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Rob Sweeney</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Technology &amp; Project Development</a:t>
                </a:r>
                <a:endParaRPr sz="1000" b="1" dirty="0">
                  <a:solidFill>
                    <a:srgbClr val="44546A"/>
                  </a:solidFill>
                  <a:latin typeface="Arial" panose="020B0604020202020204"/>
                  <a:sym typeface="Calibri"/>
                </a:endParaRPr>
              </a:p>
              <a:p>
                <a:pPr algn="ctr">
                  <a:defRPr sz="1100" b="1">
                    <a:latin typeface="+mj-lt"/>
                    <a:ea typeface="+mj-ea"/>
                    <a:cs typeface="+mj-cs"/>
                    <a:sym typeface="Calibri"/>
                  </a:defRPr>
                </a:pPr>
                <a:r>
                  <a:rPr sz="1100" b="1" dirty="0">
                    <a:solidFill>
                      <a:prstClr val="black"/>
                    </a:solidFill>
                    <a:latin typeface="Arial" panose="020B0604020202020204"/>
                    <a:sym typeface="Calibri"/>
                  </a:rPr>
                  <a:t>Nuclear Hybrid Systems</a:t>
                </a:r>
              </a:p>
            </p:txBody>
          </p:sp>
          <p:sp>
            <p:nvSpPr>
              <p:cNvPr id="72" name="TextBox 56">
                <a:extLst>
                  <a:ext uri="{FF2B5EF4-FFF2-40B4-BE49-F238E27FC236}">
                    <a16:creationId xmlns:a16="http://schemas.microsoft.com/office/drawing/2014/main" id="{29FF51DF-C219-7DEB-3C1E-0E79E2F2722B}"/>
                  </a:ext>
                </a:extLst>
              </p:cNvPr>
              <p:cNvSpPr txBox="1"/>
              <p:nvPr/>
            </p:nvSpPr>
            <p:spPr>
              <a:xfrm>
                <a:off x="4044484" y="2295270"/>
                <a:ext cx="150039"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latin typeface="Times Roman"/>
                    <a:ea typeface="Times Roman"/>
                    <a:cs typeface="Times Roman"/>
                    <a:sym typeface="Times Roman"/>
                  </a:defRPr>
                </a:lvl1pPr>
              </a:lstStyle>
              <a:p>
                <a:r>
                  <a:rPr>
                    <a:solidFill>
                      <a:prstClr val="black"/>
                    </a:solidFill>
                  </a:rPr>
                  <a:t> </a:t>
                </a:r>
              </a:p>
            </p:txBody>
          </p:sp>
          <p:sp>
            <p:nvSpPr>
              <p:cNvPr id="73" name="TextBox 5">
                <a:extLst>
                  <a:ext uri="{FF2B5EF4-FFF2-40B4-BE49-F238E27FC236}">
                    <a16:creationId xmlns:a16="http://schemas.microsoft.com/office/drawing/2014/main" id="{C5F24509-6ABA-54F5-285A-0D9B1970F9BB}"/>
                  </a:ext>
                </a:extLst>
              </p:cNvPr>
              <p:cNvSpPr txBox="1"/>
              <p:nvPr/>
            </p:nvSpPr>
            <p:spPr>
              <a:xfrm>
                <a:off x="60721" y="2357003"/>
                <a:ext cx="1884008" cy="14284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Andy Paterson</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Strategy &amp; Markets </a:t>
                </a:r>
                <a:endParaRPr sz="1000" b="1" dirty="0">
                  <a:solidFill>
                    <a:srgbClr val="44546A"/>
                  </a:solidFill>
                  <a:latin typeface="Arial" panose="020B0604020202020204"/>
                  <a:sym typeface="Calibri"/>
                </a:endParaRPr>
              </a:p>
              <a:p>
                <a:pPr algn="ctr">
                  <a:defRPr sz="1100" b="1">
                    <a:latin typeface="+mj-lt"/>
                    <a:ea typeface="+mj-ea"/>
                    <a:cs typeface="+mj-cs"/>
                    <a:sym typeface="Calibri"/>
                  </a:defRPr>
                </a:pPr>
                <a:r>
                  <a:rPr sz="1100" b="1" dirty="0">
                    <a:solidFill>
                      <a:prstClr val="black"/>
                    </a:solidFill>
                    <a:latin typeface="Arial" panose="020B0604020202020204"/>
                    <a:sym typeface="Calibri"/>
                  </a:rPr>
                  <a:t>Nuclear Hybrid Systems</a:t>
                </a:r>
              </a:p>
            </p:txBody>
          </p:sp>
          <p:grpSp>
            <p:nvGrpSpPr>
              <p:cNvPr id="74" name="Picture 58">
                <a:extLst>
                  <a:ext uri="{FF2B5EF4-FFF2-40B4-BE49-F238E27FC236}">
                    <a16:creationId xmlns:a16="http://schemas.microsoft.com/office/drawing/2014/main" id="{A5B860CC-BCEF-3166-9ECC-F2FA7BC61103}"/>
                  </a:ext>
                </a:extLst>
              </p:cNvPr>
              <p:cNvGrpSpPr/>
              <p:nvPr/>
            </p:nvGrpSpPr>
            <p:grpSpPr>
              <a:xfrm>
                <a:off x="2334860" y="2567925"/>
                <a:ext cx="715251" cy="694534"/>
                <a:chOff x="-20319" y="-1"/>
                <a:chExt cx="715250" cy="694533"/>
              </a:xfrm>
            </p:grpSpPr>
            <p:sp>
              <p:nvSpPr>
                <p:cNvPr id="170" name="Shape">
                  <a:extLst>
                    <a:ext uri="{FF2B5EF4-FFF2-40B4-BE49-F238E27FC236}">
                      <a16:creationId xmlns:a16="http://schemas.microsoft.com/office/drawing/2014/main" id="{2A2627C3-AB5C-DFE6-1622-5290C6727BB4}"/>
                    </a:ext>
                  </a:extLst>
                </p:cNvPr>
                <p:cNvSpPr/>
                <p:nvPr/>
              </p:nvSpPr>
              <p:spPr>
                <a:xfrm>
                  <a:off x="0" y="-1"/>
                  <a:ext cx="694931" cy="6944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blipFill rotWithShape="1">
                  <a:blip r:embed="rId5"/>
                  <a:srcRect/>
                  <a:stretch>
                    <a:fillRect/>
                  </a:stretch>
                </a:blipFill>
                <a:ln w="12700" cap="flat">
                  <a:noFill/>
                  <a:miter lim="400000"/>
                </a:ln>
                <a:effectLst/>
              </p:spPr>
              <p:txBody>
                <a:bodyPr wrap="square" lIns="45719" tIns="45719" rIns="45719" bIns="45719" numCol="1" anchor="ctr">
                  <a:noAutofit/>
                </a:bodyPr>
                <a:lstStyle/>
                <a:p>
                  <a:endParaRPr>
                    <a:solidFill>
                      <a:prstClr val="black"/>
                    </a:solidFill>
                    <a:latin typeface="Arial" panose="020B0604020202020204"/>
                  </a:endParaRPr>
                </a:p>
              </p:txBody>
            </p:sp>
            <p:pic>
              <p:nvPicPr>
                <p:cNvPr id="171" name="image7.png" descr="image7.png">
                  <a:extLst>
                    <a:ext uri="{FF2B5EF4-FFF2-40B4-BE49-F238E27FC236}">
                      <a16:creationId xmlns:a16="http://schemas.microsoft.com/office/drawing/2014/main" id="{8C85F9CC-843D-B96C-7576-BF7F0BDF9489}"/>
                    </a:ext>
                  </a:extLst>
                </p:cNvPr>
                <p:cNvPicPr>
                  <a:picLocks noChangeAspect="1"/>
                </p:cNvPicPr>
                <p:nvPr/>
              </p:nvPicPr>
              <p:blipFill>
                <a:blip r:embed="rId6"/>
                <a:srcRect t="4783" b="4766"/>
                <a:stretch>
                  <a:fillRect/>
                </a:stretch>
              </p:blipFill>
              <p:spPr>
                <a:xfrm>
                  <a:off x="-20319" y="0"/>
                  <a:ext cx="694929" cy="694532"/>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a:outerShdw blurRad="50800" dist="38100" dir="2700000" rotWithShape="0">
                    <a:srgbClr val="000000">
                      <a:alpha val="40000"/>
                    </a:srgbClr>
                  </a:outerShdw>
                </a:effectLst>
              </p:spPr>
            </p:pic>
          </p:grpSp>
          <p:grpSp>
            <p:nvGrpSpPr>
              <p:cNvPr id="75" name="Picture 59">
                <a:extLst>
                  <a:ext uri="{FF2B5EF4-FFF2-40B4-BE49-F238E27FC236}">
                    <a16:creationId xmlns:a16="http://schemas.microsoft.com/office/drawing/2014/main" id="{D5588BA5-8C4C-4BB3-3302-5BE95C689D02}"/>
                  </a:ext>
                </a:extLst>
              </p:cNvPr>
              <p:cNvGrpSpPr/>
              <p:nvPr/>
            </p:nvGrpSpPr>
            <p:grpSpPr>
              <a:xfrm>
                <a:off x="641933" y="2580966"/>
                <a:ext cx="694931" cy="694532"/>
                <a:chOff x="0" y="0"/>
                <a:chExt cx="694930" cy="694531"/>
              </a:xfrm>
            </p:grpSpPr>
            <p:sp>
              <p:nvSpPr>
                <p:cNvPr id="168" name="Shape">
                  <a:extLst>
                    <a:ext uri="{FF2B5EF4-FFF2-40B4-BE49-F238E27FC236}">
                      <a16:creationId xmlns:a16="http://schemas.microsoft.com/office/drawing/2014/main" id="{A241E383-4873-E0D1-27E9-0A265746553F}"/>
                    </a:ext>
                  </a:extLst>
                </p:cNvPr>
                <p:cNvSpPr/>
                <p:nvPr/>
              </p:nvSpPr>
              <p:spPr>
                <a:xfrm>
                  <a:off x="0" y="-1"/>
                  <a:ext cx="694931" cy="6944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blipFill rotWithShape="1">
                  <a:blip r:embed="rId5"/>
                  <a:srcRect/>
                  <a:stretch>
                    <a:fillRect/>
                  </a:stretch>
                </a:blipFill>
                <a:ln w="12700" cap="flat">
                  <a:noFill/>
                  <a:miter lim="400000"/>
                </a:ln>
                <a:effectLst/>
              </p:spPr>
              <p:txBody>
                <a:bodyPr wrap="square" lIns="45719" tIns="45719" rIns="45719" bIns="45719" numCol="1" anchor="ctr">
                  <a:noAutofit/>
                </a:bodyPr>
                <a:lstStyle/>
                <a:p>
                  <a:endParaRPr>
                    <a:solidFill>
                      <a:prstClr val="black"/>
                    </a:solidFill>
                    <a:latin typeface="Arial" panose="020B0604020202020204"/>
                  </a:endParaRPr>
                </a:p>
              </p:txBody>
            </p:sp>
            <p:pic>
              <p:nvPicPr>
                <p:cNvPr id="169" name="image9.png" descr="image9.png">
                  <a:extLst>
                    <a:ext uri="{FF2B5EF4-FFF2-40B4-BE49-F238E27FC236}">
                      <a16:creationId xmlns:a16="http://schemas.microsoft.com/office/drawing/2014/main" id="{AF3C579D-31DC-CE11-B1BC-5104D77CA76E}"/>
                    </a:ext>
                  </a:extLst>
                </p:cNvPr>
                <p:cNvPicPr>
                  <a:picLocks noChangeAspect="1"/>
                </p:cNvPicPr>
                <p:nvPr/>
              </p:nvPicPr>
              <p:blipFill>
                <a:blip r:embed="rId7"/>
                <a:srcRect t="254" b="236"/>
                <a:stretch>
                  <a:fillRect/>
                </a:stretch>
              </p:blipFill>
              <p:spPr>
                <a:xfrm>
                  <a:off x="0" y="-1"/>
                  <a:ext cx="694929" cy="694533"/>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a:outerShdw blurRad="50800" dist="38100" dir="2700000" rotWithShape="0">
                    <a:srgbClr val="000000">
                      <a:alpha val="40000"/>
                    </a:srgbClr>
                  </a:outerShdw>
                </a:effectLst>
              </p:spPr>
            </p:pic>
          </p:grpSp>
          <p:sp>
            <p:nvSpPr>
              <p:cNvPr id="76" name="TextBox 12">
                <a:extLst>
                  <a:ext uri="{FF2B5EF4-FFF2-40B4-BE49-F238E27FC236}">
                    <a16:creationId xmlns:a16="http://schemas.microsoft.com/office/drawing/2014/main" id="{F31B510C-0AC6-DA7C-1E82-7B522100D970}"/>
                  </a:ext>
                </a:extLst>
              </p:cNvPr>
              <p:cNvSpPr txBox="1"/>
              <p:nvPr/>
            </p:nvSpPr>
            <p:spPr>
              <a:xfrm>
                <a:off x="3531937" y="2343527"/>
                <a:ext cx="1901209" cy="1259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Laura Hermann</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Public Relations</a:t>
                </a:r>
              </a:p>
            </p:txBody>
          </p:sp>
          <p:grpSp>
            <p:nvGrpSpPr>
              <p:cNvPr id="77" name="Picture 61">
                <a:extLst>
                  <a:ext uri="{FF2B5EF4-FFF2-40B4-BE49-F238E27FC236}">
                    <a16:creationId xmlns:a16="http://schemas.microsoft.com/office/drawing/2014/main" id="{FCF7B8E8-9AF8-17B9-FC45-C5D49D486250}"/>
                  </a:ext>
                </a:extLst>
              </p:cNvPr>
              <p:cNvGrpSpPr/>
              <p:nvPr/>
            </p:nvGrpSpPr>
            <p:grpSpPr>
              <a:xfrm>
                <a:off x="4102827" y="2596573"/>
                <a:ext cx="694931" cy="694409"/>
                <a:chOff x="0" y="0"/>
                <a:chExt cx="694930" cy="694408"/>
              </a:xfrm>
            </p:grpSpPr>
            <p:sp>
              <p:nvSpPr>
                <p:cNvPr id="166" name="Shape">
                  <a:extLst>
                    <a:ext uri="{FF2B5EF4-FFF2-40B4-BE49-F238E27FC236}">
                      <a16:creationId xmlns:a16="http://schemas.microsoft.com/office/drawing/2014/main" id="{5D444EE2-C142-E6EC-9BAE-10A0AE5278B6}"/>
                    </a:ext>
                  </a:extLst>
                </p:cNvPr>
                <p:cNvSpPr/>
                <p:nvPr/>
              </p:nvSpPr>
              <p:spPr>
                <a:xfrm>
                  <a:off x="0" y="-1"/>
                  <a:ext cx="694931" cy="6944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blipFill rotWithShape="1">
                  <a:blip r:embed="rId5"/>
                  <a:srcRect/>
                  <a:stretch>
                    <a:fillRect/>
                  </a:stretch>
                </a:blipFill>
                <a:ln w="12700" cap="flat">
                  <a:noFill/>
                  <a:miter lim="400000"/>
                </a:ln>
                <a:effectLst/>
              </p:spPr>
              <p:txBody>
                <a:bodyPr wrap="square" lIns="45719" tIns="45719" rIns="45719" bIns="45719" numCol="1" anchor="ctr">
                  <a:noAutofit/>
                </a:bodyPr>
                <a:lstStyle/>
                <a:p>
                  <a:endParaRPr>
                    <a:solidFill>
                      <a:prstClr val="black"/>
                    </a:solidFill>
                    <a:latin typeface="Arial" panose="020B0604020202020204"/>
                  </a:endParaRPr>
                </a:p>
              </p:txBody>
            </p:sp>
            <p:pic>
              <p:nvPicPr>
                <p:cNvPr id="167" name="image10.jpeg" descr="image10.jpeg">
                  <a:extLst>
                    <a:ext uri="{FF2B5EF4-FFF2-40B4-BE49-F238E27FC236}">
                      <a16:creationId xmlns:a16="http://schemas.microsoft.com/office/drawing/2014/main" id="{DC25305A-40FE-4EA4-C47C-BECA6E68DE34}"/>
                    </a:ext>
                  </a:extLst>
                </p:cNvPr>
                <p:cNvPicPr>
                  <a:picLocks noChangeAspect="1"/>
                </p:cNvPicPr>
                <p:nvPr/>
              </p:nvPicPr>
              <p:blipFill>
                <a:blip r:embed="rId8"/>
                <a:srcRect l="44" r="44"/>
                <a:stretch>
                  <a:fillRect/>
                </a:stretch>
              </p:blipFill>
              <p:spPr>
                <a:xfrm>
                  <a:off x="0" y="0"/>
                  <a:ext cx="694929" cy="694409"/>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a:outerShdw blurRad="50800" dist="38100" dir="2700000" rotWithShape="0">
                    <a:srgbClr val="000000">
                      <a:alpha val="40000"/>
                    </a:srgbClr>
                  </a:outerShdw>
                </a:effectLst>
              </p:spPr>
            </p:pic>
          </p:grpSp>
          <p:grpSp>
            <p:nvGrpSpPr>
              <p:cNvPr id="78" name="Picture 62">
                <a:extLst>
                  <a:ext uri="{FF2B5EF4-FFF2-40B4-BE49-F238E27FC236}">
                    <a16:creationId xmlns:a16="http://schemas.microsoft.com/office/drawing/2014/main" id="{A1CB4565-3466-F0A1-241E-52109EF1CF44}"/>
                  </a:ext>
                </a:extLst>
              </p:cNvPr>
              <p:cNvGrpSpPr/>
              <p:nvPr/>
            </p:nvGrpSpPr>
            <p:grpSpPr>
              <a:xfrm>
                <a:off x="1390784" y="4299041"/>
                <a:ext cx="694931" cy="694409"/>
                <a:chOff x="0" y="0"/>
                <a:chExt cx="694930" cy="694408"/>
              </a:xfrm>
            </p:grpSpPr>
            <p:sp>
              <p:nvSpPr>
                <p:cNvPr id="145" name="Shape">
                  <a:extLst>
                    <a:ext uri="{FF2B5EF4-FFF2-40B4-BE49-F238E27FC236}">
                      <a16:creationId xmlns:a16="http://schemas.microsoft.com/office/drawing/2014/main" id="{BEAE07FD-AE23-1AAB-977E-070297408103}"/>
                    </a:ext>
                  </a:extLst>
                </p:cNvPr>
                <p:cNvSpPr/>
                <p:nvPr/>
              </p:nvSpPr>
              <p:spPr>
                <a:xfrm>
                  <a:off x="0" y="-1"/>
                  <a:ext cx="694931" cy="6944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blipFill rotWithShape="1">
                  <a:blip r:embed="rId5"/>
                  <a:srcRect/>
                  <a:stretch>
                    <a:fillRect/>
                  </a:stretch>
                </a:blipFill>
                <a:ln w="12700" cap="flat">
                  <a:noFill/>
                  <a:miter lim="400000"/>
                </a:ln>
                <a:effectLst/>
              </p:spPr>
              <p:txBody>
                <a:bodyPr wrap="square" lIns="45719" tIns="45719" rIns="45719" bIns="45719" numCol="1" anchor="ctr">
                  <a:noAutofit/>
                </a:bodyPr>
                <a:lstStyle/>
                <a:p>
                  <a:endParaRPr>
                    <a:solidFill>
                      <a:prstClr val="black"/>
                    </a:solidFill>
                    <a:latin typeface="Arial" panose="020B0604020202020204"/>
                  </a:endParaRPr>
                </a:p>
              </p:txBody>
            </p:sp>
            <p:pic>
              <p:nvPicPr>
                <p:cNvPr id="165" name="image11.jpeg" descr="image11.jpeg">
                  <a:extLst>
                    <a:ext uri="{FF2B5EF4-FFF2-40B4-BE49-F238E27FC236}">
                      <a16:creationId xmlns:a16="http://schemas.microsoft.com/office/drawing/2014/main" id="{31A67318-B07B-294D-042A-95F5D613EB5C}"/>
                    </a:ext>
                  </a:extLst>
                </p:cNvPr>
                <p:cNvPicPr>
                  <a:picLocks noChangeAspect="1"/>
                </p:cNvPicPr>
                <p:nvPr/>
              </p:nvPicPr>
              <p:blipFill>
                <a:blip r:embed="rId9"/>
                <a:srcRect/>
                <a:stretch>
                  <a:fillRect/>
                </a:stretch>
              </p:blipFill>
              <p:spPr>
                <a:xfrm>
                  <a:off x="0" y="0"/>
                  <a:ext cx="694929" cy="694409"/>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a:outerShdw blurRad="50800" dist="38100" dir="2700000" rotWithShape="0">
                    <a:srgbClr val="000000">
                      <a:alpha val="40000"/>
                    </a:srgbClr>
                  </a:outerShdw>
                </a:effectLst>
              </p:spPr>
            </p:pic>
          </p:grpSp>
          <p:grpSp>
            <p:nvGrpSpPr>
              <p:cNvPr id="79" name="Picture 63">
                <a:extLst>
                  <a:ext uri="{FF2B5EF4-FFF2-40B4-BE49-F238E27FC236}">
                    <a16:creationId xmlns:a16="http://schemas.microsoft.com/office/drawing/2014/main" id="{B3444461-91E9-FB68-C75F-ABE9967CAC05}"/>
                  </a:ext>
                </a:extLst>
              </p:cNvPr>
              <p:cNvGrpSpPr/>
              <p:nvPr/>
            </p:nvGrpSpPr>
            <p:grpSpPr>
              <a:xfrm>
                <a:off x="3116055" y="4300532"/>
                <a:ext cx="694931" cy="694532"/>
                <a:chOff x="0" y="0"/>
                <a:chExt cx="694930" cy="694531"/>
              </a:xfrm>
            </p:grpSpPr>
            <p:sp>
              <p:nvSpPr>
                <p:cNvPr id="140" name="Shape">
                  <a:extLst>
                    <a:ext uri="{FF2B5EF4-FFF2-40B4-BE49-F238E27FC236}">
                      <a16:creationId xmlns:a16="http://schemas.microsoft.com/office/drawing/2014/main" id="{7C169F99-1FBD-6715-1565-666B36828FEF}"/>
                    </a:ext>
                  </a:extLst>
                </p:cNvPr>
                <p:cNvSpPr/>
                <p:nvPr/>
              </p:nvSpPr>
              <p:spPr>
                <a:xfrm>
                  <a:off x="0" y="-1"/>
                  <a:ext cx="694931" cy="6944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blipFill rotWithShape="1">
                  <a:blip r:embed="rId5"/>
                  <a:srcRect/>
                  <a:stretch>
                    <a:fillRect/>
                  </a:stretch>
                </a:blipFill>
                <a:ln w="12700" cap="flat">
                  <a:noFill/>
                  <a:miter lim="400000"/>
                </a:ln>
                <a:effectLst/>
              </p:spPr>
              <p:txBody>
                <a:bodyPr wrap="square" lIns="45719" tIns="45719" rIns="45719" bIns="45719" numCol="1" anchor="ctr">
                  <a:noAutofit/>
                </a:bodyPr>
                <a:lstStyle/>
                <a:p>
                  <a:endParaRPr>
                    <a:solidFill>
                      <a:prstClr val="black"/>
                    </a:solidFill>
                    <a:latin typeface="Arial" panose="020B0604020202020204"/>
                  </a:endParaRPr>
                </a:p>
              </p:txBody>
            </p:sp>
            <p:pic>
              <p:nvPicPr>
                <p:cNvPr id="143" name="image12.jpeg" descr="image12.jpeg">
                  <a:extLst>
                    <a:ext uri="{FF2B5EF4-FFF2-40B4-BE49-F238E27FC236}">
                      <a16:creationId xmlns:a16="http://schemas.microsoft.com/office/drawing/2014/main" id="{911B68AE-CCB0-71AD-A3BF-6BF5B20CF6BB}"/>
                    </a:ext>
                  </a:extLst>
                </p:cNvPr>
                <p:cNvPicPr>
                  <a:picLocks noChangeAspect="1"/>
                </p:cNvPicPr>
                <p:nvPr/>
              </p:nvPicPr>
              <p:blipFill>
                <a:blip r:embed="rId10"/>
                <a:srcRect t="7198" b="7182"/>
                <a:stretch>
                  <a:fillRect/>
                </a:stretch>
              </p:blipFill>
              <p:spPr>
                <a:xfrm>
                  <a:off x="0" y="0"/>
                  <a:ext cx="694929" cy="694532"/>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a:outerShdw blurRad="50800" dist="38100" dir="2700000" rotWithShape="0">
                    <a:srgbClr val="000000">
                      <a:alpha val="40000"/>
                    </a:srgbClr>
                  </a:outerShdw>
                </a:effectLst>
              </p:spPr>
            </p:pic>
          </p:grpSp>
          <p:grpSp>
            <p:nvGrpSpPr>
              <p:cNvPr id="80" name="Group 65">
                <a:extLst>
                  <a:ext uri="{FF2B5EF4-FFF2-40B4-BE49-F238E27FC236}">
                    <a16:creationId xmlns:a16="http://schemas.microsoft.com/office/drawing/2014/main" id="{8E2E38FC-21EC-25B0-1948-50A89C1B6184}"/>
                  </a:ext>
                </a:extLst>
              </p:cNvPr>
              <p:cNvGrpSpPr/>
              <p:nvPr/>
            </p:nvGrpSpPr>
            <p:grpSpPr>
              <a:xfrm>
                <a:off x="9028674" y="482270"/>
                <a:ext cx="1887345" cy="1532632"/>
                <a:chOff x="1732480" y="-8783"/>
                <a:chExt cx="1887343" cy="1532631"/>
              </a:xfrm>
            </p:grpSpPr>
            <p:sp>
              <p:nvSpPr>
                <p:cNvPr id="100" name="TextBox 12">
                  <a:extLst>
                    <a:ext uri="{FF2B5EF4-FFF2-40B4-BE49-F238E27FC236}">
                      <a16:creationId xmlns:a16="http://schemas.microsoft.com/office/drawing/2014/main" id="{6AFE6BE7-D4B6-9838-F1FC-5986060A8BCC}"/>
                    </a:ext>
                  </a:extLst>
                </p:cNvPr>
                <p:cNvSpPr txBox="1"/>
                <p:nvPr/>
              </p:nvSpPr>
              <p:spPr>
                <a:xfrm>
                  <a:off x="1732480" y="-8783"/>
                  <a:ext cx="1887343" cy="1532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005" tIns="35005" rIns="35005" bIns="35005"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ADM Eric Olson</a:t>
                  </a:r>
                  <a:endParaRPr lang="en-US" sz="1100" b="1" dirty="0">
                    <a:solidFill>
                      <a:srgbClr val="44546A"/>
                    </a:solidFill>
                    <a:latin typeface="Arial" panose="020B0604020202020204"/>
                    <a:sym typeface="Calibri"/>
                  </a:endParaRPr>
                </a:p>
                <a:p>
                  <a:pPr algn="ctr">
                    <a:defRPr sz="1100" b="1">
                      <a:latin typeface="+mj-lt"/>
                      <a:ea typeface="+mj-ea"/>
                      <a:cs typeface="+mj-cs"/>
                      <a:sym typeface="Calibri"/>
                    </a:defRPr>
                  </a:pPr>
                  <a:endParaRPr lang="en-US" sz="1100" b="1" dirty="0">
                    <a:solidFill>
                      <a:srgbClr val="000000"/>
                    </a:solidFill>
                    <a:latin typeface="Arial" panose="020B0604020202020204"/>
                    <a:sym typeface="Calibri"/>
                  </a:endParaRPr>
                </a:p>
                <a:p>
                  <a:pPr algn="ctr">
                    <a:defRPr sz="1100" b="1">
                      <a:latin typeface="+mj-lt"/>
                      <a:ea typeface="+mj-ea"/>
                      <a:cs typeface="+mj-cs"/>
                      <a:sym typeface="Calibri"/>
                    </a:defRPr>
                  </a:pPr>
                  <a:endParaRPr lang="en-US" sz="1100" b="1" dirty="0">
                    <a:solidFill>
                      <a:srgbClr val="000000"/>
                    </a:solidFill>
                    <a:latin typeface="Arial" panose="020B0604020202020204"/>
                    <a:sym typeface="Calibri"/>
                  </a:endParaRPr>
                </a:p>
                <a:p>
                  <a:pPr algn="ctr">
                    <a:defRPr sz="1100" b="1">
                      <a:latin typeface="+mj-lt"/>
                      <a:ea typeface="+mj-ea"/>
                      <a:cs typeface="+mj-cs"/>
                      <a:sym typeface="Calibri"/>
                    </a:defRPr>
                  </a:pPr>
                  <a:endParaRPr lang="en-US" sz="1100" b="1" dirty="0">
                    <a:solidFill>
                      <a:srgbClr val="000000"/>
                    </a:solidFill>
                    <a:latin typeface="Arial" panose="020B0604020202020204"/>
                    <a:sym typeface="Calibri"/>
                  </a:endParaRPr>
                </a:p>
                <a:p>
                  <a:pPr algn="ctr">
                    <a:defRPr sz="1100" b="1">
                      <a:latin typeface="+mj-lt"/>
                      <a:ea typeface="+mj-ea"/>
                      <a:cs typeface="+mj-cs"/>
                      <a:sym typeface="Calibri"/>
                    </a:defRPr>
                  </a:pPr>
                  <a:endParaRPr lang="en-US" sz="1100" b="1" dirty="0">
                    <a:solidFill>
                      <a:srgbClr val="000000"/>
                    </a:solidFill>
                    <a:latin typeface="Arial" panose="020B0604020202020204"/>
                    <a:sym typeface="Calibri"/>
                  </a:endParaRPr>
                </a:p>
                <a:p>
                  <a:pPr algn="ctr">
                    <a:defRPr sz="1100" b="1">
                      <a:latin typeface="+mj-lt"/>
                      <a:ea typeface="+mj-ea"/>
                      <a:cs typeface="+mj-cs"/>
                      <a:sym typeface="Calibri"/>
                    </a:defRPr>
                  </a:pPr>
                  <a:br>
                    <a:rPr sz="1100" b="1" dirty="0">
                      <a:solidFill>
                        <a:srgbClr val="000000"/>
                      </a:solidFill>
                      <a:latin typeface="Arial" panose="020B0604020202020204"/>
                      <a:sym typeface="Calibri"/>
                    </a:rPr>
                  </a:br>
                  <a:r>
                    <a:rPr lang="en-US" sz="1100" b="1" dirty="0">
                      <a:solidFill>
                        <a:srgbClr val="000000"/>
                      </a:solidFill>
                      <a:latin typeface="Arial" panose="020B0604020202020204"/>
                      <a:sym typeface="Calibri"/>
                    </a:rPr>
                    <a:t>Vice Chairman</a:t>
                  </a:r>
                </a:p>
                <a:p>
                  <a:pPr algn="ctr">
                    <a:defRPr sz="1100" b="1">
                      <a:latin typeface="+mj-lt"/>
                      <a:ea typeface="+mj-ea"/>
                      <a:cs typeface="+mj-cs"/>
                      <a:sym typeface="Calibri"/>
                    </a:defRPr>
                  </a:pPr>
                  <a:r>
                    <a:rPr sz="900" dirty="0">
                      <a:solidFill>
                        <a:srgbClr val="000000"/>
                      </a:solidFill>
                      <a:latin typeface="Arial" panose="020B0604020202020204"/>
                      <a:sym typeface="Calibri"/>
                    </a:rPr>
                    <a:t>Former head of US Special</a:t>
                  </a:r>
                  <a:endParaRPr sz="900" b="1" dirty="0">
                    <a:solidFill>
                      <a:prstClr val="black"/>
                    </a:solidFill>
                    <a:latin typeface="Arial" panose="020B0604020202020204"/>
                    <a:sym typeface="Calibri"/>
                  </a:endParaRPr>
                </a:p>
                <a:p>
                  <a:pPr algn="ctr">
                    <a:defRPr sz="900">
                      <a:latin typeface="+mj-lt"/>
                      <a:ea typeface="+mj-ea"/>
                      <a:cs typeface="+mj-cs"/>
                      <a:sym typeface="Calibri"/>
                    </a:defRPr>
                  </a:pPr>
                  <a:r>
                    <a:rPr sz="900" dirty="0">
                      <a:solidFill>
                        <a:prstClr val="black"/>
                      </a:solidFill>
                      <a:latin typeface="Arial" panose="020B0604020202020204"/>
                      <a:sym typeface="Calibri"/>
                    </a:rPr>
                    <a:t>Operations Command</a:t>
                  </a:r>
                  <a:endParaRPr sz="900" dirty="0">
                    <a:solidFill>
                      <a:srgbClr val="44546A"/>
                    </a:solidFill>
                    <a:latin typeface="Arial" panose="020B0604020202020204"/>
                    <a:sym typeface="Calibri"/>
                  </a:endParaRPr>
                </a:p>
              </p:txBody>
            </p:sp>
            <p:pic>
              <p:nvPicPr>
                <p:cNvPr id="138" name="image13.jpeg" descr="image13.jpeg">
                  <a:extLst>
                    <a:ext uri="{FF2B5EF4-FFF2-40B4-BE49-F238E27FC236}">
                      <a16:creationId xmlns:a16="http://schemas.microsoft.com/office/drawing/2014/main" id="{E92F65C8-F260-FB36-33CA-50D0D0B9AE40}"/>
                    </a:ext>
                  </a:extLst>
                </p:cNvPr>
                <p:cNvPicPr>
                  <a:picLocks noChangeAspect="1"/>
                </p:cNvPicPr>
                <p:nvPr/>
              </p:nvPicPr>
              <p:blipFill>
                <a:blip r:embed="rId11"/>
                <a:srcRect/>
                <a:stretch>
                  <a:fillRect/>
                </a:stretch>
              </p:blipFill>
              <p:spPr>
                <a:xfrm>
                  <a:off x="2352374" y="270959"/>
                  <a:ext cx="694930" cy="694409"/>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a:outerShdw blurRad="50800" dist="38100" dir="2700000" rotWithShape="0">
                    <a:srgbClr val="000000">
                      <a:alpha val="40000"/>
                    </a:srgbClr>
                  </a:outerShdw>
                </a:effectLst>
              </p:spPr>
            </p:pic>
          </p:grpSp>
          <p:grpSp>
            <p:nvGrpSpPr>
              <p:cNvPr id="81" name="Group 66">
                <a:extLst>
                  <a:ext uri="{FF2B5EF4-FFF2-40B4-BE49-F238E27FC236}">
                    <a16:creationId xmlns:a16="http://schemas.microsoft.com/office/drawing/2014/main" id="{F878DFA2-C161-1889-DBC2-23717D6B2AAB}"/>
                  </a:ext>
                </a:extLst>
              </p:cNvPr>
              <p:cNvGrpSpPr/>
              <p:nvPr/>
            </p:nvGrpSpPr>
            <p:grpSpPr>
              <a:xfrm>
                <a:off x="7548590" y="472071"/>
                <a:ext cx="1697517" cy="1532631"/>
                <a:chOff x="-1443373" y="-18982"/>
                <a:chExt cx="1697515" cy="1532630"/>
              </a:xfrm>
            </p:grpSpPr>
            <p:sp>
              <p:nvSpPr>
                <p:cNvPr id="98" name="TextBox 12">
                  <a:extLst>
                    <a:ext uri="{FF2B5EF4-FFF2-40B4-BE49-F238E27FC236}">
                      <a16:creationId xmlns:a16="http://schemas.microsoft.com/office/drawing/2014/main" id="{90EB16E3-639A-CF62-D663-739340671FF7}"/>
                    </a:ext>
                  </a:extLst>
                </p:cNvPr>
                <p:cNvSpPr txBox="1"/>
                <p:nvPr/>
              </p:nvSpPr>
              <p:spPr>
                <a:xfrm>
                  <a:off x="-1443373" y="-18982"/>
                  <a:ext cx="1697515" cy="15326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005" tIns="35005" rIns="35005" bIns="35005"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Gen James Cartwright</a:t>
                  </a:r>
                </a:p>
                <a:p>
                  <a:pPr algn="ctr">
                    <a:defRPr sz="900" b="1">
                      <a:solidFill>
                        <a:srgbClr val="44546A"/>
                      </a:solidFill>
                      <a:latin typeface="+mj-lt"/>
                      <a:ea typeface="+mj-ea"/>
                      <a:cs typeface="+mj-cs"/>
                      <a:sym typeface="Calibri"/>
                    </a:defRPr>
                  </a:pPr>
                  <a:br>
                    <a:rPr sz="1100" b="1" dirty="0">
                      <a:solidFill>
                        <a:srgbClr val="44546A"/>
                      </a:solidFill>
                      <a:latin typeface="Arial" panose="020B0604020202020204"/>
                      <a:sym typeface="Calibri"/>
                    </a:rPr>
                  </a:br>
                  <a:br>
                    <a:rPr sz="1100" b="1" dirty="0">
                      <a:solidFill>
                        <a:srgbClr val="44546A"/>
                      </a:solidFill>
                      <a:latin typeface="Arial" panose="020B0604020202020204"/>
                      <a:sym typeface="Calibri"/>
                    </a:rPr>
                  </a:br>
                  <a:br>
                    <a:rPr sz="1100" b="1" dirty="0">
                      <a:solidFill>
                        <a:srgbClr val="44546A"/>
                      </a:solidFill>
                      <a:latin typeface="Arial" panose="020B0604020202020204"/>
                      <a:sym typeface="Calibri"/>
                    </a:rPr>
                  </a:br>
                  <a:br>
                    <a:rPr sz="1100" b="1" dirty="0">
                      <a:solidFill>
                        <a:srgbClr val="44546A"/>
                      </a:solidFill>
                      <a:latin typeface="Arial" panose="020B0604020202020204"/>
                      <a:sym typeface="Calibri"/>
                    </a:rPr>
                  </a:br>
                  <a:br>
                    <a:rPr sz="1100" b="1" dirty="0">
                      <a:solidFill>
                        <a:srgbClr val="44546A"/>
                      </a:solidFill>
                      <a:latin typeface="Arial" panose="020B0604020202020204"/>
                      <a:sym typeface="Calibri"/>
                    </a:rPr>
                  </a:br>
                  <a:r>
                    <a:rPr lang="en-US" sz="1100" b="1" dirty="0">
                      <a:solidFill>
                        <a:srgbClr val="44546A"/>
                      </a:solidFill>
                      <a:latin typeface="Arial" panose="020B0604020202020204"/>
                      <a:sym typeface="Calibri"/>
                    </a:rPr>
                    <a:t>C</a:t>
                  </a:r>
                  <a:r>
                    <a:rPr lang="en-US" sz="1100" b="1" dirty="0">
                      <a:solidFill>
                        <a:srgbClr val="000000"/>
                      </a:solidFill>
                      <a:latin typeface="Arial" panose="020B0604020202020204"/>
                      <a:sym typeface="Calibri"/>
                    </a:rPr>
                    <a:t>hairman</a:t>
                  </a:r>
                  <a:br>
                    <a:rPr sz="1100" b="1" dirty="0">
                      <a:solidFill>
                        <a:srgbClr val="000000"/>
                      </a:solidFill>
                      <a:latin typeface="Arial" panose="020B0604020202020204"/>
                      <a:sym typeface="Calibri"/>
                    </a:rPr>
                  </a:br>
                  <a:r>
                    <a:rPr sz="900" dirty="0">
                      <a:solidFill>
                        <a:srgbClr val="000000"/>
                      </a:solidFill>
                      <a:latin typeface="Arial" panose="020B0604020202020204"/>
                      <a:sym typeface="Calibri"/>
                    </a:rPr>
                    <a:t>Former Vice Chairman of the </a:t>
                  </a:r>
                  <a:endParaRPr sz="1000" b="1" dirty="0">
                    <a:solidFill>
                      <a:srgbClr val="44546A"/>
                    </a:solidFill>
                    <a:latin typeface="Arial" panose="020B0604020202020204"/>
                    <a:sym typeface="Calibri"/>
                  </a:endParaRPr>
                </a:p>
                <a:p>
                  <a:pPr algn="ctr">
                    <a:defRPr sz="900">
                      <a:latin typeface="+mj-lt"/>
                      <a:ea typeface="+mj-ea"/>
                      <a:cs typeface="+mj-cs"/>
                      <a:sym typeface="Calibri"/>
                    </a:defRPr>
                  </a:pPr>
                  <a:r>
                    <a:rPr sz="900" dirty="0">
                      <a:solidFill>
                        <a:prstClr val="black"/>
                      </a:solidFill>
                      <a:latin typeface="Arial" panose="020B0604020202020204"/>
                      <a:sym typeface="Calibri"/>
                    </a:rPr>
                    <a:t>Joint Chiefs of Staff</a:t>
                  </a:r>
                </a:p>
              </p:txBody>
            </p:sp>
            <p:pic>
              <p:nvPicPr>
                <p:cNvPr id="99" name="image15.jpeg" descr="image15.jpeg">
                  <a:extLst>
                    <a:ext uri="{FF2B5EF4-FFF2-40B4-BE49-F238E27FC236}">
                      <a16:creationId xmlns:a16="http://schemas.microsoft.com/office/drawing/2014/main" id="{BB232AEB-3FE4-8672-6099-CEEDC95A29C4}"/>
                    </a:ext>
                  </a:extLst>
                </p:cNvPr>
                <p:cNvPicPr>
                  <a:picLocks noChangeAspect="1"/>
                </p:cNvPicPr>
                <p:nvPr/>
              </p:nvPicPr>
              <p:blipFill>
                <a:blip r:embed="rId12"/>
                <a:srcRect/>
                <a:stretch>
                  <a:fillRect/>
                </a:stretch>
              </p:blipFill>
              <p:spPr>
                <a:xfrm>
                  <a:off x="-923959" y="213352"/>
                  <a:ext cx="694930" cy="694409"/>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a:outerShdw blurRad="50800" dist="38100" dir="2700000" rotWithShape="0">
                    <a:srgbClr val="000000">
                      <a:alpha val="40000"/>
                    </a:srgbClr>
                  </a:outerShdw>
                </a:effectLst>
              </p:spPr>
            </p:pic>
          </p:grpSp>
          <p:sp>
            <p:nvSpPr>
              <p:cNvPr id="82" name="TextBox 5">
                <a:extLst>
                  <a:ext uri="{FF2B5EF4-FFF2-40B4-BE49-F238E27FC236}">
                    <a16:creationId xmlns:a16="http://schemas.microsoft.com/office/drawing/2014/main" id="{EAC6EACF-138C-3FDA-A8CA-00387075AB98}"/>
                  </a:ext>
                </a:extLst>
              </p:cNvPr>
              <p:cNvSpPr txBox="1"/>
              <p:nvPr/>
            </p:nvSpPr>
            <p:spPr>
              <a:xfrm>
                <a:off x="8270909" y="2343451"/>
                <a:ext cx="1596171" cy="16746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Annie Cha</a:t>
                </a:r>
                <a:r>
                  <a:rPr lang="en-US" sz="1100" b="1" dirty="0">
                    <a:solidFill>
                      <a:prstClr val="black"/>
                    </a:solidFill>
                    <a:latin typeface="Arial" panose="020B0604020202020204"/>
                    <a:sym typeface="Calibri"/>
                  </a:rPr>
                  <a:t>n</a:t>
                </a:r>
                <a:br>
                  <a:rPr lang="en-US" sz="1100" b="1" dirty="0">
                    <a:solidFill>
                      <a:prstClr val="black"/>
                    </a:solidFill>
                    <a:latin typeface="Arial" panose="020B0604020202020204"/>
                    <a:sym typeface="Calibri"/>
                  </a:rPr>
                </a:br>
                <a:br>
                  <a:rPr lang="en-US"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Director</a:t>
                </a:r>
                <a:br>
                  <a:rPr sz="1100" b="1" dirty="0">
                    <a:solidFill>
                      <a:prstClr val="black"/>
                    </a:solidFill>
                    <a:latin typeface="Arial" panose="020B0604020202020204"/>
                    <a:sym typeface="Calibri"/>
                  </a:rPr>
                </a:br>
                <a:r>
                  <a:rPr sz="900" dirty="0">
                    <a:solidFill>
                      <a:prstClr val="black"/>
                    </a:solidFill>
                    <a:latin typeface="Arial" panose="020B0604020202020204"/>
                    <a:sym typeface="Calibri"/>
                  </a:rPr>
                  <a:t>Founder of KCR Development and KCR Management</a:t>
                </a:r>
              </a:p>
            </p:txBody>
          </p:sp>
          <p:sp>
            <p:nvSpPr>
              <p:cNvPr id="83" name="TextBox 70">
                <a:extLst>
                  <a:ext uri="{FF2B5EF4-FFF2-40B4-BE49-F238E27FC236}">
                    <a16:creationId xmlns:a16="http://schemas.microsoft.com/office/drawing/2014/main" id="{BAD51175-43DF-C395-D678-B1D536F0E069}"/>
                  </a:ext>
                </a:extLst>
              </p:cNvPr>
              <p:cNvSpPr txBox="1"/>
              <p:nvPr/>
            </p:nvSpPr>
            <p:spPr>
              <a:xfrm>
                <a:off x="9377043" y="2295362"/>
                <a:ext cx="150039"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latin typeface="Times Roman"/>
                    <a:ea typeface="Times Roman"/>
                    <a:cs typeface="Times Roman"/>
                    <a:sym typeface="Times Roman"/>
                  </a:defRPr>
                </a:lvl1pPr>
              </a:lstStyle>
              <a:p>
                <a:r>
                  <a:rPr>
                    <a:solidFill>
                      <a:prstClr val="black"/>
                    </a:solidFill>
                  </a:rPr>
                  <a:t> </a:t>
                </a:r>
              </a:p>
            </p:txBody>
          </p:sp>
          <p:sp>
            <p:nvSpPr>
              <p:cNvPr id="84" name="TextBox 5">
                <a:extLst>
                  <a:ext uri="{FF2B5EF4-FFF2-40B4-BE49-F238E27FC236}">
                    <a16:creationId xmlns:a16="http://schemas.microsoft.com/office/drawing/2014/main" id="{ADDE614B-93F1-9177-6FB3-2AFF2E9E441F}"/>
                  </a:ext>
                </a:extLst>
              </p:cNvPr>
              <p:cNvSpPr txBox="1"/>
              <p:nvPr/>
            </p:nvSpPr>
            <p:spPr>
              <a:xfrm>
                <a:off x="6701298" y="2357095"/>
                <a:ext cx="1557031" cy="15361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Dr Lars </a:t>
                </a:r>
                <a:r>
                  <a:rPr sz="1100" b="1" dirty="0" err="1">
                    <a:solidFill>
                      <a:prstClr val="black"/>
                    </a:solidFill>
                    <a:latin typeface="Arial" panose="020B0604020202020204"/>
                    <a:sym typeface="Calibri"/>
                  </a:rPr>
                  <a:t>Buttler</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Director</a:t>
                </a:r>
              </a:p>
              <a:p>
                <a:pPr algn="ctr">
                  <a:defRPr sz="900">
                    <a:latin typeface="+mj-lt"/>
                    <a:ea typeface="+mj-ea"/>
                    <a:cs typeface="+mj-cs"/>
                    <a:sym typeface="Calibri"/>
                  </a:defRPr>
                </a:pPr>
                <a:r>
                  <a:rPr sz="900" dirty="0">
                    <a:solidFill>
                      <a:prstClr val="black"/>
                    </a:solidFill>
                    <a:latin typeface="Arial" panose="020B0604020202020204"/>
                    <a:sym typeface="Calibri"/>
                  </a:rPr>
                  <a:t>Leader in private equity and</a:t>
                </a:r>
                <a:endParaRPr sz="1000" dirty="0">
                  <a:solidFill>
                    <a:srgbClr val="44546A"/>
                  </a:solidFill>
                  <a:latin typeface="Arial" panose="020B0604020202020204"/>
                  <a:sym typeface="Calibri"/>
                </a:endParaRPr>
              </a:p>
              <a:p>
                <a:pPr algn="ctr">
                  <a:defRPr sz="900">
                    <a:latin typeface="+mj-lt"/>
                    <a:ea typeface="+mj-ea"/>
                    <a:cs typeface="+mj-cs"/>
                    <a:sym typeface="Calibri"/>
                  </a:defRPr>
                </a:pPr>
                <a:r>
                  <a:rPr sz="900" dirty="0">
                    <a:solidFill>
                      <a:prstClr val="black"/>
                    </a:solidFill>
                    <a:latin typeface="Arial" panose="020B0604020202020204"/>
                    <a:sym typeface="Calibri"/>
                  </a:rPr>
                  <a:t>venture capital financing</a:t>
                </a:r>
                <a:endParaRPr sz="1000" dirty="0">
                  <a:solidFill>
                    <a:srgbClr val="44546A"/>
                  </a:solidFill>
                  <a:latin typeface="Arial" panose="020B0604020202020204"/>
                  <a:sym typeface="Calibri"/>
                </a:endParaRPr>
              </a:p>
            </p:txBody>
          </p:sp>
          <p:grpSp>
            <p:nvGrpSpPr>
              <p:cNvPr id="85" name="Picture 72">
                <a:extLst>
                  <a:ext uri="{FF2B5EF4-FFF2-40B4-BE49-F238E27FC236}">
                    <a16:creationId xmlns:a16="http://schemas.microsoft.com/office/drawing/2014/main" id="{CCD0277F-9371-E54C-655B-C03B2838BC82}"/>
                  </a:ext>
                </a:extLst>
              </p:cNvPr>
              <p:cNvGrpSpPr/>
              <p:nvPr/>
            </p:nvGrpSpPr>
            <p:grpSpPr>
              <a:xfrm>
                <a:off x="8762675" y="2568018"/>
                <a:ext cx="694931" cy="694409"/>
                <a:chOff x="0" y="0"/>
                <a:chExt cx="694930" cy="694408"/>
              </a:xfrm>
            </p:grpSpPr>
            <p:sp>
              <p:nvSpPr>
                <p:cNvPr id="96" name="Shape">
                  <a:extLst>
                    <a:ext uri="{FF2B5EF4-FFF2-40B4-BE49-F238E27FC236}">
                      <a16:creationId xmlns:a16="http://schemas.microsoft.com/office/drawing/2014/main" id="{E39F66B5-843F-8633-672A-B7DD9D071263}"/>
                    </a:ext>
                  </a:extLst>
                </p:cNvPr>
                <p:cNvSpPr/>
                <p:nvPr/>
              </p:nvSpPr>
              <p:spPr>
                <a:xfrm>
                  <a:off x="0" y="-1"/>
                  <a:ext cx="694931" cy="6944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blipFill rotWithShape="1">
                  <a:blip r:embed="rId5"/>
                  <a:srcRect/>
                  <a:stretch>
                    <a:fillRect/>
                  </a:stretch>
                </a:blipFill>
                <a:ln w="12700" cap="flat">
                  <a:noFill/>
                  <a:miter lim="400000"/>
                </a:ln>
                <a:effectLst/>
              </p:spPr>
              <p:txBody>
                <a:bodyPr wrap="square" lIns="45719" tIns="45719" rIns="45719" bIns="45719" numCol="1" anchor="ctr">
                  <a:noAutofit/>
                </a:bodyPr>
                <a:lstStyle/>
                <a:p>
                  <a:endParaRPr>
                    <a:solidFill>
                      <a:prstClr val="black"/>
                    </a:solidFill>
                    <a:latin typeface="Arial" panose="020B0604020202020204"/>
                  </a:endParaRPr>
                </a:p>
              </p:txBody>
            </p:sp>
            <p:pic>
              <p:nvPicPr>
                <p:cNvPr id="97" name="image17.jpeg" descr="image17.jpeg">
                  <a:extLst>
                    <a:ext uri="{FF2B5EF4-FFF2-40B4-BE49-F238E27FC236}">
                      <a16:creationId xmlns:a16="http://schemas.microsoft.com/office/drawing/2014/main" id="{5C1D64ED-93DE-41FA-CA01-A3B5553A25C5}"/>
                    </a:ext>
                  </a:extLst>
                </p:cNvPr>
                <p:cNvPicPr>
                  <a:picLocks noChangeAspect="1"/>
                </p:cNvPicPr>
                <p:nvPr/>
              </p:nvPicPr>
              <p:blipFill>
                <a:blip r:embed="rId13"/>
                <a:srcRect/>
                <a:stretch>
                  <a:fillRect/>
                </a:stretch>
              </p:blipFill>
              <p:spPr>
                <a:xfrm>
                  <a:off x="0" y="0"/>
                  <a:ext cx="694929" cy="694409"/>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a:outerShdw blurRad="50800" dist="38100" dir="2700000" rotWithShape="0">
                    <a:srgbClr val="000000">
                      <a:alpha val="40000"/>
                    </a:srgbClr>
                  </a:outerShdw>
                </a:effectLst>
              </p:spPr>
            </p:pic>
          </p:grpSp>
          <p:grpSp>
            <p:nvGrpSpPr>
              <p:cNvPr id="86" name="Picture 73">
                <a:extLst>
                  <a:ext uri="{FF2B5EF4-FFF2-40B4-BE49-F238E27FC236}">
                    <a16:creationId xmlns:a16="http://schemas.microsoft.com/office/drawing/2014/main" id="{9A767549-D07A-EAB3-4400-A936F826A2C7}"/>
                  </a:ext>
                </a:extLst>
              </p:cNvPr>
              <p:cNvGrpSpPr/>
              <p:nvPr/>
            </p:nvGrpSpPr>
            <p:grpSpPr>
              <a:xfrm>
                <a:off x="7112248" y="2581058"/>
                <a:ext cx="694931" cy="694409"/>
                <a:chOff x="0" y="0"/>
                <a:chExt cx="694930" cy="694408"/>
              </a:xfrm>
            </p:grpSpPr>
            <p:sp>
              <p:nvSpPr>
                <p:cNvPr id="94" name="Shape">
                  <a:extLst>
                    <a:ext uri="{FF2B5EF4-FFF2-40B4-BE49-F238E27FC236}">
                      <a16:creationId xmlns:a16="http://schemas.microsoft.com/office/drawing/2014/main" id="{82162B43-4D9C-8FE6-C506-DCD45BEB3E15}"/>
                    </a:ext>
                  </a:extLst>
                </p:cNvPr>
                <p:cNvSpPr/>
                <p:nvPr/>
              </p:nvSpPr>
              <p:spPr>
                <a:xfrm>
                  <a:off x="0" y="-1"/>
                  <a:ext cx="694931" cy="6944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blipFill rotWithShape="1">
                  <a:blip r:embed="rId5"/>
                  <a:srcRect/>
                  <a:stretch>
                    <a:fillRect/>
                  </a:stretch>
                </a:blipFill>
                <a:ln w="12700" cap="flat">
                  <a:noFill/>
                  <a:miter lim="400000"/>
                </a:ln>
                <a:effectLst/>
              </p:spPr>
              <p:txBody>
                <a:bodyPr wrap="square" lIns="45719" tIns="45719" rIns="45719" bIns="45719" numCol="1" anchor="ctr">
                  <a:noAutofit/>
                </a:bodyPr>
                <a:lstStyle/>
                <a:p>
                  <a:endParaRPr>
                    <a:solidFill>
                      <a:prstClr val="black"/>
                    </a:solidFill>
                    <a:latin typeface="Arial" panose="020B0604020202020204"/>
                  </a:endParaRPr>
                </a:p>
              </p:txBody>
            </p:sp>
            <p:pic>
              <p:nvPicPr>
                <p:cNvPr id="95" name="image18.jpeg" descr="image18.jpeg">
                  <a:extLst>
                    <a:ext uri="{FF2B5EF4-FFF2-40B4-BE49-F238E27FC236}">
                      <a16:creationId xmlns:a16="http://schemas.microsoft.com/office/drawing/2014/main" id="{8836B806-EB01-CCF3-7912-E3FC363232BB}"/>
                    </a:ext>
                  </a:extLst>
                </p:cNvPr>
                <p:cNvPicPr>
                  <a:picLocks noChangeAspect="1"/>
                </p:cNvPicPr>
                <p:nvPr/>
              </p:nvPicPr>
              <p:blipFill>
                <a:blip r:embed="rId14"/>
                <a:srcRect/>
                <a:stretch>
                  <a:fillRect/>
                </a:stretch>
              </p:blipFill>
              <p:spPr>
                <a:xfrm>
                  <a:off x="0" y="0"/>
                  <a:ext cx="694929" cy="694409"/>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a:outerShdw blurRad="50800" dist="38100" dir="2700000" rotWithShape="0">
                    <a:srgbClr val="000000">
                      <a:alpha val="40000"/>
                    </a:srgbClr>
                  </a:outerShdw>
                </a:effectLst>
              </p:spPr>
            </p:pic>
          </p:grpSp>
          <p:grpSp>
            <p:nvGrpSpPr>
              <p:cNvPr id="87" name="Rectangle 75">
                <a:extLst>
                  <a:ext uri="{FF2B5EF4-FFF2-40B4-BE49-F238E27FC236}">
                    <a16:creationId xmlns:a16="http://schemas.microsoft.com/office/drawing/2014/main" id="{44B49D72-A848-6C23-5FE7-BFA1628FAFBC}"/>
                  </a:ext>
                </a:extLst>
              </p:cNvPr>
              <p:cNvGrpSpPr/>
              <p:nvPr/>
            </p:nvGrpSpPr>
            <p:grpSpPr>
              <a:xfrm>
                <a:off x="5676644" y="4034297"/>
                <a:ext cx="5072784" cy="445482"/>
                <a:chOff x="0" y="-8664"/>
                <a:chExt cx="5072782" cy="445480"/>
              </a:xfrm>
            </p:grpSpPr>
            <p:sp>
              <p:nvSpPr>
                <p:cNvPr id="92" name="Rectangle">
                  <a:extLst>
                    <a:ext uri="{FF2B5EF4-FFF2-40B4-BE49-F238E27FC236}">
                      <a16:creationId xmlns:a16="http://schemas.microsoft.com/office/drawing/2014/main" id="{052C4F14-74CE-50ED-2F4A-FFD3A9C3BD45}"/>
                    </a:ext>
                  </a:extLst>
                </p:cNvPr>
                <p:cNvSpPr/>
                <p:nvPr/>
              </p:nvSpPr>
              <p:spPr>
                <a:xfrm>
                  <a:off x="0" y="54369"/>
                  <a:ext cx="5072782" cy="319415"/>
                </a:xfrm>
                <a:prstGeom prst="rect">
                  <a:avLst/>
                </a:prstGeom>
                <a:solidFill>
                  <a:srgbClr val="182435"/>
                </a:solidFill>
                <a:ln w="12700" cap="flat">
                  <a:noFill/>
                  <a:miter lim="400000"/>
                </a:ln>
                <a:effectLst/>
              </p:spPr>
              <p:txBody>
                <a:bodyPr wrap="square" lIns="45719" tIns="45719" rIns="45719" bIns="45719" numCol="1" anchor="ctr">
                  <a:noAutofit/>
                </a:bodyPr>
                <a:lstStyle/>
                <a:p>
                  <a:pPr algn="ctr">
                    <a:defRPr sz="1300" b="1">
                      <a:solidFill>
                        <a:srgbClr val="FFFFFF"/>
                      </a:solidFill>
                    </a:defRPr>
                  </a:pPr>
                  <a:endParaRPr sz="1300" b="1">
                    <a:solidFill>
                      <a:srgbClr val="FFFFFF"/>
                    </a:solidFill>
                    <a:latin typeface="Arial" panose="020B0604020202020204"/>
                  </a:endParaRPr>
                </a:p>
              </p:txBody>
            </p:sp>
            <p:sp>
              <p:nvSpPr>
                <p:cNvPr id="93" name="IP3 Advisory Council">
                  <a:extLst>
                    <a:ext uri="{FF2B5EF4-FFF2-40B4-BE49-F238E27FC236}">
                      <a16:creationId xmlns:a16="http://schemas.microsoft.com/office/drawing/2014/main" id="{702AA0A9-8B3D-C4E6-66B0-A0FE021FB75C}"/>
                    </a:ext>
                  </a:extLst>
                </p:cNvPr>
                <p:cNvSpPr txBox="1"/>
                <p:nvPr/>
              </p:nvSpPr>
              <p:spPr>
                <a:xfrm>
                  <a:off x="0" y="-8664"/>
                  <a:ext cx="5072782" cy="445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527" tIns="121527" rIns="121527" bIns="121527" numCol="1" anchor="ctr">
                  <a:spAutoFit/>
                </a:bodyPr>
                <a:lstStyle>
                  <a:lvl1pPr algn="ctr">
                    <a:defRPr sz="1300" b="1">
                      <a:solidFill>
                        <a:srgbClr val="FFFFFF"/>
                      </a:solidFill>
                    </a:defRPr>
                  </a:lvl1pPr>
                </a:lstStyle>
                <a:p>
                  <a:r>
                    <a:rPr>
                      <a:latin typeface="Arial" panose="020B0604020202020204"/>
                    </a:rPr>
                    <a:t>IP3 Advisory Council</a:t>
                  </a:r>
                </a:p>
              </p:txBody>
            </p:sp>
          </p:grpSp>
          <p:sp>
            <p:nvSpPr>
              <p:cNvPr id="88" name="TextBox 76">
                <a:extLst>
                  <a:ext uri="{FF2B5EF4-FFF2-40B4-BE49-F238E27FC236}">
                    <a16:creationId xmlns:a16="http://schemas.microsoft.com/office/drawing/2014/main" id="{B20C7A91-2C3D-7229-4780-542B94755324}"/>
                  </a:ext>
                </a:extLst>
              </p:cNvPr>
              <p:cNvSpPr txBox="1"/>
              <p:nvPr/>
            </p:nvSpPr>
            <p:spPr>
              <a:xfrm>
                <a:off x="5701033" y="4540624"/>
                <a:ext cx="2682783" cy="9387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100" b="1"/>
                </a:pPr>
                <a:r>
                  <a:rPr sz="1100" b="1" dirty="0">
                    <a:solidFill>
                      <a:prstClr val="black"/>
                    </a:solidFill>
                    <a:latin typeface="Arial" panose="020B0604020202020204"/>
                  </a:rPr>
                  <a:t>Dr Ziad Asali</a:t>
                </a:r>
                <a:r>
                  <a:rPr sz="1100" dirty="0">
                    <a:solidFill>
                      <a:prstClr val="black"/>
                    </a:solidFill>
                    <a:latin typeface="Arial" panose="020B0604020202020204"/>
                  </a:rPr>
                  <a:t>…………...Middle East </a:t>
                </a:r>
              </a:p>
              <a:p>
                <a:pPr>
                  <a:defRPr sz="1100" b="1"/>
                </a:pPr>
                <a:r>
                  <a:rPr sz="1100" b="1" dirty="0">
                    <a:solidFill>
                      <a:prstClr val="black"/>
                    </a:solidFill>
                    <a:latin typeface="Arial" panose="020B0604020202020204"/>
                  </a:rPr>
                  <a:t>Phil </a:t>
                </a:r>
                <a:r>
                  <a:rPr sz="1100" b="1" dirty="0" err="1">
                    <a:solidFill>
                      <a:prstClr val="black"/>
                    </a:solidFill>
                    <a:latin typeface="Arial" panose="020B0604020202020204"/>
                  </a:rPr>
                  <a:t>Eichensehr</a:t>
                </a:r>
                <a:r>
                  <a:rPr sz="1100" dirty="0">
                    <a:solidFill>
                      <a:prstClr val="black"/>
                    </a:solidFill>
                    <a:latin typeface="Arial" panose="020B0604020202020204"/>
                  </a:rPr>
                  <a:t>……… ISR Security</a:t>
                </a:r>
              </a:p>
              <a:p>
                <a:pPr>
                  <a:defRPr sz="1100" b="1"/>
                </a:pPr>
                <a:r>
                  <a:rPr sz="1100" b="1" dirty="0">
                    <a:solidFill>
                      <a:prstClr val="black"/>
                    </a:solidFill>
                    <a:latin typeface="Arial" panose="020B0604020202020204"/>
                  </a:rPr>
                  <a:t>Andrew </a:t>
                </a:r>
                <a:r>
                  <a:rPr sz="1100" b="1" dirty="0" err="1">
                    <a:solidFill>
                      <a:prstClr val="black"/>
                    </a:solidFill>
                    <a:latin typeface="Arial" panose="020B0604020202020204"/>
                  </a:rPr>
                  <a:t>Grunstein</a:t>
                </a:r>
                <a:r>
                  <a:rPr sz="1100" dirty="0">
                    <a:solidFill>
                      <a:prstClr val="black"/>
                    </a:solidFill>
                    <a:latin typeface="Arial" panose="020B0604020202020204"/>
                  </a:rPr>
                  <a:t>….Middle East</a:t>
                </a:r>
              </a:p>
              <a:p>
                <a:pPr>
                  <a:defRPr sz="1100" b="1"/>
                </a:pPr>
                <a:r>
                  <a:rPr sz="1100" b="1" dirty="0">
                    <a:solidFill>
                      <a:prstClr val="black"/>
                    </a:solidFill>
                    <a:latin typeface="Arial" panose="020B0604020202020204"/>
                  </a:rPr>
                  <a:t>James Heath</a:t>
                </a:r>
                <a:r>
                  <a:rPr sz="1100" dirty="0">
                    <a:solidFill>
                      <a:prstClr val="black"/>
                    </a:solidFill>
                    <a:latin typeface="Arial" panose="020B0604020202020204"/>
                  </a:rPr>
                  <a:t>….……….Security</a:t>
                </a:r>
                <a:endParaRPr lang="en-US" sz="1100" dirty="0">
                  <a:solidFill>
                    <a:prstClr val="black"/>
                  </a:solidFill>
                  <a:latin typeface="Arial" panose="020B0604020202020204"/>
                </a:endParaRPr>
              </a:p>
              <a:p>
                <a:pPr>
                  <a:defRPr sz="1100" b="1"/>
                </a:pPr>
                <a:r>
                  <a:rPr lang="en-US" sz="1100" b="1" dirty="0">
                    <a:solidFill>
                      <a:prstClr val="black"/>
                    </a:solidFill>
                    <a:latin typeface="Arial" panose="020B0604020202020204"/>
                  </a:rPr>
                  <a:t>Danny W. Mills</a:t>
                </a:r>
                <a:r>
                  <a:rPr lang="en-US" sz="1100" dirty="0">
                    <a:solidFill>
                      <a:prstClr val="black"/>
                    </a:solidFill>
                    <a:latin typeface="Arial" panose="020B0604020202020204"/>
                  </a:rPr>
                  <a:t>……….Strategy/Finance</a:t>
                </a:r>
              </a:p>
            </p:txBody>
          </p:sp>
          <p:sp>
            <p:nvSpPr>
              <p:cNvPr id="89" name="TextBox 77">
                <a:extLst>
                  <a:ext uri="{FF2B5EF4-FFF2-40B4-BE49-F238E27FC236}">
                    <a16:creationId xmlns:a16="http://schemas.microsoft.com/office/drawing/2014/main" id="{0A29A3DD-235F-7BB2-15C8-7E67FC7E5AE3}"/>
                  </a:ext>
                </a:extLst>
              </p:cNvPr>
              <p:cNvSpPr txBox="1"/>
              <p:nvPr/>
            </p:nvSpPr>
            <p:spPr>
              <a:xfrm>
                <a:off x="8247893" y="4540624"/>
                <a:ext cx="3117197" cy="7694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100" b="1"/>
                </a:pPr>
                <a:r>
                  <a:rPr sz="1100" b="1" dirty="0">
                    <a:solidFill>
                      <a:prstClr val="black"/>
                    </a:solidFill>
                    <a:latin typeface="Arial" panose="020B0604020202020204"/>
                  </a:rPr>
                  <a:t>LTG Pat O’Reilly</a:t>
                </a:r>
                <a:r>
                  <a:rPr sz="1100" dirty="0">
                    <a:solidFill>
                      <a:prstClr val="black"/>
                    </a:solidFill>
                    <a:latin typeface="Arial" panose="020B0604020202020204"/>
                  </a:rPr>
                  <a:t>……...Tech &amp; Procurement </a:t>
                </a:r>
              </a:p>
              <a:p>
                <a:pPr>
                  <a:defRPr sz="1100" b="1"/>
                </a:pPr>
                <a:r>
                  <a:rPr sz="1100" b="1" dirty="0">
                    <a:solidFill>
                      <a:prstClr val="black"/>
                    </a:solidFill>
                    <a:latin typeface="Arial" panose="020B0604020202020204"/>
                  </a:rPr>
                  <a:t>LTG Ray Palumbo</a:t>
                </a:r>
                <a:r>
                  <a:rPr sz="1100" dirty="0">
                    <a:solidFill>
                      <a:prstClr val="black"/>
                    </a:solidFill>
                    <a:latin typeface="Arial" panose="020B0604020202020204"/>
                  </a:rPr>
                  <a:t>..…..Intelligence</a:t>
                </a:r>
              </a:p>
              <a:p>
                <a:pPr>
                  <a:defRPr sz="1100" b="1"/>
                </a:pPr>
                <a:r>
                  <a:rPr sz="1100" b="1" dirty="0" err="1">
                    <a:solidFill>
                      <a:prstClr val="black"/>
                    </a:solidFill>
                    <a:latin typeface="Arial" panose="020B0604020202020204"/>
                  </a:rPr>
                  <a:t>Amb</a:t>
                </a:r>
                <a:r>
                  <a:rPr sz="1100" b="1" dirty="0">
                    <a:solidFill>
                      <a:prstClr val="black"/>
                    </a:solidFill>
                    <a:latin typeface="Arial" panose="020B0604020202020204"/>
                  </a:rPr>
                  <a:t> Dennis Ross</a:t>
                </a:r>
                <a:r>
                  <a:rPr sz="1100" dirty="0">
                    <a:solidFill>
                      <a:prstClr val="black"/>
                    </a:solidFill>
                    <a:latin typeface="Arial" panose="020B0604020202020204"/>
                  </a:rPr>
                  <a:t>…….Middle East</a:t>
                </a:r>
              </a:p>
              <a:p>
                <a:pPr>
                  <a:defRPr sz="1100" b="1"/>
                </a:pPr>
                <a:r>
                  <a:rPr sz="1100" b="1" dirty="0">
                    <a:solidFill>
                      <a:prstClr val="black"/>
                    </a:solidFill>
                    <a:latin typeface="Arial" panose="020B0604020202020204"/>
                  </a:rPr>
                  <a:t>Hon John Tanner</a:t>
                </a:r>
                <a:r>
                  <a:rPr sz="1100" dirty="0">
                    <a:solidFill>
                      <a:prstClr val="black"/>
                    </a:solidFill>
                    <a:latin typeface="Arial" panose="020B0604020202020204"/>
                  </a:rPr>
                  <a:t>….….Government Relations</a:t>
                </a:r>
              </a:p>
            </p:txBody>
          </p:sp>
          <p:sp>
            <p:nvSpPr>
              <p:cNvPr id="90" name="TextBox 12">
                <a:extLst>
                  <a:ext uri="{FF2B5EF4-FFF2-40B4-BE49-F238E27FC236}">
                    <a16:creationId xmlns:a16="http://schemas.microsoft.com/office/drawing/2014/main" id="{79AD2FE8-2087-AA17-F037-0CCF3FC84210}"/>
                  </a:ext>
                </a:extLst>
              </p:cNvPr>
              <p:cNvSpPr txBox="1"/>
              <p:nvPr/>
            </p:nvSpPr>
            <p:spPr>
              <a:xfrm>
                <a:off x="5756915" y="468719"/>
                <a:ext cx="1884740" cy="2090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746" tIns="36746" rIns="36746" bIns="36746" numCol="1" anchor="t">
                <a:spAutoFit/>
              </a:bodyPr>
              <a:lstStyle/>
              <a:p>
                <a:pPr algn="ctr">
                  <a:defRPr sz="1100" b="1">
                    <a:latin typeface="+mj-lt"/>
                    <a:ea typeface="+mj-ea"/>
                    <a:cs typeface="+mj-cs"/>
                    <a:sym typeface="Calibri"/>
                  </a:defRPr>
                </a:pPr>
                <a:r>
                  <a:rPr sz="1100" b="1" dirty="0">
                    <a:solidFill>
                      <a:prstClr val="black"/>
                    </a:solidFill>
                    <a:latin typeface="Arial" panose="020B0604020202020204"/>
                    <a:sym typeface="Calibri"/>
                  </a:rPr>
                  <a:t>RDML Mike Hewitt</a:t>
                </a: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br>
                  <a:rPr sz="1100" b="1" dirty="0">
                    <a:solidFill>
                      <a:prstClr val="black"/>
                    </a:solidFill>
                    <a:latin typeface="Arial" panose="020B0604020202020204"/>
                    <a:sym typeface="Calibri"/>
                  </a:rPr>
                </a:br>
                <a:r>
                  <a:rPr sz="1100" b="1" dirty="0">
                    <a:solidFill>
                      <a:prstClr val="black"/>
                    </a:solidFill>
                    <a:latin typeface="Arial" panose="020B0604020202020204"/>
                    <a:sym typeface="Calibri"/>
                  </a:rPr>
                  <a:t>C</a:t>
                </a:r>
                <a:r>
                  <a:rPr lang="en-US" sz="1100" b="1" dirty="0">
                    <a:solidFill>
                      <a:prstClr val="black"/>
                    </a:solidFill>
                    <a:latin typeface="Arial" panose="020B0604020202020204"/>
                    <a:sym typeface="Calibri"/>
                  </a:rPr>
                  <a:t>hief Executive Officer</a:t>
                </a:r>
                <a:br>
                  <a:rPr sz="1100" b="1" dirty="0">
                    <a:solidFill>
                      <a:prstClr val="black"/>
                    </a:solidFill>
                    <a:latin typeface="Arial" panose="020B0604020202020204"/>
                    <a:sym typeface="Calibri"/>
                  </a:rPr>
                </a:br>
                <a:r>
                  <a:rPr sz="900" dirty="0">
                    <a:solidFill>
                      <a:prstClr val="black"/>
                    </a:solidFill>
                    <a:latin typeface="Arial" panose="020B0604020202020204"/>
                    <a:sym typeface="Calibri"/>
                  </a:rPr>
                  <a:t>Expertise in major acquisition programs, information operations, cyberspace operations, and non-kinetic and net warfare</a:t>
                </a:r>
                <a:br>
                  <a:rPr sz="900" dirty="0">
                    <a:solidFill>
                      <a:prstClr val="black"/>
                    </a:solidFill>
                    <a:latin typeface="Arial" panose="020B0604020202020204"/>
                    <a:sym typeface="Calibri"/>
                  </a:rPr>
                </a:br>
                <a:endParaRPr sz="900" dirty="0">
                  <a:solidFill>
                    <a:prstClr val="black"/>
                  </a:solidFill>
                  <a:latin typeface="Arial" panose="020B0604020202020204"/>
                  <a:sym typeface="Calibri"/>
                </a:endParaRPr>
              </a:p>
            </p:txBody>
          </p:sp>
          <p:pic>
            <p:nvPicPr>
              <p:cNvPr id="91" name="Picture 5" descr="Picture 5">
                <a:extLst>
                  <a:ext uri="{FF2B5EF4-FFF2-40B4-BE49-F238E27FC236}">
                    <a16:creationId xmlns:a16="http://schemas.microsoft.com/office/drawing/2014/main" id="{A65A928A-1954-EC4F-05A0-3697200678E5}"/>
                  </a:ext>
                </a:extLst>
              </p:cNvPr>
              <p:cNvPicPr>
                <a:picLocks noChangeAspect="1"/>
              </p:cNvPicPr>
              <p:nvPr/>
            </p:nvPicPr>
            <p:blipFill>
              <a:blip r:embed="rId3"/>
              <a:srcRect/>
              <a:stretch>
                <a:fillRect/>
              </a:stretch>
            </p:blipFill>
            <p:spPr>
              <a:xfrm>
                <a:off x="6337336" y="715850"/>
                <a:ext cx="694929" cy="694409"/>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6"/>
                      <a:pt x="0" y="10800"/>
                    </a:cubicBezTo>
                    <a:cubicBezTo>
                      <a:pt x="0" y="16764"/>
                      <a:pt x="4841" y="21600"/>
                      <a:pt x="10806" y="21600"/>
                    </a:cubicBezTo>
                    <a:cubicBezTo>
                      <a:pt x="16771" y="21600"/>
                      <a:pt x="21600" y="16764"/>
                      <a:pt x="21600" y="10800"/>
                    </a:cubicBezTo>
                    <a:cubicBezTo>
                      <a:pt x="21600" y="4836"/>
                      <a:pt x="16771" y="0"/>
                      <a:pt x="10806" y="0"/>
                    </a:cubicBezTo>
                    <a:close/>
                  </a:path>
                </a:pathLst>
              </a:custGeom>
              <a:ln w="12700" cap="flat">
                <a:noFill/>
                <a:miter lim="400000"/>
              </a:ln>
              <a:effectLst/>
            </p:spPr>
          </p:pic>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D29E-FBF3-A1A6-6DD1-17542B7F3787}"/>
              </a:ext>
            </a:extLst>
          </p:cNvPr>
          <p:cNvSpPr>
            <a:spLocks noGrp="1"/>
          </p:cNvSpPr>
          <p:nvPr>
            <p:ph type="title"/>
          </p:nvPr>
        </p:nvSpPr>
        <p:spPr/>
        <p:txBody>
          <a:bodyPr/>
          <a:lstStyle/>
          <a:p>
            <a:r>
              <a:rPr lang="en-US" dirty="0"/>
              <a:t>Nov 6:  EU Balkan Alliance for Nuclear SMRs… “Energy Sovereignty” </a:t>
            </a:r>
          </a:p>
        </p:txBody>
      </p:sp>
      <p:sp>
        <p:nvSpPr>
          <p:cNvPr id="4" name="Slide Number Placeholder 3">
            <a:extLst>
              <a:ext uri="{FF2B5EF4-FFF2-40B4-BE49-F238E27FC236}">
                <a16:creationId xmlns:a16="http://schemas.microsoft.com/office/drawing/2014/main" id="{BE21D051-0C82-37BC-3C83-8C3B4EFEBCCD}"/>
              </a:ext>
            </a:extLst>
          </p:cNvPr>
          <p:cNvSpPr>
            <a:spLocks noGrp="1"/>
          </p:cNvSpPr>
          <p:nvPr>
            <p:ph type="sldNum" sz="quarter" idx="17"/>
          </p:nvPr>
        </p:nvSpPr>
        <p:spPr/>
        <p:txBody>
          <a:bodyPr/>
          <a:lstStyle/>
          <a:p>
            <a:pPr>
              <a:defRPr/>
            </a:pPr>
            <a:fld id="{746C9F13-6363-41DC-B4FF-E9E762EE8E20}" type="slidenum">
              <a:rPr lang="en-US" smtClean="0"/>
              <a:pPr>
                <a:defRPr/>
              </a:pPr>
              <a:t>20</a:t>
            </a:fld>
            <a:endParaRPr lang="en-US" dirty="0"/>
          </a:p>
        </p:txBody>
      </p:sp>
      <p:sp>
        <p:nvSpPr>
          <p:cNvPr id="6" name="TextBox 5">
            <a:extLst>
              <a:ext uri="{FF2B5EF4-FFF2-40B4-BE49-F238E27FC236}">
                <a16:creationId xmlns:a16="http://schemas.microsoft.com/office/drawing/2014/main" id="{82211EEC-1A9C-1051-07B1-51339B975B20}"/>
              </a:ext>
            </a:extLst>
          </p:cNvPr>
          <p:cNvSpPr txBox="1"/>
          <p:nvPr/>
        </p:nvSpPr>
        <p:spPr>
          <a:xfrm>
            <a:off x="633228" y="1559603"/>
            <a:ext cx="6154197" cy="4801314"/>
          </a:xfrm>
          <a:prstGeom prst="rect">
            <a:avLst/>
          </a:prstGeom>
          <a:noFill/>
        </p:spPr>
        <p:txBody>
          <a:bodyPr wrap="square">
            <a:spAutoFit/>
          </a:bodyPr>
          <a:lstStyle/>
          <a:p>
            <a:pPr algn="l" fontAlgn="base"/>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6 Nov. 2023 </a:t>
            </a:r>
            <a:endPar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fontAlgn="base"/>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Twelve European Union member countries asked the European Commission to create an industrial alliance for small modular nuclear reactors. Their representatives are scheduled to meet on the sidelines of the European Nuclear Energy Forum in Bratislava.</a:t>
            </a:r>
          </a:p>
          <a:p>
            <a:pPr algn="l" fontAlgn="base"/>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 joint letter, </a:t>
            </a:r>
            <a:r>
              <a:rPr lang="en-US" b="0" i="0" u="none" strike="noStrike" dirty="0">
                <a:solidFill>
                  <a:srgbClr val="52BE60"/>
                </a:solidFill>
                <a:effectLst/>
                <a:latin typeface="Calibri" panose="020F0502020204030204" pitchFamily="34" charset="0"/>
                <a:ea typeface="Calibri" panose="020F0502020204030204" pitchFamily="34" charset="0"/>
                <a:cs typeface="Calibri" panose="020F0502020204030204" pitchFamily="34" charset="0"/>
                <a:hlinkClick r:id="rId2"/>
              </a:rPr>
              <a:t>Bulgaria</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Croatia, </a:t>
            </a:r>
            <a:r>
              <a:rPr lang="en-US" b="0" i="0" u="none" strike="noStrike" dirty="0">
                <a:solidFill>
                  <a:srgbClr val="52BE60"/>
                </a:solidFill>
                <a:effectLst/>
                <a:latin typeface="Calibri" panose="020F0502020204030204" pitchFamily="34" charset="0"/>
                <a:ea typeface="Calibri" panose="020F0502020204030204" pitchFamily="34" charset="0"/>
                <a:cs typeface="Calibri" panose="020F0502020204030204" pitchFamily="34" charset="0"/>
                <a:hlinkClick r:id="rId3"/>
              </a:rPr>
              <a:t>Finland</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France, </a:t>
            </a:r>
            <a:r>
              <a:rPr lang="en-US" b="0" i="0" u="none" strike="noStrike" dirty="0">
                <a:solidFill>
                  <a:srgbClr val="52BE60"/>
                </a:solidFill>
                <a:effectLst/>
                <a:latin typeface="Calibri" panose="020F0502020204030204" pitchFamily="34" charset="0"/>
                <a:ea typeface="Calibri" panose="020F0502020204030204" pitchFamily="34" charset="0"/>
                <a:cs typeface="Calibri" panose="020F0502020204030204" pitchFamily="34" charset="0"/>
                <a:hlinkClick r:id="rId4"/>
              </a:rPr>
              <a:t>Hungary,</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Netherlands, Poland, the Czech Republic, </a:t>
            </a:r>
            <a:r>
              <a:rPr lang="en-US" b="0" i="0" u="none" strike="noStrike" dirty="0">
                <a:solidFill>
                  <a:srgbClr val="52BE60"/>
                </a:solidFill>
                <a:effectLst/>
                <a:latin typeface="Calibri" panose="020F0502020204030204" pitchFamily="34" charset="0"/>
                <a:ea typeface="Calibri" panose="020F0502020204030204" pitchFamily="34" charset="0"/>
                <a:cs typeface="Calibri" panose="020F0502020204030204" pitchFamily="34" charset="0"/>
                <a:hlinkClick r:id="rId5"/>
              </a:rPr>
              <a:t>Romania</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Slovakia, </a:t>
            </a:r>
            <a:r>
              <a:rPr lang="en-US" b="0" i="0" u="none" strike="noStrike" dirty="0">
                <a:solidFill>
                  <a:srgbClr val="52BE60"/>
                </a:solidFill>
                <a:effectLst/>
                <a:latin typeface="Calibri" panose="020F0502020204030204" pitchFamily="34" charset="0"/>
                <a:ea typeface="Calibri" panose="020F0502020204030204" pitchFamily="34" charset="0"/>
                <a:cs typeface="Calibri" panose="020F0502020204030204" pitchFamily="34" charset="0"/>
                <a:hlinkClick r:id="rId6"/>
              </a:rPr>
              <a:t>Slovenia</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n-US" b="0" i="0" u="none" strike="noStrike" dirty="0">
                <a:solidFill>
                  <a:srgbClr val="52BE60"/>
                </a:solidFill>
                <a:effectLst/>
                <a:latin typeface="Calibri" panose="020F0502020204030204" pitchFamily="34" charset="0"/>
                <a:ea typeface="Calibri" panose="020F0502020204030204" pitchFamily="34" charset="0"/>
                <a:cs typeface="Calibri" panose="020F0502020204030204" pitchFamily="34" charset="0"/>
                <a:hlinkClick r:id="rId7"/>
              </a:rPr>
              <a:t>Sweden</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called for </a:t>
            </a:r>
            <a:r>
              <a:rPr lang="en-US" b="0" i="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investment incentives </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small modular reactors </a:t>
            </a:r>
            <a:r>
              <a:rPr lang="en-US" b="0" i="0" u="none" strike="noStrike" dirty="0">
                <a:solidFill>
                  <a:srgbClr val="52BE60"/>
                </a:solidFill>
                <a:effectLst/>
                <a:latin typeface="Calibri" panose="020F0502020204030204" pitchFamily="34" charset="0"/>
                <a:ea typeface="Calibri" panose="020F0502020204030204" pitchFamily="34" charset="0"/>
                <a:cs typeface="Calibri" panose="020F0502020204030204" pitchFamily="34" charset="0"/>
                <a:hlinkClick r:id="rId8"/>
              </a:rPr>
              <a:t>(SMRs).</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a joint letter, the informal group </a:t>
            </a: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urged the European Commission to create an industry alliance </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the segment, arguing the move would help build a value chain in the European Union, </a:t>
            </a:r>
            <a:r>
              <a:rPr lang="en-US" b="0" i="0" u="none" strike="noStrike" dirty="0">
                <a:solidFill>
                  <a:srgbClr val="52BE60"/>
                </a:solidFill>
                <a:effectLst/>
                <a:latin typeface="Calibri" panose="020F0502020204030204" pitchFamily="34" charset="0"/>
                <a:ea typeface="Calibri" panose="020F0502020204030204" pitchFamily="34" charset="0"/>
                <a:cs typeface="Calibri" panose="020F0502020204030204" pitchFamily="34" charset="0"/>
                <a:hlinkClick r:id="rId9"/>
              </a:rPr>
              <a:t>AFP</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reported.</a:t>
            </a:r>
          </a:p>
          <a:p>
            <a:pPr algn="l" fontAlgn="base"/>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member states said it would strengthen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energy sovereignty </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the domestic industry’s competitiveness. Earlier, they formed a so-called </a:t>
            </a:r>
            <a:r>
              <a:rPr lang="en-US" b="0" i="0" u="none" strike="noStrike" dirty="0">
                <a:solidFill>
                  <a:srgbClr val="52BE60"/>
                </a:solidFill>
                <a:effectLst/>
                <a:latin typeface="Calibri" panose="020F0502020204030204" pitchFamily="34" charset="0"/>
                <a:ea typeface="Calibri" panose="020F0502020204030204" pitchFamily="34" charset="0"/>
                <a:cs typeface="Calibri" panose="020F0502020204030204" pitchFamily="34" charset="0"/>
                <a:hlinkClick r:id="rId10"/>
              </a:rPr>
              <a:t>Nuclear Alliance</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with Belgium and Estonia, </a:t>
            </a:r>
            <a:r>
              <a:rPr lang="en-US" b="0" i="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while Italy and the United Kingdom are observers</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6F5F7F99-E110-AF76-DAA0-497BA83568F3}"/>
              </a:ext>
            </a:extLst>
          </p:cNvPr>
          <p:cNvPicPr>
            <a:picLocks noChangeAspect="1"/>
          </p:cNvPicPr>
          <p:nvPr/>
        </p:nvPicPr>
        <p:blipFill>
          <a:blip r:embed="rId11"/>
          <a:stretch>
            <a:fillRect/>
          </a:stretch>
        </p:blipFill>
        <p:spPr>
          <a:xfrm>
            <a:off x="2482508" y="843375"/>
            <a:ext cx="2857500" cy="495300"/>
          </a:xfrm>
          <a:prstGeom prst="rect">
            <a:avLst/>
          </a:prstGeom>
        </p:spPr>
      </p:pic>
      <p:pic>
        <p:nvPicPr>
          <p:cNvPr id="10" name="Picture 9">
            <a:extLst>
              <a:ext uri="{FF2B5EF4-FFF2-40B4-BE49-F238E27FC236}">
                <a16:creationId xmlns:a16="http://schemas.microsoft.com/office/drawing/2014/main" id="{1B27D0A3-2190-0B0D-1E2F-D88C11FA6B80}"/>
              </a:ext>
            </a:extLst>
          </p:cNvPr>
          <p:cNvPicPr>
            <a:picLocks noChangeAspect="1"/>
          </p:cNvPicPr>
          <p:nvPr/>
        </p:nvPicPr>
        <p:blipFill>
          <a:blip r:embed="rId12"/>
          <a:stretch>
            <a:fillRect/>
          </a:stretch>
        </p:blipFill>
        <p:spPr>
          <a:xfrm>
            <a:off x="6851995" y="1043918"/>
            <a:ext cx="4861803" cy="5029200"/>
          </a:xfrm>
          <a:prstGeom prst="rect">
            <a:avLst/>
          </a:prstGeom>
        </p:spPr>
      </p:pic>
    </p:spTree>
    <p:extLst>
      <p:ext uri="{BB962C8B-B14F-4D97-AF65-F5344CB8AC3E}">
        <p14:creationId xmlns:p14="http://schemas.microsoft.com/office/powerpoint/2010/main" val="1738958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340283"/>
            <a:ext cx="7665692"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66557" y="349705"/>
            <a:ext cx="8077200" cy="728011"/>
          </a:xfrm>
        </p:spPr>
        <p:txBody>
          <a:bodyPr/>
          <a:lstStyle/>
          <a:p>
            <a:pPr>
              <a:lnSpc>
                <a:spcPct val="130000"/>
              </a:lnSpc>
              <a:spcAft>
                <a:spcPts val="600"/>
              </a:spcAft>
            </a:pPr>
            <a:r>
              <a:rPr lang="en-US" sz="1600" u="sng" dirty="0">
                <a:solidFill>
                  <a:srgbClr val="FF0000"/>
                </a:solidFill>
              </a:rPr>
              <a:t>China using nuclear units to reinforce BELT-ROUTE INITIATIVE (BRI) with Russia </a:t>
            </a:r>
            <a:br>
              <a:rPr lang="en-US" sz="1600" u="sng" dirty="0">
                <a:solidFill>
                  <a:srgbClr val="FF0000"/>
                </a:solidFill>
              </a:rPr>
            </a:br>
            <a:r>
              <a:rPr lang="en-US" sz="1600" dirty="0" err="1">
                <a:solidFill>
                  <a:srgbClr val="C00000"/>
                </a:solidFill>
              </a:rPr>
              <a:t>Russia</a:t>
            </a:r>
            <a:r>
              <a:rPr lang="en-US" sz="1600" dirty="0">
                <a:solidFill>
                  <a:srgbClr val="C00000"/>
                </a:solidFill>
              </a:rPr>
              <a:t> actively locking up Marine Route sites (ports), with Military Basing Rights </a:t>
            </a:r>
          </a:p>
        </p:txBody>
      </p:sp>
      <p:sp>
        <p:nvSpPr>
          <p:cNvPr id="3" name="5-Point Star 2"/>
          <p:cNvSpPr/>
          <p:nvPr/>
        </p:nvSpPr>
        <p:spPr bwMode="auto">
          <a:xfrm>
            <a:off x="3536466" y="3556826"/>
            <a:ext cx="269985" cy="245441"/>
          </a:xfrm>
          <a:prstGeom prst="star5">
            <a:avLst/>
          </a:prstGeom>
          <a:solidFill>
            <a:srgbClr val="FF0000"/>
          </a:solidFill>
          <a:ln w="19050"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6" name="5-Point Star 5"/>
          <p:cNvSpPr/>
          <p:nvPr/>
        </p:nvSpPr>
        <p:spPr bwMode="auto">
          <a:xfrm>
            <a:off x="3341647" y="3890888"/>
            <a:ext cx="245441" cy="245441"/>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8" name="5-Point Star 7"/>
          <p:cNvSpPr/>
          <p:nvPr/>
        </p:nvSpPr>
        <p:spPr bwMode="auto">
          <a:xfrm>
            <a:off x="3177470" y="3150081"/>
            <a:ext cx="184404" cy="138545"/>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9" name="5-Point Star 8"/>
          <p:cNvSpPr/>
          <p:nvPr/>
        </p:nvSpPr>
        <p:spPr bwMode="auto">
          <a:xfrm>
            <a:off x="3194478" y="1553677"/>
            <a:ext cx="167640" cy="138545"/>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5" name="TextBox 4"/>
          <p:cNvSpPr txBox="1"/>
          <p:nvPr/>
        </p:nvSpPr>
        <p:spPr>
          <a:xfrm>
            <a:off x="4152941" y="4045158"/>
            <a:ext cx="325714" cy="369326"/>
          </a:xfrm>
          <a:prstGeom prst="rect">
            <a:avLst/>
          </a:prstGeom>
          <a:noFill/>
        </p:spPr>
        <p:txBody>
          <a:bodyPr wrap="none" lIns="91432" tIns="45717" rIns="91432" bIns="45717" rtlCol="0" anchor="ctr">
            <a:spAutoFit/>
          </a:bodyPr>
          <a:lstStyle/>
          <a:p>
            <a:pPr algn="ctr" defTabSz="914327"/>
            <a:r>
              <a:rPr lang="en-US" b="1" dirty="0">
                <a:solidFill>
                  <a:srgbClr val="FF0000"/>
                </a:solidFill>
                <a:latin typeface="Arial"/>
              </a:rPr>
              <a:t>?</a:t>
            </a:r>
          </a:p>
        </p:txBody>
      </p:sp>
      <p:sp>
        <p:nvSpPr>
          <p:cNvPr id="12" name="TextBox 11"/>
          <p:cNvSpPr txBox="1"/>
          <p:nvPr/>
        </p:nvSpPr>
        <p:spPr>
          <a:xfrm>
            <a:off x="3742763" y="3815073"/>
            <a:ext cx="309685" cy="338548"/>
          </a:xfrm>
          <a:prstGeom prst="rect">
            <a:avLst/>
          </a:prstGeom>
          <a:noFill/>
        </p:spPr>
        <p:txBody>
          <a:bodyPr wrap="none" lIns="91432" tIns="45717" rIns="91432" bIns="45717" rtlCol="0" anchor="ctr">
            <a:spAutoFit/>
          </a:bodyPr>
          <a:lstStyle/>
          <a:p>
            <a:pPr algn="ctr" defTabSz="914327"/>
            <a:r>
              <a:rPr lang="en-US" sz="1600" b="1" dirty="0">
                <a:solidFill>
                  <a:srgbClr val="FF0000"/>
                </a:solidFill>
                <a:latin typeface="Arial"/>
              </a:rPr>
              <a:t>?</a:t>
            </a:r>
          </a:p>
        </p:txBody>
      </p:sp>
      <p:sp>
        <p:nvSpPr>
          <p:cNvPr id="14" name="TextBox 13"/>
          <p:cNvSpPr txBox="1"/>
          <p:nvPr/>
        </p:nvSpPr>
        <p:spPr>
          <a:xfrm>
            <a:off x="3728909" y="2590805"/>
            <a:ext cx="309685" cy="338548"/>
          </a:xfrm>
          <a:prstGeom prst="rect">
            <a:avLst/>
          </a:prstGeom>
          <a:noFill/>
        </p:spPr>
        <p:txBody>
          <a:bodyPr wrap="none" lIns="91432" tIns="45717" rIns="91432" bIns="45717" rtlCol="0" anchor="ctr">
            <a:spAutoFit/>
          </a:bodyPr>
          <a:lstStyle/>
          <a:p>
            <a:pPr algn="ctr" defTabSz="914327"/>
            <a:r>
              <a:rPr lang="en-US" sz="1600" b="1" dirty="0">
                <a:solidFill>
                  <a:srgbClr val="FF0000"/>
                </a:solidFill>
                <a:latin typeface="Arial"/>
              </a:rPr>
              <a:t>?</a:t>
            </a:r>
          </a:p>
        </p:txBody>
      </p:sp>
      <p:sp>
        <p:nvSpPr>
          <p:cNvPr id="15" name="5-Point Star 14"/>
          <p:cNvSpPr/>
          <p:nvPr/>
        </p:nvSpPr>
        <p:spPr bwMode="auto">
          <a:xfrm>
            <a:off x="2872824" y="2672233"/>
            <a:ext cx="167640" cy="138545"/>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16" name="5-Point Star 15"/>
          <p:cNvSpPr/>
          <p:nvPr/>
        </p:nvSpPr>
        <p:spPr bwMode="auto">
          <a:xfrm>
            <a:off x="3318673" y="2159050"/>
            <a:ext cx="184404" cy="167640"/>
          </a:xfrm>
          <a:prstGeom prst="star5">
            <a:avLst/>
          </a:prstGeom>
          <a:solidFill>
            <a:srgbClr val="FF0000"/>
          </a:solidFill>
          <a:ln w="19050"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17" name="5-Point Star 16"/>
          <p:cNvSpPr/>
          <p:nvPr/>
        </p:nvSpPr>
        <p:spPr bwMode="auto">
          <a:xfrm>
            <a:off x="3410320" y="1736598"/>
            <a:ext cx="202844" cy="184404"/>
          </a:xfrm>
          <a:prstGeom prst="star5">
            <a:avLst/>
          </a:prstGeom>
          <a:solidFill>
            <a:srgbClr val="FF0000"/>
          </a:solidFill>
          <a:ln w="19050"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18" name="5-Point Star 17"/>
          <p:cNvSpPr/>
          <p:nvPr/>
        </p:nvSpPr>
        <p:spPr bwMode="auto">
          <a:xfrm>
            <a:off x="6530270" y="4248250"/>
            <a:ext cx="184404" cy="15240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19" name="5-Point Star 18"/>
          <p:cNvSpPr/>
          <p:nvPr/>
        </p:nvSpPr>
        <p:spPr bwMode="auto">
          <a:xfrm>
            <a:off x="5890984" y="5080772"/>
            <a:ext cx="223128" cy="184404"/>
          </a:xfrm>
          <a:prstGeom prst="star5">
            <a:avLst/>
          </a:prstGeom>
          <a:solidFill>
            <a:srgbClr val="FF0000"/>
          </a:solidFill>
          <a:ln w="19050"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20" name="5-Point Star 19"/>
          <p:cNvSpPr/>
          <p:nvPr/>
        </p:nvSpPr>
        <p:spPr bwMode="auto">
          <a:xfrm>
            <a:off x="3710870" y="4514750"/>
            <a:ext cx="184404" cy="15240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21" name="TextBox 20"/>
          <p:cNvSpPr txBox="1"/>
          <p:nvPr/>
        </p:nvSpPr>
        <p:spPr>
          <a:xfrm>
            <a:off x="2795180" y="2751914"/>
            <a:ext cx="279227" cy="276993"/>
          </a:xfrm>
          <a:prstGeom prst="rect">
            <a:avLst/>
          </a:prstGeom>
          <a:noFill/>
        </p:spPr>
        <p:txBody>
          <a:bodyPr wrap="none" lIns="91432" tIns="45717" rIns="91432" bIns="45717" rtlCol="0" anchor="ctr">
            <a:spAutoFit/>
          </a:bodyPr>
          <a:lstStyle/>
          <a:p>
            <a:pPr algn="ctr" defTabSz="914327"/>
            <a:r>
              <a:rPr lang="en-US" sz="1200" b="1" dirty="0">
                <a:solidFill>
                  <a:srgbClr val="FF0000"/>
                </a:solidFill>
                <a:latin typeface="Arial"/>
              </a:rPr>
              <a:t>?</a:t>
            </a:r>
          </a:p>
        </p:txBody>
      </p:sp>
      <p:pic>
        <p:nvPicPr>
          <p:cNvPr id="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398" y="4239716"/>
            <a:ext cx="234205" cy="156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Slide Number Placeholder 3"/>
          <p:cNvSpPr>
            <a:spLocks noGrp="1"/>
          </p:cNvSpPr>
          <p:nvPr>
            <p:ph type="sldNum" sz="quarter" idx="11"/>
          </p:nvPr>
        </p:nvSpPr>
        <p:spPr>
          <a:xfrm>
            <a:off x="9049914" y="6400800"/>
            <a:ext cx="1160886" cy="381000"/>
          </a:xfrm>
        </p:spPr>
        <p:txBody>
          <a:bodyPr/>
          <a:lstStyle/>
          <a:p>
            <a:pPr>
              <a:defRPr/>
            </a:pPr>
            <a:r>
              <a:rPr lang="en-US" dirty="0">
                <a:solidFill>
                  <a:srgbClr val="000000"/>
                </a:solidFill>
              </a:rPr>
              <a:t> </a:t>
            </a:r>
            <a:fld id="{7EAB9A03-F4A6-4FE1-8B49-9FDD6D3E573E}" type="slidenum">
              <a:rPr lang="en-US">
                <a:solidFill>
                  <a:srgbClr val="000000"/>
                </a:solidFill>
              </a:rPr>
              <a:pPr>
                <a:defRPr/>
              </a:pPr>
              <a:t>21</a:t>
            </a:fld>
            <a:endParaRPr lang="en-US" dirty="0">
              <a:solidFill>
                <a:srgbClr val="000000"/>
              </a:solidFill>
            </a:endParaRPr>
          </a:p>
        </p:txBody>
      </p:sp>
      <p:sp>
        <p:nvSpPr>
          <p:cNvPr id="11" name="TextBox 10"/>
          <p:cNvSpPr txBox="1"/>
          <p:nvPr/>
        </p:nvSpPr>
        <p:spPr>
          <a:xfrm>
            <a:off x="3192764" y="4724402"/>
            <a:ext cx="588607" cy="230826"/>
          </a:xfrm>
          <a:prstGeom prst="rect">
            <a:avLst/>
          </a:prstGeom>
          <a:noFill/>
        </p:spPr>
        <p:txBody>
          <a:bodyPr wrap="none" lIns="91432" tIns="45717" rIns="91432" bIns="45717" rtlCol="0">
            <a:spAutoFit/>
          </a:bodyPr>
          <a:lstStyle/>
          <a:p>
            <a:pPr defTabSz="914327"/>
            <a:r>
              <a:rPr lang="en-US" sz="900" dirty="0">
                <a:solidFill>
                  <a:srgbClr val="000000"/>
                </a:solidFill>
                <a:latin typeface="Arial"/>
              </a:rPr>
              <a:t>SUDAN</a:t>
            </a:r>
          </a:p>
        </p:txBody>
      </p:sp>
      <p:sp>
        <p:nvSpPr>
          <p:cNvPr id="25" name="TextBox 24"/>
          <p:cNvSpPr txBox="1"/>
          <p:nvPr/>
        </p:nvSpPr>
        <p:spPr>
          <a:xfrm>
            <a:off x="4060478" y="5414740"/>
            <a:ext cx="293654" cy="307771"/>
          </a:xfrm>
          <a:prstGeom prst="rect">
            <a:avLst/>
          </a:prstGeom>
          <a:noFill/>
        </p:spPr>
        <p:txBody>
          <a:bodyPr wrap="none" lIns="91432" tIns="45717" rIns="91432" bIns="45717" rtlCol="0" anchor="ctr">
            <a:spAutoFit/>
          </a:bodyPr>
          <a:lstStyle/>
          <a:p>
            <a:pPr algn="ctr" defTabSz="914327"/>
            <a:r>
              <a:rPr lang="en-US" sz="1400" b="1" dirty="0">
                <a:solidFill>
                  <a:srgbClr val="FF0000"/>
                </a:solidFill>
                <a:latin typeface="Arial"/>
              </a:rPr>
              <a:t>?</a:t>
            </a:r>
          </a:p>
        </p:txBody>
      </p:sp>
      <p:sp>
        <p:nvSpPr>
          <p:cNvPr id="26" name="5-Point Star 25"/>
          <p:cNvSpPr/>
          <p:nvPr/>
        </p:nvSpPr>
        <p:spPr bwMode="auto">
          <a:xfrm>
            <a:off x="2286000" y="6400800"/>
            <a:ext cx="202844" cy="184404"/>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27" name="TextBox 26"/>
          <p:cNvSpPr txBox="1"/>
          <p:nvPr/>
        </p:nvSpPr>
        <p:spPr>
          <a:xfrm>
            <a:off x="2590800" y="6347079"/>
            <a:ext cx="5894354" cy="461659"/>
          </a:xfrm>
          <a:prstGeom prst="rect">
            <a:avLst/>
          </a:prstGeom>
          <a:noFill/>
        </p:spPr>
        <p:txBody>
          <a:bodyPr wrap="none" lIns="91432" tIns="45717" rIns="91432" bIns="45717" rtlCol="0">
            <a:spAutoFit/>
          </a:bodyPr>
          <a:lstStyle/>
          <a:p>
            <a:pPr defTabSz="914327"/>
            <a:r>
              <a:rPr lang="en-US" sz="1200" b="1" dirty="0">
                <a:solidFill>
                  <a:srgbClr val="C00000"/>
                </a:solidFill>
                <a:latin typeface="Arial"/>
              </a:rPr>
              <a:t>Active Russian Nuclear Project</a:t>
            </a:r>
            <a:r>
              <a:rPr lang="en-US" sz="1200" b="1" dirty="0">
                <a:solidFill>
                  <a:srgbClr val="000000"/>
                </a:solidFill>
                <a:latin typeface="Arial"/>
              </a:rPr>
              <a:t>… most bolstering global trade hubs for BRI </a:t>
            </a:r>
          </a:p>
          <a:p>
            <a:pPr defTabSz="914327"/>
            <a:r>
              <a:rPr lang="en-US" sz="1200" b="1" dirty="0">
                <a:solidFill>
                  <a:srgbClr val="000000"/>
                </a:solidFill>
                <a:latin typeface="Arial"/>
              </a:rPr>
              <a:t>Chinese nuclear plants along BELT path have not been sited yet (proposed)    </a:t>
            </a:r>
            <a:endParaRPr lang="en-US" sz="1400" b="1" dirty="0">
              <a:solidFill>
                <a:srgbClr val="000000"/>
              </a:solidFill>
              <a:latin typeface="Arial"/>
            </a:endParaRPr>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736" y="4049058"/>
            <a:ext cx="236571" cy="14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7251" y="4226475"/>
            <a:ext cx="253256" cy="1508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4944" y="4421124"/>
            <a:ext cx="253256" cy="1508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5-Point Star 30"/>
          <p:cNvSpPr/>
          <p:nvPr/>
        </p:nvSpPr>
        <p:spPr bwMode="auto">
          <a:xfrm>
            <a:off x="4548250" y="3970971"/>
            <a:ext cx="202844" cy="184404"/>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32" tIns="45717" rIns="91432" bIns="45717" numCol="1" rtlCol="0" anchor="t" anchorCtr="0" compatLnSpc="1">
            <a:prstTxWarp prst="textNoShape">
              <a:avLst/>
            </a:prstTxWarp>
          </a:bodyPr>
          <a:lstStyle/>
          <a:p>
            <a:pPr defTabSz="914327" fontAlgn="base">
              <a:spcBef>
                <a:spcPct val="0"/>
              </a:spcBef>
              <a:spcAft>
                <a:spcPct val="0"/>
              </a:spcAft>
            </a:pPr>
            <a:endParaRPr lang="en-US" sz="2400">
              <a:solidFill>
                <a:srgbClr val="FF0000"/>
              </a:solidFill>
              <a:latin typeface="Arial"/>
            </a:endParaRPr>
          </a:p>
        </p:txBody>
      </p:sp>
      <p:sp>
        <p:nvSpPr>
          <p:cNvPr id="32" name="TextBox 31"/>
          <p:cNvSpPr txBox="1"/>
          <p:nvPr/>
        </p:nvSpPr>
        <p:spPr>
          <a:xfrm>
            <a:off x="3068782" y="2810490"/>
            <a:ext cx="309685" cy="338548"/>
          </a:xfrm>
          <a:prstGeom prst="rect">
            <a:avLst/>
          </a:prstGeom>
          <a:noFill/>
        </p:spPr>
        <p:txBody>
          <a:bodyPr wrap="none" lIns="91432" tIns="45717" rIns="91432" bIns="45717" rtlCol="0" anchor="ctr">
            <a:spAutoFit/>
          </a:bodyPr>
          <a:lstStyle/>
          <a:p>
            <a:pPr algn="ctr" defTabSz="914327"/>
            <a:r>
              <a:rPr lang="en-US" sz="1600" b="1" dirty="0">
                <a:solidFill>
                  <a:srgbClr val="FF0000"/>
                </a:solidFill>
                <a:latin typeface="Arial"/>
              </a:rPr>
              <a:t>?</a:t>
            </a:r>
          </a:p>
        </p:txBody>
      </p:sp>
      <p:sp>
        <p:nvSpPr>
          <p:cNvPr id="33" name="TextBox 32"/>
          <p:cNvSpPr txBox="1"/>
          <p:nvPr/>
        </p:nvSpPr>
        <p:spPr>
          <a:xfrm>
            <a:off x="7620009" y="4690651"/>
            <a:ext cx="309685" cy="338548"/>
          </a:xfrm>
          <a:prstGeom prst="rect">
            <a:avLst/>
          </a:prstGeom>
          <a:noFill/>
        </p:spPr>
        <p:txBody>
          <a:bodyPr wrap="none" lIns="91432" tIns="45717" rIns="91432" bIns="45717" rtlCol="0" anchor="ctr">
            <a:spAutoFit/>
          </a:bodyPr>
          <a:lstStyle/>
          <a:p>
            <a:pPr algn="ctr" defTabSz="914327"/>
            <a:r>
              <a:rPr lang="en-US" sz="1600" b="1" dirty="0">
                <a:solidFill>
                  <a:srgbClr val="FF0000"/>
                </a:solidFill>
                <a:latin typeface="Arial"/>
              </a:rPr>
              <a:t>?</a:t>
            </a:r>
          </a:p>
        </p:txBody>
      </p:sp>
      <p:pic>
        <p:nvPicPr>
          <p:cNvPr id="3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5836" y="4740273"/>
            <a:ext cx="226711" cy="1511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2" y="4658658"/>
            <a:ext cx="236571" cy="14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bwMode="auto">
          <a:xfrm>
            <a:off x="2819403" y="1630682"/>
            <a:ext cx="3766059" cy="4436680"/>
          </a:xfrm>
          <a:custGeom>
            <a:avLst/>
            <a:gdLst>
              <a:gd name="connsiteX0" fmla="*/ 100839 w 3766059"/>
              <a:gd name="connsiteY0" fmla="*/ 0 h 4436680"/>
              <a:gd name="connsiteX1" fmla="*/ 9399 w 3766059"/>
              <a:gd name="connsiteY1" fmla="*/ 1257300 h 4436680"/>
              <a:gd name="connsiteX2" fmla="*/ 77979 w 3766059"/>
              <a:gd name="connsiteY2" fmla="*/ 1943100 h 4436680"/>
              <a:gd name="connsiteX3" fmla="*/ 672339 w 3766059"/>
              <a:gd name="connsiteY3" fmla="*/ 4145280 h 4436680"/>
              <a:gd name="connsiteX4" fmla="*/ 3766059 w 3766059"/>
              <a:gd name="connsiteY4" fmla="*/ 4411980 h 4436680"/>
              <a:gd name="connsiteX5" fmla="*/ 3766059 w 3766059"/>
              <a:gd name="connsiteY5" fmla="*/ 4411980 h 443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6059" h="4436680">
                <a:moveTo>
                  <a:pt x="100839" y="0"/>
                </a:moveTo>
                <a:cubicBezTo>
                  <a:pt x="57024" y="466725"/>
                  <a:pt x="13209" y="933450"/>
                  <a:pt x="9399" y="1257300"/>
                </a:cubicBezTo>
                <a:cubicBezTo>
                  <a:pt x="5589" y="1581150"/>
                  <a:pt x="-32511" y="1461770"/>
                  <a:pt x="77979" y="1943100"/>
                </a:cubicBezTo>
                <a:cubicBezTo>
                  <a:pt x="188469" y="2424430"/>
                  <a:pt x="57659" y="3733800"/>
                  <a:pt x="672339" y="4145280"/>
                </a:cubicBezTo>
                <a:cubicBezTo>
                  <a:pt x="1287019" y="4556760"/>
                  <a:pt x="3766059" y="4411980"/>
                  <a:pt x="3766059" y="4411980"/>
                </a:cubicBezTo>
                <a:lnTo>
                  <a:pt x="3766059" y="4411980"/>
                </a:lnTo>
              </a:path>
            </a:pathLst>
          </a:custGeom>
          <a:noFill/>
          <a:ln w="57150" cap="flat" cmpd="sng" algn="ctr">
            <a:solidFill>
              <a:srgbClr val="C00000"/>
            </a:solidFill>
            <a:prstDash val="sysDash"/>
            <a:miter lim="800000"/>
            <a:headEnd type="none" w="med" len="med"/>
            <a:tailEnd type="none" w="med" len="med"/>
          </a:ln>
          <a:effectLst/>
        </p:spPr>
        <p:txBody>
          <a:bodyPr vert="horz" wrap="none" lIns="91432" tIns="45717" rIns="91432" bIns="45717" numCol="1" spcCol="0" rtlCol="0" anchor="t" anchorCtr="0" compatLnSpc="1">
            <a:prstTxWarp prst="textNoShape">
              <a:avLst/>
            </a:prstTxWarp>
          </a:bodyPr>
          <a:lstStyle/>
          <a:p>
            <a:pPr defTabSz="914327" fontAlgn="base">
              <a:spcBef>
                <a:spcPct val="0"/>
              </a:spcBef>
              <a:spcAft>
                <a:spcPct val="0"/>
              </a:spcAft>
            </a:pPr>
            <a:endParaRPr lang="en-US" sz="2400">
              <a:solidFill>
                <a:srgbClr val="000000"/>
              </a:solidFill>
              <a:latin typeface="Arial"/>
            </a:endParaRPr>
          </a:p>
        </p:txBody>
      </p:sp>
      <p:sp>
        <p:nvSpPr>
          <p:cNvPr id="7" name="Freeform 6"/>
          <p:cNvSpPr/>
          <p:nvPr/>
        </p:nvSpPr>
        <p:spPr bwMode="auto">
          <a:xfrm>
            <a:off x="3429000" y="2547280"/>
            <a:ext cx="4404360" cy="759801"/>
          </a:xfrm>
          <a:custGeom>
            <a:avLst/>
            <a:gdLst>
              <a:gd name="connsiteX0" fmla="*/ 4404360 w 4404360"/>
              <a:gd name="connsiteY0" fmla="*/ 759801 h 759801"/>
              <a:gd name="connsiteX1" fmla="*/ 3101340 w 4404360"/>
              <a:gd name="connsiteY1" fmla="*/ 249261 h 759801"/>
              <a:gd name="connsiteX2" fmla="*/ 1958340 w 4404360"/>
              <a:gd name="connsiteY2" fmla="*/ 13041 h 759801"/>
              <a:gd name="connsiteX3" fmla="*/ 0 w 4404360"/>
              <a:gd name="connsiteY3" fmla="*/ 622641 h 759801"/>
            </a:gdLst>
            <a:ahLst/>
            <a:cxnLst>
              <a:cxn ang="0">
                <a:pos x="connsiteX0" y="connsiteY0"/>
              </a:cxn>
              <a:cxn ang="0">
                <a:pos x="connsiteX1" y="connsiteY1"/>
              </a:cxn>
              <a:cxn ang="0">
                <a:pos x="connsiteX2" y="connsiteY2"/>
              </a:cxn>
              <a:cxn ang="0">
                <a:pos x="connsiteX3" y="connsiteY3"/>
              </a:cxn>
            </a:cxnLst>
            <a:rect l="l" t="t" r="r" b="b"/>
            <a:pathLst>
              <a:path w="4404360" h="759801">
                <a:moveTo>
                  <a:pt x="4404360" y="759801"/>
                </a:moveTo>
                <a:cubicBezTo>
                  <a:pt x="3956685" y="566761"/>
                  <a:pt x="3509010" y="373721"/>
                  <a:pt x="3101340" y="249261"/>
                </a:cubicBezTo>
                <a:cubicBezTo>
                  <a:pt x="2693670" y="124801"/>
                  <a:pt x="2475230" y="-49189"/>
                  <a:pt x="1958340" y="13041"/>
                </a:cubicBezTo>
                <a:cubicBezTo>
                  <a:pt x="1441450" y="75271"/>
                  <a:pt x="720725" y="348956"/>
                  <a:pt x="0" y="622641"/>
                </a:cubicBezTo>
              </a:path>
            </a:pathLst>
          </a:custGeom>
          <a:noFill/>
          <a:ln w="76200" cap="flat" cmpd="sng" algn="ctr">
            <a:solidFill>
              <a:srgbClr val="FF0000"/>
            </a:solidFill>
            <a:prstDash val="sysDot"/>
            <a:miter lim="800000"/>
            <a:headEnd type="none" w="med" len="med"/>
            <a:tailEnd type="triangle" w="med" len="med"/>
          </a:ln>
          <a:effectLst/>
        </p:spPr>
        <p:txBody>
          <a:bodyPr vert="horz" wrap="none" lIns="91432" tIns="45717" rIns="91432" bIns="45717" numCol="1" spcCol="0" rtlCol="0" anchor="t" anchorCtr="0" compatLnSpc="1">
            <a:prstTxWarp prst="textNoShape">
              <a:avLst/>
            </a:prstTxWarp>
          </a:bodyPr>
          <a:lstStyle/>
          <a:p>
            <a:pPr defTabSz="914327" fontAlgn="base">
              <a:spcBef>
                <a:spcPct val="0"/>
              </a:spcBef>
              <a:spcAft>
                <a:spcPct val="0"/>
              </a:spcAft>
            </a:pPr>
            <a:endParaRPr lang="en-US" sz="2400">
              <a:solidFill>
                <a:srgbClr val="000000"/>
              </a:solidFill>
              <a:latin typeface="Arial"/>
            </a:endParaRPr>
          </a:p>
        </p:txBody>
      </p:sp>
      <p:pic>
        <p:nvPicPr>
          <p:cNvPr id="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3" y="3149038"/>
            <a:ext cx="234205" cy="156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114112" y="2159002"/>
            <a:ext cx="795394" cy="538603"/>
          </a:xfrm>
          <a:prstGeom prst="rect">
            <a:avLst/>
          </a:prstGeom>
          <a:noFill/>
        </p:spPr>
        <p:txBody>
          <a:bodyPr wrap="none" lIns="91432" tIns="45717" rIns="91432" bIns="45717" rtlCol="0">
            <a:spAutoFit/>
          </a:bodyPr>
          <a:lstStyle/>
          <a:p>
            <a:pPr defTabSz="914327"/>
            <a:r>
              <a:rPr lang="en-US" sz="1000" b="1" dirty="0">
                <a:solidFill>
                  <a:srgbClr val="FF0000"/>
                </a:solidFill>
                <a:latin typeface="Arial"/>
              </a:rPr>
              <a:t>Overland</a:t>
            </a:r>
            <a:endParaRPr lang="en-US" b="1" dirty="0">
              <a:solidFill>
                <a:srgbClr val="FF0000"/>
              </a:solidFill>
              <a:latin typeface="Arial"/>
            </a:endParaRPr>
          </a:p>
          <a:p>
            <a:pPr defTabSz="914327"/>
            <a:r>
              <a:rPr lang="en-US" b="1" dirty="0">
                <a:solidFill>
                  <a:srgbClr val="FF0000"/>
                </a:solidFill>
                <a:latin typeface="Arial"/>
              </a:rPr>
              <a:t>BELT</a:t>
            </a:r>
          </a:p>
        </p:txBody>
      </p:sp>
      <p:sp>
        <p:nvSpPr>
          <p:cNvPr id="38" name="TextBox 37"/>
          <p:cNvSpPr txBox="1"/>
          <p:nvPr/>
        </p:nvSpPr>
        <p:spPr>
          <a:xfrm>
            <a:off x="4476575" y="5410203"/>
            <a:ext cx="838675" cy="538603"/>
          </a:xfrm>
          <a:prstGeom prst="rect">
            <a:avLst/>
          </a:prstGeom>
          <a:noFill/>
        </p:spPr>
        <p:txBody>
          <a:bodyPr wrap="none" lIns="91432" tIns="45717" rIns="91432" bIns="45717" rtlCol="0">
            <a:spAutoFit/>
          </a:bodyPr>
          <a:lstStyle/>
          <a:p>
            <a:pPr algn="ctr" defTabSz="914327"/>
            <a:r>
              <a:rPr lang="en-US" sz="1100" b="1" dirty="0">
                <a:solidFill>
                  <a:srgbClr val="336699"/>
                </a:solidFill>
                <a:latin typeface="Arial"/>
              </a:rPr>
              <a:t>Marine</a:t>
            </a:r>
            <a:endParaRPr lang="en-US" b="1" dirty="0">
              <a:solidFill>
                <a:srgbClr val="336699"/>
              </a:solidFill>
              <a:latin typeface="Arial"/>
            </a:endParaRPr>
          </a:p>
          <a:p>
            <a:pPr algn="ctr" defTabSz="914327"/>
            <a:r>
              <a:rPr lang="en-US" b="1" dirty="0">
                <a:solidFill>
                  <a:srgbClr val="336699"/>
                </a:solidFill>
                <a:latin typeface="Arial"/>
              </a:rPr>
              <a:t>Route</a:t>
            </a:r>
          </a:p>
        </p:txBody>
      </p:sp>
      <p:sp>
        <p:nvSpPr>
          <p:cNvPr id="39" name="TextBox 38"/>
          <p:cNvSpPr txBox="1"/>
          <p:nvPr/>
        </p:nvSpPr>
        <p:spPr>
          <a:xfrm rot="4597126">
            <a:off x="2410895" y="4249734"/>
            <a:ext cx="1620328" cy="307771"/>
          </a:xfrm>
          <a:prstGeom prst="rect">
            <a:avLst/>
          </a:prstGeom>
          <a:noFill/>
        </p:spPr>
        <p:txBody>
          <a:bodyPr wrap="square" lIns="91432" tIns="45717" rIns="91432" bIns="45717" rtlCol="0">
            <a:spAutoFit/>
          </a:bodyPr>
          <a:lstStyle/>
          <a:p>
            <a:pPr algn="ctr" defTabSz="914327"/>
            <a:r>
              <a:rPr lang="en-US" sz="1400" b="1" dirty="0">
                <a:solidFill>
                  <a:srgbClr val="C00000"/>
                </a:solidFill>
                <a:latin typeface="Arial"/>
              </a:rPr>
              <a:t>Russian Sphere</a:t>
            </a:r>
          </a:p>
        </p:txBody>
      </p:sp>
      <p:cxnSp>
        <p:nvCxnSpPr>
          <p:cNvPr id="24" name="Straight Connector 23"/>
          <p:cNvCxnSpPr/>
          <p:nvPr/>
        </p:nvCxnSpPr>
        <p:spPr bwMode="auto">
          <a:xfrm>
            <a:off x="1981200" y="6705600"/>
            <a:ext cx="507644" cy="0"/>
          </a:xfrm>
          <a:prstGeom prst="line">
            <a:avLst/>
          </a:prstGeom>
          <a:solidFill>
            <a:schemeClr val="accent1"/>
          </a:solidFill>
          <a:ln w="38100" cap="flat" cmpd="sng" algn="ctr">
            <a:solidFill>
              <a:srgbClr val="FF0000"/>
            </a:solidFill>
            <a:prstDash val="sysDot"/>
            <a:miter lim="800000"/>
            <a:headEnd type="none" w="med" len="med"/>
            <a:tailEnd type="none" w="med" len="med"/>
          </a:ln>
          <a:effectLst/>
        </p:spPr>
      </p:cxnSp>
      <p:sp>
        <p:nvSpPr>
          <p:cNvPr id="13" name="TextBox 12"/>
          <p:cNvSpPr txBox="1"/>
          <p:nvPr/>
        </p:nvSpPr>
        <p:spPr>
          <a:xfrm>
            <a:off x="7696200" y="1173540"/>
            <a:ext cx="2819400" cy="1754326"/>
          </a:xfrm>
          <a:prstGeom prst="rect">
            <a:avLst/>
          </a:prstGeom>
          <a:solidFill>
            <a:srgbClr val="FFFFCC"/>
          </a:solidFill>
          <a:ln>
            <a:solidFill>
              <a:schemeClr val="tx1"/>
            </a:solidFill>
          </a:ln>
        </p:spPr>
        <p:txBody>
          <a:bodyPr wrap="square" rtlCol="0">
            <a:spAutoFit/>
          </a:bodyPr>
          <a:lstStyle/>
          <a:p>
            <a:r>
              <a:rPr lang="en-US" sz="1200" b="1" dirty="0">
                <a:solidFill>
                  <a:srgbClr val="000000"/>
                </a:solidFill>
                <a:latin typeface="Arial"/>
              </a:rPr>
              <a:t>NUCLEAR CAPACITY (GWs) </a:t>
            </a:r>
          </a:p>
          <a:p>
            <a:pPr>
              <a:tabLst>
                <a:tab pos="1371600" algn="r"/>
                <a:tab pos="1943100" algn="r"/>
                <a:tab pos="2457450" algn="r"/>
              </a:tabLst>
            </a:pPr>
            <a:r>
              <a:rPr lang="en-US" sz="900" dirty="0">
                <a:solidFill>
                  <a:srgbClr val="000000"/>
                </a:solidFill>
                <a:latin typeface="Arial"/>
              </a:rPr>
              <a:t>[IAEA, WNA data]</a:t>
            </a:r>
            <a:r>
              <a:rPr lang="en-US" sz="1200" b="1" dirty="0">
                <a:solidFill>
                  <a:srgbClr val="000000"/>
                </a:solidFill>
                <a:latin typeface="Arial"/>
              </a:rPr>
              <a:t>	</a:t>
            </a:r>
            <a:r>
              <a:rPr lang="en-US" sz="1200" b="1" u="sng" dirty="0">
                <a:solidFill>
                  <a:srgbClr val="000000"/>
                </a:solidFill>
                <a:latin typeface="Arial"/>
              </a:rPr>
              <a:t>2020</a:t>
            </a:r>
            <a:r>
              <a:rPr lang="en-US" sz="1200" b="1" dirty="0">
                <a:solidFill>
                  <a:srgbClr val="000000"/>
                </a:solidFill>
                <a:latin typeface="Arial"/>
              </a:rPr>
              <a:t>	</a:t>
            </a:r>
            <a:r>
              <a:rPr lang="en-US" sz="1200" b="1" u="sng" dirty="0">
                <a:solidFill>
                  <a:srgbClr val="000000"/>
                </a:solidFill>
                <a:latin typeface="Arial"/>
              </a:rPr>
              <a:t>2030</a:t>
            </a:r>
            <a:r>
              <a:rPr lang="en-US" sz="1200" b="1" dirty="0">
                <a:solidFill>
                  <a:srgbClr val="000000"/>
                </a:solidFill>
                <a:latin typeface="Arial"/>
              </a:rPr>
              <a:t>	</a:t>
            </a:r>
            <a:r>
              <a:rPr lang="en-US" sz="1200" b="1" u="sng" dirty="0">
                <a:solidFill>
                  <a:srgbClr val="000000"/>
                </a:solidFill>
                <a:latin typeface="Arial"/>
              </a:rPr>
              <a:t>2040</a:t>
            </a:r>
          </a:p>
          <a:p>
            <a:pPr>
              <a:tabLst>
                <a:tab pos="1371600" algn="r"/>
                <a:tab pos="2000250" algn="r"/>
                <a:tab pos="2514600" algn="r"/>
              </a:tabLst>
            </a:pPr>
            <a:r>
              <a:rPr lang="en-US" sz="1200" b="1" dirty="0">
                <a:solidFill>
                  <a:srgbClr val="000000"/>
                </a:solidFill>
                <a:latin typeface="Arial"/>
              </a:rPr>
              <a:t>USA	96	</a:t>
            </a:r>
            <a:r>
              <a:rPr lang="en-US" sz="1200" b="1" dirty="0">
                <a:solidFill>
                  <a:srgbClr val="C00000"/>
                </a:solidFill>
                <a:latin typeface="Arial"/>
              </a:rPr>
              <a:t>80?	60?</a:t>
            </a:r>
          </a:p>
          <a:p>
            <a:pPr>
              <a:tabLst>
                <a:tab pos="1371600" algn="r"/>
                <a:tab pos="1943100" algn="r"/>
                <a:tab pos="2457450" algn="r"/>
              </a:tabLst>
            </a:pPr>
            <a:r>
              <a:rPr lang="en-US" sz="1200" b="1" dirty="0">
                <a:solidFill>
                  <a:srgbClr val="000000"/>
                </a:solidFill>
                <a:latin typeface="Arial"/>
              </a:rPr>
              <a:t>China 	48	120	200 </a:t>
            </a:r>
          </a:p>
          <a:p>
            <a:pPr>
              <a:tabLst>
                <a:tab pos="1371600" algn="r"/>
                <a:tab pos="1943100" algn="r"/>
                <a:tab pos="2457450" algn="r"/>
              </a:tabLst>
            </a:pPr>
            <a:r>
              <a:rPr lang="en-US" sz="1000" b="1" dirty="0">
                <a:solidFill>
                  <a:srgbClr val="000000">
                    <a:lumMod val="50000"/>
                    <a:lumOff val="50000"/>
                  </a:srgbClr>
                </a:solidFill>
                <a:latin typeface="Arial"/>
              </a:rPr>
              <a:t>-- Exports (Pak, UK)</a:t>
            </a:r>
            <a:r>
              <a:rPr lang="en-US" sz="1200" b="1" dirty="0">
                <a:solidFill>
                  <a:srgbClr val="000000">
                    <a:lumMod val="50000"/>
                    <a:lumOff val="50000"/>
                  </a:srgbClr>
                </a:solidFill>
                <a:latin typeface="Arial"/>
              </a:rPr>
              <a:t>	4	12?	30?</a:t>
            </a:r>
          </a:p>
          <a:p>
            <a:pPr>
              <a:tabLst>
                <a:tab pos="1371600" algn="r"/>
                <a:tab pos="1943100" algn="r"/>
                <a:tab pos="2457450" algn="r"/>
              </a:tabLst>
            </a:pPr>
            <a:r>
              <a:rPr lang="en-US" sz="1200" b="1" dirty="0">
                <a:solidFill>
                  <a:srgbClr val="000000"/>
                </a:solidFill>
                <a:latin typeface="Arial"/>
              </a:rPr>
              <a:t>Russia 	28	36	42 </a:t>
            </a:r>
          </a:p>
          <a:p>
            <a:pPr>
              <a:tabLst>
                <a:tab pos="1371600" algn="r"/>
                <a:tab pos="1943100" algn="r"/>
                <a:tab pos="2457450" algn="r"/>
              </a:tabLst>
            </a:pPr>
            <a:r>
              <a:rPr lang="en-US" sz="1000" b="1" dirty="0">
                <a:solidFill>
                  <a:srgbClr val="000000">
                    <a:lumMod val="50000"/>
                    <a:lumOff val="50000"/>
                  </a:srgbClr>
                </a:solidFill>
                <a:latin typeface="Arial"/>
              </a:rPr>
              <a:t>-- Exports (LDCs) </a:t>
            </a:r>
            <a:r>
              <a:rPr lang="en-US" sz="1200" b="1" dirty="0">
                <a:solidFill>
                  <a:srgbClr val="000000">
                    <a:lumMod val="50000"/>
                    <a:lumOff val="50000"/>
                  </a:srgbClr>
                </a:solidFill>
                <a:latin typeface="Arial"/>
              </a:rPr>
              <a:t>	10	16? 	28?</a:t>
            </a:r>
          </a:p>
          <a:p>
            <a:pPr>
              <a:tabLst>
                <a:tab pos="1371600" algn="r"/>
                <a:tab pos="1943100" algn="r"/>
                <a:tab pos="2457450" algn="r"/>
              </a:tabLst>
            </a:pPr>
            <a:r>
              <a:rPr lang="en-US" sz="1200" b="1" u="sng" dirty="0">
                <a:solidFill>
                  <a:srgbClr val="000000"/>
                </a:solidFill>
                <a:latin typeface="Arial"/>
              </a:rPr>
              <a:t>India 	10	18	30 </a:t>
            </a:r>
          </a:p>
          <a:p>
            <a:pPr>
              <a:tabLst>
                <a:tab pos="1371600" algn="r"/>
                <a:tab pos="1943100" algn="r"/>
                <a:tab pos="2457450" algn="r"/>
              </a:tabLst>
            </a:pPr>
            <a:r>
              <a:rPr lang="en-US" sz="1200" b="1" dirty="0">
                <a:solidFill>
                  <a:srgbClr val="000000"/>
                </a:solidFill>
                <a:latin typeface="Arial"/>
              </a:rPr>
              <a:t>WORLD * 	440	480	600</a:t>
            </a:r>
          </a:p>
        </p:txBody>
      </p:sp>
      <p:pic>
        <p:nvPicPr>
          <p:cNvPr id="4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5801" y="4891414"/>
            <a:ext cx="2075913" cy="128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8305800" y="4859926"/>
            <a:ext cx="744114" cy="246221"/>
          </a:xfrm>
          <a:prstGeom prst="rect">
            <a:avLst/>
          </a:prstGeom>
          <a:noFill/>
        </p:spPr>
        <p:txBody>
          <a:bodyPr wrap="none" rtlCol="0">
            <a:spAutoFit/>
          </a:bodyPr>
          <a:lstStyle/>
          <a:p>
            <a:r>
              <a:rPr lang="en-US" sz="1000" b="1" dirty="0">
                <a:solidFill>
                  <a:srgbClr val="000000"/>
                </a:solidFill>
                <a:latin typeface="Arial"/>
              </a:rPr>
              <a:t>May 2015</a:t>
            </a:r>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72819" y="4042115"/>
            <a:ext cx="908895" cy="908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9419956" y="2948970"/>
            <a:ext cx="1324245" cy="784830"/>
          </a:xfrm>
          <a:prstGeom prst="rect">
            <a:avLst/>
          </a:prstGeom>
          <a:noFill/>
        </p:spPr>
        <p:txBody>
          <a:bodyPr wrap="square" rtlCol="0">
            <a:spAutoFit/>
          </a:bodyPr>
          <a:lstStyle/>
          <a:p>
            <a:r>
              <a:rPr lang="en-US" sz="900" dirty="0">
                <a:solidFill>
                  <a:srgbClr val="000000"/>
                </a:solidFill>
                <a:latin typeface="Arial"/>
              </a:rPr>
              <a:t>*Forecast  varies based on rate of retirements, license renewals. EU will see more retirements.</a:t>
            </a:r>
          </a:p>
        </p:txBody>
      </p:sp>
      <p:sp>
        <p:nvSpPr>
          <p:cNvPr id="42" name="TextBox 41"/>
          <p:cNvSpPr txBox="1"/>
          <p:nvPr/>
        </p:nvSpPr>
        <p:spPr>
          <a:xfrm>
            <a:off x="9472819" y="3828941"/>
            <a:ext cx="864339" cy="369332"/>
          </a:xfrm>
          <a:prstGeom prst="rect">
            <a:avLst/>
          </a:prstGeom>
          <a:noFill/>
        </p:spPr>
        <p:txBody>
          <a:bodyPr wrap="none" rtlCol="0">
            <a:spAutoFit/>
          </a:bodyPr>
          <a:lstStyle/>
          <a:p>
            <a:r>
              <a:rPr lang="en-US" b="1" dirty="0">
                <a:solidFill>
                  <a:srgbClr val="000000"/>
                </a:solidFill>
                <a:latin typeface="Arial"/>
              </a:rPr>
              <a:t>$100B</a:t>
            </a:r>
          </a:p>
        </p:txBody>
      </p:sp>
      <p:pic>
        <p:nvPicPr>
          <p:cNvPr id="46"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732" b="16732"/>
          <a:stretch/>
        </p:blipFill>
        <p:spPr bwMode="auto">
          <a:xfrm>
            <a:off x="1878126" y="1981200"/>
            <a:ext cx="206148" cy="137160"/>
          </a:xfrm>
          <a:prstGeom prst="rect">
            <a:avLst/>
          </a:prstGeom>
          <a:noFill/>
          <a:ln w="2857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pic>
        <p:nvPicPr>
          <p:cNvPr id="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784" y="2326690"/>
            <a:ext cx="234205" cy="156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272" y="2459182"/>
            <a:ext cx="311728" cy="207818"/>
          </a:xfrm>
          <a:prstGeom prst="rect">
            <a:avLst/>
          </a:prstGeom>
          <a:noFill/>
          <a:ln w="1905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cxnSp>
        <p:nvCxnSpPr>
          <p:cNvPr id="47" name="Straight Arrow Connector 46"/>
          <p:cNvCxnSpPr/>
          <p:nvPr/>
        </p:nvCxnSpPr>
        <p:spPr bwMode="auto">
          <a:xfrm flipH="1">
            <a:off x="1905000" y="2590800"/>
            <a:ext cx="461006" cy="0"/>
          </a:xfrm>
          <a:prstGeom prst="straightConnector1">
            <a:avLst/>
          </a:prstGeom>
          <a:solidFill>
            <a:schemeClr val="accent1"/>
          </a:solidFill>
          <a:ln w="38100" cap="flat" cmpd="sng" algn="ctr">
            <a:solidFill>
              <a:srgbClr val="FF0000"/>
            </a:solidFill>
            <a:prstDash val="solid"/>
            <a:miter lim="800000"/>
            <a:headEnd type="none" w="med" len="med"/>
            <a:tailEnd type="triangle" w="med" len="med"/>
          </a:ln>
          <a:effectLst/>
        </p:spPr>
      </p:cxnSp>
      <p:pic>
        <p:nvPicPr>
          <p:cNvPr id="5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3090" y="2734920"/>
            <a:ext cx="226711" cy="151141"/>
          </a:xfrm>
          <a:prstGeom prst="rect">
            <a:avLst/>
          </a:prstGeom>
          <a:noFill/>
          <a:ln w="1905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43" name="Oval 42"/>
          <p:cNvSpPr/>
          <p:nvPr/>
        </p:nvSpPr>
        <p:spPr bwMode="auto">
          <a:xfrm>
            <a:off x="1929087" y="2183839"/>
            <a:ext cx="332978" cy="312274"/>
          </a:xfrm>
          <a:prstGeom prst="ellipse">
            <a:avLst/>
          </a:prstGeom>
          <a:solidFill>
            <a:srgbClr val="FFCCCC"/>
          </a:solidFill>
          <a:ln w="38100" cap="flat" cmpd="sng" algn="ctr">
            <a:solidFill>
              <a:srgbClr val="FF0000"/>
            </a:solidFill>
            <a:prstDash val="sysDot"/>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200" b="1" dirty="0">
                <a:solidFill>
                  <a:srgbClr val="000000"/>
                </a:solidFill>
                <a:latin typeface="Arial"/>
              </a:rPr>
              <a:t>5</a:t>
            </a:r>
            <a:endParaRPr lang="en-US" sz="900" b="1" dirty="0">
              <a:solidFill>
                <a:srgbClr val="000000"/>
              </a:solidFill>
              <a:latin typeface="Arial"/>
            </a:endParaRPr>
          </a:p>
        </p:txBody>
      </p:sp>
      <p:sp>
        <p:nvSpPr>
          <p:cNvPr id="51" name="TextBox 50"/>
          <p:cNvSpPr txBox="1"/>
          <p:nvPr/>
        </p:nvSpPr>
        <p:spPr>
          <a:xfrm>
            <a:off x="8503368" y="6423038"/>
            <a:ext cx="1255472" cy="261610"/>
          </a:xfrm>
          <a:prstGeom prst="rect">
            <a:avLst/>
          </a:prstGeom>
          <a:solidFill>
            <a:schemeClr val="bg1"/>
          </a:solidFill>
        </p:spPr>
        <p:txBody>
          <a:bodyPr wrap="none" rtlCol="0">
            <a:spAutoFit/>
          </a:bodyPr>
          <a:lstStyle/>
          <a:p>
            <a:r>
              <a:rPr lang="en-US" sz="1100" b="1" i="1" dirty="0">
                <a:solidFill>
                  <a:srgbClr val="006600"/>
                </a:solidFill>
                <a:latin typeface="Bookman Old Style" panose="02050604050505020204" pitchFamily="18" charset="0"/>
              </a:rPr>
              <a:t>© ADPaterson </a:t>
            </a:r>
            <a:endParaRPr lang="en-US" sz="2000" b="1" i="1" dirty="0">
              <a:solidFill>
                <a:srgbClr val="006600"/>
              </a:solidFill>
              <a:latin typeface="Bookman Old Style" panose="02050604050505020204"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43407" y="1253068"/>
            <a:ext cx="1132198" cy="66938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4" name="TextBox 43">
            <a:extLst>
              <a:ext uri="{FF2B5EF4-FFF2-40B4-BE49-F238E27FC236}">
                <a16:creationId xmlns:a16="http://schemas.microsoft.com/office/drawing/2014/main" id="{59378682-99BB-EC44-EFD2-8C1D22577B02}"/>
              </a:ext>
            </a:extLst>
          </p:cNvPr>
          <p:cNvSpPr txBox="1"/>
          <p:nvPr/>
        </p:nvSpPr>
        <p:spPr>
          <a:xfrm>
            <a:off x="248592" y="1958941"/>
            <a:ext cx="1634005" cy="3139321"/>
          </a:xfrm>
          <a:prstGeom prst="rect">
            <a:avLst/>
          </a:prstGeom>
          <a:noFill/>
        </p:spPr>
        <p:txBody>
          <a:bodyPr wrap="square" rtlCol="0">
            <a:spAutoFit/>
          </a:bodyPr>
          <a:lstStyle/>
          <a:p>
            <a:r>
              <a:rPr lang="en-US" b="1" dirty="0"/>
              <a:t>Is Russia winning projects by focusing on LCOE? </a:t>
            </a:r>
          </a:p>
          <a:p>
            <a:endParaRPr lang="en-US" b="1" dirty="0"/>
          </a:p>
          <a:p>
            <a:r>
              <a:rPr lang="en-US" b="1" dirty="0"/>
              <a:t>No, they focus on the BUY-side with client Govts.  </a:t>
            </a:r>
          </a:p>
        </p:txBody>
      </p:sp>
      <p:grpSp>
        <p:nvGrpSpPr>
          <p:cNvPr id="45" name="Group 44">
            <a:extLst>
              <a:ext uri="{FF2B5EF4-FFF2-40B4-BE49-F238E27FC236}">
                <a16:creationId xmlns:a16="http://schemas.microsoft.com/office/drawing/2014/main" id="{B94118B0-5783-4A09-AE49-F2CB5B62E3A0}"/>
              </a:ext>
            </a:extLst>
          </p:cNvPr>
          <p:cNvGrpSpPr>
            <a:grpSpLocks noChangeAspect="1"/>
          </p:cNvGrpSpPr>
          <p:nvPr/>
        </p:nvGrpSpPr>
        <p:grpSpPr>
          <a:xfrm>
            <a:off x="10992910" y="83471"/>
            <a:ext cx="645195" cy="645195"/>
            <a:chOff x="9381225" y="2127522"/>
            <a:chExt cx="1371600" cy="1371600"/>
          </a:xfrm>
        </p:grpSpPr>
        <p:sp>
          <p:nvSpPr>
            <p:cNvPr id="50" name="Oval 49">
              <a:extLst>
                <a:ext uri="{FF2B5EF4-FFF2-40B4-BE49-F238E27FC236}">
                  <a16:creationId xmlns:a16="http://schemas.microsoft.com/office/drawing/2014/main" id="{607EF713-9BF6-7387-4A9B-92D1227C105A}"/>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F6BD67E-30EA-FB8C-0992-E8724256B78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Tree>
    <p:extLst>
      <p:ext uri="{BB962C8B-B14F-4D97-AF65-F5344CB8AC3E}">
        <p14:creationId xmlns:p14="http://schemas.microsoft.com/office/powerpoint/2010/main" val="101845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5" grpId="0"/>
      <p:bldP spid="12" grpId="0"/>
      <p:bldP spid="14" grpId="0"/>
      <p:bldP spid="15" grpId="0" animBg="1"/>
      <p:bldP spid="16" grpId="0" animBg="1"/>
      <p:bldP spid="17" grpId="0" animBg="1"/>
      <p:bldP spid="18" grpId="0" animBg="1"/>
      <p:bldP spid="19" grpId="0" animBg="1"/>
      <p:bldP spid="20" grpId="0" animBg="1"/>
      <p:bldP spid="2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226D024-A61A-C266-47AD-9437C39A116C}"/>
              </a:ext>
            </a:extLst>
          </p:cNvPr>
          <p:cNvPicPr>
            <a:picLocks noGrp="1" noChangeAspect="1"/>
          </p:cNvPicPr>
          <p:nvPr>
            <p:ph idx="1"/>
          </p:nvPr>
        </p:nvPicPr>
        <p:blipFill>
          <a:blip r:embed="rId2"/>
          <a:stretch>
            <a:fillRect/>
          </a:stretch>
        </p:blipFill>
        <p:spPr>
          <a:xfrm>
            <a:off x="1105019" y="1005840"/>
            <a:ext cx="7562118" cy="5486400"/>
          </a:xfrm>
          <a:prstGeom prst="rect">
            <a:avLst/>
          </a:prstGeom>
        </p:spPr>
      </p:pic>
      <p:sp>
        <p:nvSpPr>
          <p:cNvPr id="4" name="Slide Number Placeholder 3">
            <a:extLst>
              <a:ext uri="{FF2B5EF4-FFF2-40B4-BE49-F238E27FC236}">
                <a16:creationId xmlns:a16="http://schemas.microsoft.com/office/drawing/2014/main" id="{07C08BAD-6989-6871-7AA7-29664F9C5F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A7AFE-FA66-4F00-9DD6-793E11C3362D}"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0927E007-5C06-9B13-D6B5-61E33CA68B63}"/>
              </a:ext>
            </a:extLst>
          </p:cNvPr>
          <p:cNvSpPr>
            <a:spLocks noGrp="1"/>
          </p:cNvSpPr>
          <p:nvPr>
            <p:ph type="title"/>
          </p:nvPr>
        </p:nvSpPr>
        <p:spPr/>
        <p:txBody>
          <a:bodyPr>
            <a:noAutofit/>
          </a:bodyPr>
          <a:lstStyle/>
          <a:p>
            <a:r>
              <a:rPr lang="en-US" sz="3200" dirty="0"/>
              <a:t>State Owners &amp; National Vendors Dominate </a:t>
            </a:r>
          </a:p>
        </p:txBody>
      </p:sp>
      <p:sp>
        <p:nvSpPr>
          <p:cNvPr id="7" name="TextBox 6">
            <a:extLst>
              <a:ext uri="{FF2B5EF4-FFF2-40B4-BE49-F238E27FC236}">
                <a16:creationId xmlns:a16="http://schemas.microsoft.com/office/drawing/2014/main" id="{8A97FF33-341B-67C4-6329-B8A6965B4FBE}"/>
              </a:ext>
            </a:extLst>
          </p:cNvPr>
          <p:cNvSpPr txBox="1"/>
          <p:nvPr/>
        </p:nvSpPr>
        <p:spPr>
          <a:xfrm>
            <a:off x="6425539" y="2652059"/>
            <a:ext cx="5355326" cy="1754326"/>
          </a:xfrm>
          <a:prstGeom prst="rect">
            <a:avLst/>
          </a:prstGeom>
          <a:solidFill>
            <a:srgbClr val="FFFF99"/>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Unlike in USA, State Enterprises own Nuclear Plants, and National Vendors bid on the new construction. </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BOTH sides:  Supply &amp; Demand.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Do not expect the bidding to be “fair”…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Rosatom and CGN and EDF subsidize their vendors.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Rounded Corners 7">
            <a:extLst>
              <a:ext uri="{FF2B5EF4-FFF2-40B4-BE49-F238E27FC236}">
                <a16:creationId xmlns:a16="http://schemas.microsoft.com/office/drawing/2014/main" id="{25C41A0F-5B7A-AA6B-5B04-D8C47EC0DF0A}"/>
              </a:ext>
            </a:extLst>
          </p:cNvPr>
          <p:cNvSpPr/>
          <p:nvPr/>
        </p:nvSpPr>
        <p:spPr>
          <a:xfrm>
            <a:off x="1600200" y="5200650"/>
            <a:ext cx="4667250" cy="65151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75CF43C4-3A7C-483B-2E09-A84D7A72EB7D}"/>
              </a:ext>
            </a:extLst>
          </p:cNvPr>
          <p:cNvSpPr txBox="1"/>
          <p:nvPr/>
        </p:nvSpPr>
        <p:spPr>
          <a:xfrm>
            <a:off x="314324" y="5364746"/>
            <a:ext cx="1197764" cy="406265"/>
          </a:xfrm>
          <a:prstGeom prst="rect">
            <a:avLst/>
          </a:prstGeom>
          <a:solidFill>
            <a:schemeClr val="accent5">
              <a:lumMod val="20000"/>
              <a:lumOff val="80000"/>
            </a:schemeClr>
          </a:solid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US model</a:t>
            </a:r>
          </a:p>
        </p:txBody>
      </p:sp>
      <p:pic>
        <p:nvPicPr>
          <p:cNvPr id="10" name="Picture 4">
            <a:extLst>
              <a:ext uri="{FF2B5EF4-FFF2-40B4-BE49-F238E27FC236}">
                <a16:creationId xmlns:a16="http://schemas.microsoft.com/office/drawing/2014/main" id="{0C5E7867-21E3-79C2-92D0-2FA169E97E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30" y="5086350"/>
            <a:ext cx="431483"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00E0CFCE-3AE1-B043-2105-CE45DE481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1" t="12105" r="84041" b="12105"/>
          <a:stretch/>
        </p:blipFill>
        <p:spPr bwMode="auto">
          <a:xfrm>
            <a:off x="399978" y="6091605"/>
            <a:ext cx="309694" cy="30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3EDC1BEF-3A40-C93C-89B5-691E72C01A6F}"/>
              </a:ext>
            </a:extLst>
          </p:cNvPr>
          <p:cNvSpPr txBox="1"/>
          <p:nvPr/>
        </p:nvSpPr>
        <p:spPr>
          <a:xfrm>
            <a:off x="8941834" y="1092461"/>
            <a:ext cx="300886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As of 202</a:t>
            </a:r>
            <a:r>
              <a:rPr lang="en-US" b="1" i="1" u="sng" dirty="0">
                <a:latin typeface="Arial" panose="020B0604020202020204" pitchFamily="34" charset="0"/>
                <a:cs typeface="Arial" panose="020B0604020202020204" pitchFamily="34" charset="0"/>
              </a:rPr>
              <a:t>3</a:t>
            </a:r>
            <a:r>
              <a:rPr kumimoji="0" lang="en-US" sz="1800" b="1" i="1"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103,000 MWs Total </a:t>
            </a:r>
            <a:br>
              <a:rPr kumimoji="0" lang="en-US" sz="18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2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(Adding to IAEA “Under construction” -- including deals with designated</a:t>
            </a:r>
            <a:br>
              <a:rPr kumimoji="0" lang="en-US" sz="12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2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sites in negotiation, licensing.) </a:t>
            </a:r>
            <a:br>
              <a:rPr kumimoji="0" lang="en-US" sz="12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8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sp>
        <p:nvSpPr>
          <p:cNvPr id="3" name="TextBox 2">
            <a:extLst>
              <a:ext uri="{FF2B5EF4-FFF2-40B4-BE49-F238E27FC236}">
                <a16:creationId xmlns:a16="http://schemas.microsoft.com/office/drawing/2014/main" id="{E2E4E8DF-0DA0-A412-551D-5DED63B560EF}"/>
              </a:ext>
            </a:extLst>
          </p:cNvPr>
          <p:cNvSpPr txBox="1"/>
          <p:nvPr/>
        </p:nvSpPr>
        <p:spPr>
          <a:xfrm>
            <a:off x="8941834" y="4842209"/>
            <a:ext cx="2935842" cy="923330"/>
          </a:xfrm>
          <a:prstGeom prst="rect">
            <a:avLst/>
          </a:prstGeom>
          <a:noFill/>
        </p:spPr>
        <p:txBody>
          <a:bodyPr wrap="square" rtlCol="0">
            <a:spAutoFit/>
          </a:bodyPr>
          <a:lstStyle/>
          <a:p>
            <a:r>
              <a:rPr lang="en-US" dirty="0"/>
              <a:t>Will Data Center demand expand Private Sector deals now to 2030? </a:t>
            </a:r>
          </a:p>
        </p:txBody>
      </p:sp>
      <p:cxnSp>
        <p:nvCxnSpPr>
          <p:cNvPr id="12" name="Straight Arrow Connector 11">
            <a:extLst>
              <a:ext uri="{FF2B5EF4-FFF2-40B4-BE49-F238E27FC236}">
                <a16:creationId xmlns:a16="http://schemas.microsoft.com/office/drawing/2014/main" id="{2EC524D9-67CB-C2FF-7D84-CF38F560DFFC}"/>
              </a:ext>
            </a:extLst>
          </p:cNvPr>
          <p:cNvCxnSpPr>
            <a:cxnSpLocks/>
          </p:cNvCxnSpPr>
          <p:nvPr/>
        </p:nvCxnSpPr>
        <p:spPr>
          <a:xfrm flipH="1">
            <a:off x="5187950" y="5035550"/>
            <a:ext cx="36639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C6BBB7B-C798-1C8C-5914-766CC48F9041}"/>
              </a:ext>
            </a:extLst>
          </p:cNvPr>
          <p:cNvGrpSpPr>
            <a:grpSpLocks noChangeAspect="1"/>
          </p:cNvGrpSpPr>
          <p:nvPr/>
        </p:nvGrpSpPr>
        <p:grpSpPr>
          <a:xfrm>
            <a:off x="10992910" y="122503"/>
            <a:ext cx="645195" cy="645195"/>
            <a:chOff x="9381225" y="2127522"/>
            <a:chExt cx="1371600" cy="1371600"/>
          </a:xfrm>
        </p:grpSpPr>
        <p:sp>
          <p:nvSpPr>
            <p:cNvPr id="14" name="Oval 13">
              <a:extLst>
                <a:ext uri="{FF2B5EF4-FFF2-40B4-BE49-F238E27FC236}">
                  <a16:creationId xmlns:a16="http://schemas.microsoft.com/office/drawing/2014/main" id="{A15D8EF6-9276-9BF8-A57D-F31FBC9AF106}"/>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F2CB4B0-7BFF-FC6D-5D84-00C79ED2A15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Tree>
    <p:extLst>
      <p:ext uri="{BB962C8B-B14F-4D97-AF65-F5344CB8AC3E}">
        <p14:creationId xmlns:p14="http://schemas.microsoft.com/office/powerpoint/2010/main" val="2827948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7315200" cy="531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36186" y="6172201"/>
            <a:ext cx="10118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rial"/>
                <a:ea typeface="+mn-ea"/>
                <a:cs typeface="Arial" charset="0"/>
              </a:rPr>
              <a:t>ADPaterson</a:t>
            </a:r>
          </a:p>
        </p:txBody>
      </p:sp>
      <p:sp>
        <p:nvSpPr>
          <p:cNvPr id="2" name="Title 1"/>
          <p:cNvSpPr>
            <a:spLocks noGrp="1"/>
          </p:cNvSpPr>
          <p:nvPr>
            <p:ph type="title"/>
          </p:nvPr>
        </p:nvSpPr>
        <p:spPr>
          <a:xfrm>
            <a:off x="1117600" y="541338"/>
            <a:ext cx="10464799" cy="601662"/>
          </a:xfrm>
          <a:noFill/>
        </p:spPr>
        <p:txBody>
          <a:bodyPr/>
          <a:lstStyle/>
          <a:p>
            <a:r>
              <a:rPr lang="en-US" sz="2000" dirty="0"/>
              <a:t>Nuclear Plant Ownership, Construction 2020: Sovereign Owners vs Private Utilities </a:t>
            </a:r>
            <a:endParaRPr lang="en-US" sz="2000" dirty="0">
              <a:solidFill>
                <a:srgbClr val="FF66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02347-65C0-425F-9BED-AD7A97766B27}" type="slidenum">
              <a:rPr kumimoji="0" lang="en-US"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p:cNvSpPr txBox="1"/>
          <p:nvPr/>
        </p:nvSpPr>
        <p:spPr>
          <a:xfrm>
            <a:off x="1182304" y="283593"/>
            <a:ext cx="511018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sng" strike="noStrike" kern="1200" cap="none" spc="0" normalizeH="0" baseline="0" noProof="0" dirty="0">
                <a:ln>
                  <a:noFill/>
                </a:ln>
                <a:solidFill>
                  <a:srgbClr val="000000"/>
                </a:solidFill>
                <a:effectLst/>
                <a:uLnTx/>
                <a:uFillTx/>
                <a:latin typeface="Arial"/>
                <a:ea typeface="+mn-ea"/>
                <a:cs typeface="Arial" charset="0"/>
              </a:rPr>
              <a:t>How does Ownership affect Financing Structure ? </a:t>
            </a:r>
            <a:endParaRPr kumimoji="0" lang="en-US" sz="1600" b="1" i="1"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0" name="TextBox 9"/>
          <p:cNvSpPr txBox="1"/>
          <p:nvPr/>
        </p:nvSpPr>
        <p:spPr>
          <a:xfrm>
            <a:off x="4978102" y="5895202"/>
            <a:ext cx="1803699" cy="276999"/>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charset="0"/>
              </a:rPr>
              <a:t>Operating Capacity </a:t>
            </a:r>
            <a:r>
              <a:rPr kumimoji="0" lang="en-US" sz="1200" b="1" i="0" u="none" strike="noStrike" kern="1200" cap="none" spc="0" normalizeH="0" baseline="0" noProof="0" dirty="0">
                <a:ln>
                  <a:noFill/>
                </a:ln>
                <a:solidFill>
                  <a:srgbClr val="000000"/>
                </a:solidFill>
                <a:effectLst/>
                <a:uLnTx/>
                <a:uFillTx/>
                <a:latin typeface="Arial"/>
                <a:ea typeface="+mn-ea"/>
                <a:cs typeface="Arial" charset="0"/>
                <a:sym typeface="Wingdings" pitchFamily="2" charset="2"/>
              </a:rPr>
              <a:t></a:t>
            </a:r>
            <a:endParaRPr kumimoji="0" lang="en-US" sz="12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3" name="TextBox 12"/>
          <p:cNvSpPr txBox="1"/>
          <p:nvPr/>
        </p:nvSpPr>
        <p:spPr>
          <a:xfrm>
            <a:off x="8841059" y="1329505"/>
            <a:ext cx="2098288" cy="830997"/>
          </a:xfrm>
          <a:prstGeom prst="rect">
            <a:avLst/>
          </a:prstGeom>
          <a:solidFill>
            <a:srgbClr val="CCEC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a:ea typeface="+mn-ea"/>
                <a:cs typeface="Arial" charset="0"/>
              </a:rPr>
              <a:t>Size of bubble</a:t>
            </a:r>
            <a:r>
              <a:rPr kumimoji="0" lang="en-US" sz="1600" b="0" i="1" u="none" strike="noStrike" kern="1200" cap="none" spc="0" normalizeH="0" baseline="0" noProof="0" dirty="0">
                <a:ln>
                  <a:noFill/>
                </a:ln>
                <a:solidFill>
                  <a:srgbClr val="000000"/>
                </a:solidFill>
                <a:effectLst/>
                <a:uLnTx/>
                <a:uFillTx/>
                <a:latin typeface="Arial"/>
                <a:ea typeface="+mn-ea"/>
                <a:cs typeface="Arial" charset="0"/>
              </a:rPr>
              <a:t> = Reactor GWs now under construction</a:t>
            </a:r>
          </a:p>
        </p:txBody>
      </p:sp>
      <p:grpSp>
        <p:nvGrpSpPr>
          <p:cNvPr id="18" name="Group 17"/>
          <p:cNvGrpSpPr/>
          <p:nvPr/>
        </p:nvGrpSpPr>
        <p:grpSpPr>
          <a:xfrm>
            <a:off x="1905000" y="2057400"/>
            <a:ext cx="833254" cy="3799820"/>
            <a:chOff x="363855" y="2052935"/>
            <a:chExt cx="833254" cy="3799820"/>
          </a:xfrm>
        </p:grpSpPr>
        <p:sp>
          <p:nvSpPr>
            <p:cNvPr id="20" name="TextBox 19"/>
            <p:cNvSpPr txBox="1"/>
            <p:nvPr/>
          </p:nvSpPr>
          <p:spPr>
            <a:xfrm>
              <a:off x="363855" y="2052935"/>
              <a:ext cx="780983" cy="523220"/>
            </a:xfrm>
            <a:prstGeom prst="rect">
              <a:avLst/>
            </a:prstGeom>
            <a:solidFill>
              <a:srgbClr val="CCECFF"/>
            </a:solidFill>
            <a:ln>
              <a:no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Arial" charset="0"/>
                </a:rPr>
                <a:t>Gov’t</a:t>
              </a:r>
              <a:r>
                <a:rPr kumimoji="0" lang="en-US" sz="1400" b="1" i="0" u="none" strike="noStrike" kern="1200" cap="none" spc="0" normalizeH="0" baseline="0" noProof="0" dirty="0">
                  <a:ln>
                    <a:noFill/>
                  </a:ln>
                  <a:solidFill>
                    <a:srgbClr val="000000"/>
                  </a:solidFill>
                  <a:effectLst/>
                  <a:uLnTx/>
                  <a:uFillTx/>
                  <a:latin typeface="Arial"/>
                  <a:ea typeface="+mn-ea"/>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charset="0"/>
                </a:rPr>
                <a:t>Owned</a:t>
              </a:r>
            </a:p>
          </p:txBody>
        </p:sp>
        <p:sp>
          <p:nvSpPr>
            <p:cNvPr id="21" name="TextBox 20"/>
            <p:cNvSpPr txBox="1"/>
            <p:nvPr/>
          </p:nvSpPr>
          <p:spPr>
            <a:xfrm>
              <a:off x="414522" y="5329535"/>
              <a:ext cx="782587" cy="523220"/>
            </a:xfrm>
            <a:prstGeom prst="rect">
              <a:avLst/>
            </a:prstGeom>
            <a:solidFill>
              <a:srgbClr val="CCECFF"/>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charset="0"/>
                </a:rPr>
                <a:t>Private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charset="0"/>
                </a:rPr>
                <a:t>Owned</a:t>
              </a:r>
            </a:p>
          </p:txBody>
        </p:sp>
        <p:cxnSp>
          <p:nvCxnSpPr>
            <p:cNvPr id="22" name="Straight Arrow Connector 21"/>
            <p:cNvCxnSpPr/>
            <p:nvPr/>
          </p:nvCxnSpPr>
          <p:spPr bwMode="auto">
            <a:xfrm>
              <a:off x="942975" y="2667000"/>
              <a:ext cx="0" cy="2514600"/>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grpSp>
      <p:sp>
        <p:nvSpPr>
          <p:cNvPr id="23" name="TextBox 22"/>
          <p:cNvSpPr txBox="1"/>
          <p:nvPr/>
        </p:nvSpPr>
        <p:spPr>
          <a:xfrm>
            <a:off x="6840960" y="2590801"/>
            <a:ext cx="10118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charset="0"/>
              </a:rPr>
              <a:t>ADPaterson</a:t>
            </a:r>
          </a:p>
        </p:txBody>
      </p:sp>
      <p:sp>
        <p:nvSpPr>
          <p:cNvPr id="24" name="Rectangle 23"/>
          <p:cNvSpPr/>
          <p:nvPr/>
        </p:nvSpPr>
        <p:spPr bwMode="auto">
          <a:xfrm>
            <a:off x="3187300" y="1566806"/>
            <a:ext cx="2984900" cy="2471794"/>
          </a:xfrm>
          <a:prstGeom prst="rect">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25" name="Comment 3"/>
          <p:cNvSpPr>
            <a:spLocks noChangeArrowheads="1"/>
          </p:cNvSpPr>
          <p:nvPr/>
        </p:nvSpPr>
        <p:spPr bwMode="auto">
          <a:xfrm>
            <a:off x="6553200" y="3101805"/>
            <a:ext cx="2743200" cy="738664"/>
          </a:xfrm>
          <a:prstGeom prst="rect">
            <a:avLst/>
          </a:prstGeom>
          <a:solidFill>
            <a:srgbClr val="FCFF91"/>
          </a:solidFill>
          <a:ln w="9525">
            <a:solidFill>
              <a:srgbClr val="FF0000"/>
            </a:solidFill>
            <a:miter lim="800000"/>
            <a:headEnd/>
            <a:tailEnd/>
          </a:ln>
          <a:effectLst>
            <a:outerShdw dist="107763" dir="2700000" algn="ctr" rotWithShape="0">
              <a:srgbClr val="808080"/>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charset="0"/>
              </a:rPr>
              <a:t>Sovereigns dominate new orders.       </a:t>
            </a:r>
            <a:r>
              <a:rPr kumimoji="0" lang="en-US" sz="1000" b="0" i="0" u="none" strike="noStrike" kern="1200" cap="none" spc="0" normalizeH="0" baseline="0" noProof="0" dirty="0">
                <a:ln>
                  <a:noFill/>
                </a:ln>
                <a:solidFill>
                  <a:srgbClr val="000000"/>
                </a:solidFill>
                <a:effectLst/>
                <a:uLnTx/>
                <a:uFillTx/>
                <a:latin typeface="Arial"/>
                <a:ea typeface="+mn-ea"/>
                <a:cs typeface="Arial" charset="0"/>
              </a:rPr>
              <a:t>USA and Japan built their fleets of reactors in smaller regional utilities, rather than in national enterprises.</a:t>
            </a:r>
          </a:p>
        </p:txBody>
      </p:sp>
      <p:cxnSp>
        <p:nvCxnSpPr>
          <p:cNvPr id="26" name="Straight Arrow Connector 25"/>
          <p:cNvCxnSpPr/>
          <p:nvPr/>
        </p:nvCxnSpPr>
        <p:spPr bwMode="auto">
          <a:xfrm flipH="1">
            <a:off x="5879951" y="3309519"/>
            <a:ext cx="701825" cy="0"/>
          </a:xfrm>
          <a:prstGeom prst="straightConnector1">
            <a:avLst/>
          </a:prstGeom>
          <a:solidFill>
            <a:schemeClr val="accent1"/>
          </a:solidFill>
          <a:ln w="28575" cap="flat" cmpd="sng" algn="ctr">
            <a:solidFill>
              <a:srgbClr val="FF0000"/>
            </a:solidFill>
            <a:prstDash val="solid"/>
            <a:miter lim="800000"/>
            <a:headEnd type="none" w="med" len="med"/>
            <a:tailEnd type="triangle" w="med" len="med"/>
          </a:ln>
          <a:effectLst/>
        </p:spPr>
      </p:cxnSp>
      <p:grpSp>
        <p:nvGrpSpPr>
          <p:cNvPr id="3" name="Group 2">
            <a:extLst>
              <a:ext uri="{FF2B5EF4-FFF2-40B4-BE49-F238E27FC236}">
                <a16:creationId xmlns:a16="http://schemas.microsoft.com/office/drawing/2014/main" id="{B0E23A60-0ACF-4391-B1C3-A59B0AD1B3B0}"/>
              </a:ext>
            </a:extLst>
          </p:cNvPr>
          <p:cNvGrpSpPr>
            <a:grpSpLocks noChangeAspect="1"/>
          </p:cNvGrpSpPr>
          <p:nvPr/>
        </p:nvGrpSpPr>
        <p:grpSpPr>
          <a:xfrm>
            <a:off x="10992910" y="83471"/>
            <a:ext cx="645195" cy="645195"/>
            <a:chOff x="9381225" y="2127522"/>
            <a:chExt cx="1371600" cy="1371600"/>
          </a:xfrm>
        </p:grpSpPr>
        <p:sp>
          <p:nvSpPr>
            <p:cNvPr id="6" name="Oval 5">
              <a:extLst>
                <a:ext uri="{FF2B5EF4-FFF2-40B4-BE49-F238E27FC236}">
                  <a16:creationId xmlns:a16="http://schemas.microsoft.com/office/drawing/2014/main" id="{C161D6D4-5A98-1D4D-DF0D-BF04338B00EB}"/>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6752F8-8E2B-ED42-4AB0-2FB4D50719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Tree>
    <p:extLst>
      <p:ext uri="{BB962C8B-B14F-4D97-AF65-F5344CB8AC3E}">
        <p14:creationId xmlns:p14="http://schemas.microsoft.com/office/powerpoint/2010/main" val="2460031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7315200" cy="531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Sovereign Nuclear Energy Landscape 2030 </a:t>
            </a:r>
          </a:p>
        </p:txBody>
      </p:sp>
      <p:sp>
        <p:nvSpPr>
          <p:cNvPr id="4" name="Slide Number Placeholder 3"/>
          <p:cNvSpPr>
            <a:spLocks noGrp="1"/>
          </p:cNvSpPr>
          <p:nvPr>
            <p:ph type="sldNum" sz="quarter" idx="11"/>
          </p:nvPr>
        </p:nvSpPr>
        <p:spPr/>
        <p:txBody>
          <a:bodyPr/>
          <a:lstStyle/>
          <a:p>
            <a:pPr>
              <a:defRPr/>
            </a:pPr>
            <a:fld id="{64202347-65C0-425F-9BED-AD7A97766B27}" type="slidenum">
              <a:rPr lang="en-US">
                <a:solidFill>
                  <a:srgbClr val="000000"/>
                </a:solidFill>
              </a:rPr>
              <a:pPr>
                <a:defRPr/>
              </a:pPr>
              <a:t>24</a:t>
            </a:fld>
            <a:endParaRPr lang="en-US">
              <a:solidFill>
                <a:srgbClr val="000000"/>
              </a:solidFill>
            </a:endParaRPr>
          </a:p>
        </p:txBody>
      </p:sp>
      <p:sp>
        <p:nvSpPr>
          <p:cNvPr id="17" name="TextBox 16"/>
          <p:cNvSpPr txBox="1"/>
          <p:nvPr/>
        </p:nvSpPr>
        <p:spPr>
          <a:xfrm>
            <a:off x="2036186" y="6172201"/>
            <a:ext cx="1011815" cy="276999"/>
          </a:xfrm>
          <a:prstGeom prst="rect">
            <a:avLst/>
          </a:prstGeom>
          <a:noFill/>
        </p:spPr>
        <p:txBody>
          <a:bodyPr wrap="none" rtlCol="0">
            <a:spAutoFit/>
          </a:bodyPr>
          <a:lstStyle/>
          <a:p>
            <a:pPr fontAlgn="base">
              <a:spcBef>
                <a:spcPct val="0"/>
              </a:spcBef>
              <a:spcAft>
                <a:spcPct val="0"/>
              </a:spcAft>
            </a:pPr>
            <a:r>
              <a:rPr lang="en-US" sz="1200" i="1" dirty="0">
                <a:solidFill>
                  <a:srgbClr val="FFFFFF"/>
                </a:solidFill>
                <a:latin typeface="Arial"/>
                <a:cs typeface="Arial" charset="0"/>
              </a:rPr>
              <a:t>ADPaterson</a:t>
            </a:r>
          </a:p>
        </p:txBody>
      </p:sp>
      <p:sp>
        <p:nvSpPr>
          <p:cNvPr id="10" name="TextBox 9"/>
          <p:cNvSpPr txBox="1"/>
          <p:nvPr/>
        </p:nvSpPr>
        <p:spPr>
          <a:xfrm>
            <a:off x="4978102" y="5895202"/>
            <a:ext cx="1803699" cy="276999"/>
          </a:xfrm>
          <a:prstGeom prst="rect">
            <a:avLst/>
          </a:prstGeom>
          <a:solidFill>
            <a:schemeClr val="bg1"/>
          </a:solidFill>
        </p:spPr>
        <p:txBody>
          <a:bodyPr wrap="none" rtlCol="0">
            <a:spAutoFit/>
          </a:bodyPr>
          <a:lstStyle/>
          <a:p>
            <a:pPr algn="ctr" fontAlgn="base">
              <a:spcBef>
                <a:spcPct val="0"/>
              </a:spcBef>
              <a:spcAft>
                <a:spcPct val="0"/>
              </a:spcAft>
            </a:pPr>
            <a:r>
              <a:rPr lang="en-US" sz="1200" b="1" dirty="0">
                <a:solidFill>
                  <a:srgbClr val="000000"/>
                </a:solidFill>
                <a:latin typeface="Arial"/>
                <a:cs typeface="Arial" charset="0"/>
              </a:rPr>
              <a:t>Operating Capacity </a:t>
            </a:r>
            <a:r>
              <a:rPr lang="en-US" sz="1200" b="1" dirty="0">
                <a:solidFill>
                  <a:srgbClr val="000000"/>
                </a:solidFill>
                <a:latin typeface="Arial"/>
                <a:cs typeface="Arial" charset="0"/>
                <a:sym typeface="Wingdings" pitchFamily="2" charset="2"/>
              </a:rPr>
              <a:t></a:t>
            </a:r>
            <a:endParaRPr lang="en-US" sz="1200" b="1" dirty="0">
              <a:solidFill>
                <a:srgbClr val="000000"/>
              </a:solidFill>
              <a:latin typeface="Arial"/>
              <a:cs typeface="Arial" charset="0"/>
            </a:endParaRPr>
          </a:p>
        </p:txBody>
      </p:sp>
      <p:grpSp>
        <p:nvGrpSpPr>
          <p:cNvPr id="19" name="Group 18"/>
          <p:cNvGrpSpPr/>
          <p:nvPr/>
        </p:nvGrpSpPr>
        <p:grpSpPr>
          <a:xfrm>
            <a:off x="1997345" y="2057401"/>
            <a:ext cx="699230" cy="3738265"/>
            <a:chOff x="456200" y="2052935"/>
            <a:chExt cx="699230" cy="3738265"/>
          </a:xfrm>
        </p:grpSpPr>
        <p:sp>
          <p:nvSpPr>
            <p:cNvPr id="8" name="TextBox 7"/>
            <p:cNvSpPr txBox="1"/>
            <p:nvPr/>
          </p:nvSpPr>
          <p:spPr>
            <a:xfrm>
              <a:off x="456200" y="2052935"/>
              <a:ext cx="699230" cy="461665"/>
            </a:xfrm>
            <a:prstGeom prst="rect">
              <a:avLst/>
            </a:prstGeom>
            <a:solidFill>
              <a:srgbClr val="CCECFF"/>
            </a:solidFill>
            <a:ln>
              <a:noFill/>
            </a:ln>
          </p:spPr>
          <p:txBody>
            <a:bodyPr wrap="none" rtlCol="0">
              <a:spAutoFit/>
            </a:bodyPr>
            <a:lstStyle/>
            <a:p>
              <a:pPr algn="ctr" fontAlgn="base">
                <a:spcBef>
                  <a:spcPct val="0"/>
                </a:spcBef>
                <a:spcAft>
                  <a:spcPct val="0"/>
                </a:spcAft>
              </a:pPr>
              <a:r>
                <a:rPr lang="en-US" sz="1200" b="1" dirty="0" err="1">
                  <a:solidFill>
                    <a:srgbClr val="000000"/>
                  </a:solidFill>
                  <a:latin typeface="Arial"/>
                  <a:cs typeface="Arial" charset="0"/>
                </a:rPr>
                <a:t>Gov’t</a:t>
              </a:r>
              <a:r>
                <a:rPr lang="en-US" sz="1200" b="1" dirty="0">
                  <a:solidFill>
                    <a:srgbClr val="000000"/>
                  </a:solidFill>
                  <a:latin typeface="Arial"/>
                  <a:cs typeface="Arial" charset="0"/>
                </a:rPr>
                <a:t> </a:t>
              </a:r>
            </a:p>
            <a:p>
              <a:pPr algn="ctr" fontAlgn="base">
                <a:spcBef>
                  <a:spcPct val="0"/>
                </a:spcBef>
                <a:spcAft>
                  <a:spcPct val="0"/>
                </a:spcAft>
              </a:pPr>
              <a:r>
                <a:rPr lang="en-US" sz="1200" b="1" dirty="0">
                  <a:solidFill>
                    <a:srgbClr val="000000"/>
                  </a:solidFill>
                  <a:latin typeface="Arial"/>
                  <a:cs typeface="Arial" charset="0"/>
                </a:rPr>
                <a:t>Owned</a:t>
              </a:r>
            </a:p>
          </p:txBody>
        </p:sp>
        <p:sp>
          <p:nvSpPr>
            <p:cNvPr id="9" name="TextBox 8"/>
            <p:cNvSpPr txBox="1"/>
            <p:nvPr/>
          </p:nvSpPr>
          <p:spPr>
            <a:xfrm>
              <a:off x="456200" y="5329535"/>
              <a:ext cx="699230" cy="461665"/>
            </a:xfrm>
            <a:prstGeom prst="rect">
              <a:avLst/>
            </a:prstGeom>
            <a:solidFill>
              <a:srgbClr val="CCECFF"/>
            </a:solidFill>
          </p:spPr>
          <p:txBody>
            <a:bodyPr wrap="none" rtlCol="0">
              <a:spAutoFit/>
            </a:bodyPr>
            <a:lstStyle/>
            <a:p>
              <a:pPr algn="ctr" fontAlgn="base">
                <a:spcBef>
                  <a:spcPct val="0"/>
                </a:spcBef>
                <a:spcAft>
                  <a:spcPct val="0"/>
                </a:spcAft>
              </a:pPr>
              <a:r>
                <a:rPr lang="en-US" sz="1200" b="1" dirty="0">
                  <a:solidFill>
                    <a:srgbClr val="000000"/>
                  </a:solidFill>
                  <a:latin typeface="Arial"/>
                  <a:cs typeface="Arial" charset="0"/>
                </a:rPr>
                <a:t>Private</a:t>
              </a:r>
            </a:p>
            <a:p>
              <a:pPr algn="ctr" fontAlgn="base">
                <a:spcBef>
                  <a:spcPct val="0"/>
                </a:spcBef>
                <a:spcAft>
                  <a:spcPct val="0"/>
                </a:spcAft>
              </a:pPr>
              <a:r>
                <a:rPr lang="en-US" sz="1200" b="1" dirty="0">
                  <a:solidFill>
                    <a:srgbClr val="000000"/>
                  </a:solidFill>
                  <a:latin typeface="Arial"/>
                  <a:cs typeface="Arial" charset="0"/>
                </a:rPr>
                <a:t>Owned</a:t>
              </a:r>
            </a:p>
          </p:txBody>
        </p:sp>
        <p:cxnSp>
          <p:nvCxnSpPr>
            <p:cNvPr id="12" name="Straight Arrow Connector 11"/>
            <p:cNvCxnSpPr/>
            <p:nvPr/>
          </p:nvCxnSpPr>
          <p:spPr bwMode="auto">
            <a:xfrm>
              <a:off x="942975" y="2667000"/>
              <a:ext cx="0" cy="2514600"/>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grpSp>
      <p:sp>
        <p:nvSpPr>
          <p:cNvPr id="15" name="Rounded Rectangle 14"/>
          <p:cNvSpPr/>
          <p:nvPr/>
        </p:nvSpPr>
        <p:spPr bwMode="auto">
          <a:xfrm>
            <a:off x="3581400" y="5145976"/>
            <a:ext cx="2362200" cy="526777"/>
          </a:xfrm>
          <a:prstGeom prst="roundRect">
            <a:avLst/>
          </a:prstGeom>
          <a:noFill/>
          <a:ln w="19050" cap="flat" cmpd="sng" algn="ctr">
            <a:solidFill>
              <a:srgbClr val="0070C0"/>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Arial"/>
              <a:cs typeface="Arial" charset="0"/>
            </a:endParaRPr>
          </a:p>
        </p:txBody>
      </p:sp>
      <p:sp>
        <p:nvSpPr>
          <p:cNvPr id="16" name="TextBox 15"/>
          <p:cNvSpPr txBox="1"/>
          <p:nvPr/>
        </p:nvSpPr>
        <p:spPr>
          <a:xfrm>
            <a:off x="1364286" y="271779"/>
            <a:ext cx="5468164" cy="338554"/>
          </a:xfrm>
          <a:prstGeom prst="rect">
            <a:avLst/>
          </a:prstGeom>
          <a:noFill/>
        </p:spPr>
        <p:txBody>
          <a:bodyPr wrap="none" rtlCol="0">
            <a:spAutoFit/>
          </a:bodyPr>
          <a:lstStyle/>
          <a:p>
            <a:pPr fontAlgn="base">
              <a:spcBef>
                <a:spcPct val="0"/>
              </a:spcBef>
              <a:spcAft>
                <a:spcPct val="0"/>
              </a:spcAft>
            </a:pPr>
            <a:r>
              <a:rPr lang="en-US" sz="1600" b="1" u="sng" dirty="0">
                <a:solidFill>
                  <a:srgbClr val="000000"/>
                </a:solidFill>
                <a:latin typeface="Arial"/>
                <a:cs typeface="Arial" charset="0"/>
              </a:rPr>
              <a:t>Asia, </a:t>
            </a:r>
            <a:r>
              <a:rPr lang="en-US" sz="1600" b="1" u="sng" dirty="0" err="1">
                <a:solidFill>
                  <a:srgbClr val="000000"/>
                </a:solidFill>
                <a:latin typeface="Arial"/>
                <a:cs typeface="Arial" charset="0"/>
              </a:rPr>
              <a:t>MidEast</a:t>
            </a:r>
            <a:r>
              <a:rPr lang="en-US" sz="1600" b="1" u="sng" dirty="0">
                <a:solidFill>
                  <a:srgbClr val="000000"/>
                </a:solidFill>
                <a:latin typeface="Arial"/>
                <a:cs typeface="Arial" charset="0"/>
              </a:rPr>
              <a:t> continue to dominate new construction </a:t>
            </a:r>
          </a:p>
        </p:txBody>
      </p:sp>
      <p:cxnSp>
        <p:nvCxnSpPr>
          <p:cNvPr id="5" name="Straight Arrow Connector 4"/>
          <p:cNvCxnSpPr/>
          <p:nvPr/>
        </p:nvCxnSpPr>
        <p:spPr bwMode="auto">
          <a:xfrm>
            <a:off x="6574970" y="2129135"/>
            <a:ext cx="968830" cy="0"/>
          </a:xfrm>
          <a:prstGeom prst="straightConnector1">
            <a:avLst/>
          </a:prstGeom>
          <a:solidFill>
            <a:schemeClr val="accent1"/>
          </a:solidFill>
          <a:ln w="76200" cap="flat" cmpd="sng" algn="ctr">
            <a:solidFill>
              <a:srgbClr val="FF9900"/>
            </a:solidFill>
            <a:prstDash val="solid"/>
            <a:miter lim="800000"/>
            <a:headEnd type="none" w="med" len="med"/>
            <a:tailEnd type="triangle" w="med" len="med"/>
          </a:ln>
          <a:effectLst/>
        </p:spPr>
      </p:cxnSp>
      <p:sp>
        <p:nvSpPr>
          <p:cNvPr id="6" name="TextBox 5"/>
          <p:cNvSpPr txBox="1"/>
          <p:nvPr/>
        </p:nvSpPr>
        <p:spPr>
          <a:xfrm>
            <a:off x="6840960" y="3276601"/>
            <a:ext cx="1011815" cy="276999"/>
          </a:xfrm>
          <a:prstGeom prst="rect">
            <a:avLst/>
          </a:prstGeom>
          <a:noFill/>
        </p:spPr>
        <p:txBody>
          <a:bodyPr wrap="none" rtlCol="0">
            <a:spAutoFit/>
          </a:bodyPr>
          <a:lstStyle/>
          <a:p>
            <a:pPr fontAlgn="base">
              <a:spcBef>
                <a:spcPct val="0"/>
              </a:spcBef>
              <a:spcAft>
                <a:spcPct val="0"/>
              </a:spcAft>
            </a:pPr>
            <a:r>
              <a:rPr lang="en-US" sz="1200" dirty="0">
                <a:solidFill>
                  <a:srgbClr val="FFFFFF"/>
                </a:solidFill>
                <a:latin typeface="Arial"/>
                <a:cs typeface="Arial" charset="0"/>
              </a:rPr>
              <a:t>ADPaterson</a:t>
            </a:r>
          </a:p>
        </p:txBody>
      </p:sp>
      <p:sp>
        <p:nvSpPr>
          <p:cNvPr id="18" name="TextBox 17"/>
          <p:cNvSpPr txBox="1"/>
          <p:nvPr/>
        </p:nvSpPr>
        <p:spPr>
          <a:xfrm>
            <a:off x="1950826" y="6248401"/>
            <a:ext cx="1630575" cy="276999"/>
          </a:xfrm>
          <a:prstGeom prst="rect">
            <a:avLst/>
          </a:prstGeom>
          <a:noFill/>
        </p:spPr>
        <p:txBody>
          <a:bodyPr wrap="none" rtlCol="0">
            <a:spAutoFit/>
          </a:bodyPr>
          <a:lstStyle/>
          <a:p>
            <a:r>
              <a:rPr lang="en-US" sz="1200" b="1" i="1" dirty="0">
                <a:solidFill>
                  <a:srgbClr val="006600"/>
                </a:solidFill>
                <a:latin typeface="Bookman Old Style" panose="02050604050505020204" pitchFamily="18" charset="0"/>
              </a:rPr>
              <a:t>Verdigris Capital </a:t>
            </a:r>
          </a:p>
        </p:txBody>
      </p:sp>
      <p:sp>
        <p:nvSpPr>
          <p:cNvPr id="3" name="TextBox 2">
            <a:extLst>
              <a:ext uri="{FF2B5EF4-FFF2-40B4-BE49-F238E27FC236}">
                <a16:creationId xmlns:a16="http://schemas.microsoft.com/office/drawing/2014/main" id="{F5791E52-82FD-F556-32BD-16667B5B7397}"/>
              </a:ext>
            </a:extLst>
          </p:cNvPr>
          <p:cNvSpPr txBox="1"/>
          <p:nvPr/>
        </p:nvSpPr>
        <p:spPr>
          <a:xfrm>
            <a:off x="9656786" y="2527710"/>
            <a:ext cx="2116113" cy="1569660"/>
          </a:xfrm>
          <a:prstGeom prst="rect">
            <a:avLst/>
          </a:prstGeom>
          <a:solidFill>
            <a:srgbClr val="FFFF99"/>
          </a:solidFill>
          <a:ln w="28575">
            <a:solidFill>
              <a:srgbClr val="008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Reassess with Data Centers, Industrial </a:t>
            </a:r>
            <a:b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Demand … </a:t>
            </a:r>
          </a:p>
        </p:txBody>
      </p:sp>
      <p:cxnSp>
        <p:nvCxnSpPr>
          <p:cNvPr id="11" name="Straight Arrow Connector 10">
            <a:extLst>
              <a:ext uri="{FF2B5EF4-FFF2-40B4-BE49-F238E27FC236}">
                <a16:creationId xmlns:a16="http://schemas.microsoft.com/office/drawing/2014/main" id="{0AD946BA-416C-B32E-2FC8-F5B317D1C144}"/>
              </a:ext>
            </a:extLst>
          </p:cNvPr>
          <p:cNvCxnSpPr/>
          <p:nvPr/>
        </p:nvCxnSpPr>
        <p:spPr>
          <a:xfrm flipH="1">
            <a:off x="8229600" y="3040666"/>
            <a:ext cx="1371600" cy="1397984"/>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A630F01-E066-D58C-76DA-5C96CED8A4CD}"/>
              </a:ext>
            </a:extLst>
          </p:cNvPr>
          <p:cNvPicPr>
            <a:picLocks noChangeAspect="1"/>
          </p:cNvPicPr>
          <p:nvPr/>
        </p:nvPicPr>
        <p:blipFill>
          <a:blip r:embed="rId4"/>
          <a:stretch>
            <a:fillRect/>
          </a:stretch>
        </p:blipFill>
        <p:spPr>
          <a:xfrm>
            <a:off x="9887345" y="4626879"/>
            <a:ext cx="1181013" cy="537624"/>
          </a:xfrm>
          <a:prstGeom prst="rect">
            <a:avLst/>
          </a:prstGeom>
        </p:spPr>
      </p:pic>
      <p:sp>
        <p:nvSpPr>
          <p:cNvPr id="20" name="TextBox 19">
            <a:extLst>
              <a:ext uri="{FF2B5EF4-FFF2-40B4-BE49-F238E27FC236}">
                <a16:creationId xmlns:a16="http://schemas.microsoft.com/office/drawing/2014/main" id="{D32927E9-F97A-F5DB-75E8-61C86492979D}"/>
              </a:ext>
            </a:extLst>
          </p:cNvPr>
          <p:cNvSpPr txBox="1"/>
          <p:nvPr/>
        </p:nvSpPr>
        <p:spPr>
          <a:xfrm>
            <a:off x="9601200" y="5266539"/>
            <a:ext cx="216918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EXAMPLE: 30 GWs,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no nuclear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[$15B in revenues]</a:t>
            </a:r>
          </a:p>
        </p:txBody>
      </p:sp>
      <p:sp>
        <p:nvSpPr>
          <p:cNvPr id="21" name="TextBox 20">
            <a:extLst>
              <a:ext uri="{FF2B5EF4-FFF2-40B4-BE49-F238E27FC236}">
                <a16:creationId xmlns:a16="http://schemas.microsoft.com/office/drawing/2014/main" id="{401E4BD8-97A9-56FE-31E2-7C5A8E97EDAE}"/>
              </a:ext>
            </a:extLst>
          </p:cNvPr>
          <p:cNvSpPr txBox="1"/>
          <p:nvPr/>
        </p:nvSpPr>
        <p:spPr>
          <a:xfrm>
            <a:off x="9130992" y="1329505"/>
            <a:ext cx="2098288" cy="830997"/>
          </a:xfrm>
          <a:prstGeom prst="rect">
            <a:avLst/>
          </a:prstGeom>
          <a:solidFill>
            <a:srgbClr val="CCEC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a:ea typeface="+mn-ea"/>
                <a:cs typeface="Arial" charset="0"/>
              </a:rPr>
              <a:t>Size of bubble</a:t>
            </a:r>
            <a:r>
              <a:rPr kumimoji="0" lang="en-US" sz="1600" b="0" i="1" u="none" strike="noStrike" kern="1200" cap="none" spc="0" normalizeH="0" baseline="0" noProof="0" dirty="0">
                <a:ln>
                  <a:noFill/>
                </a:ln>
                <a:solidFill>
                  <a:srgbClr val="000000"/>
                </a:solidFill>
                <a:effectLst/>
                <a:uLnTx/>
                <a:uFillTx/>
                <a:latin typeface="Arial"/>
                <a:ea typeface="+mn-ea"/>
                <a:cs typeface="Arial" charset="0"/>
              </a:rPr>
              <a:t> = Reactor GWs now under construction</a:t>
            </a:r>
          </a:p>
        </p:txBody>
      </p:sp>
      <p:grpSp>
        <p:nvGrpSpPr>
          <p:cNvPr id="22" name="Group 21">
            <a:extLst>
              <a:ext uri="{FF2B5EF4-FFF2-40B4-BE49-F238E27FC236}">
                <a16:creationId xmlns:a16="http://schemas.microsoft.com/office/drawing/2014/main" id="{F83C6EB7-F874-5127-5194-748C8362E72E}"/>
              </a:ext>
            </a:extLst>
          </p:cNvPr>
          <p:cNvGrpSpPr>
            <a:grpSpLocks noChangeAspect="1"/>
          </p:cNvGrpSpPr>
          <p:nvPr/>
        </p:nvGrpSpPr>
        <p:grpSpPr>
          <a:xfrm>
            <a:off x="10992910" y="83471"/>
            <a:ext cx="645195" cy="645195"/>
            <a:chOff x="9381225" y="2127522"/>
            <a:chExt cx="1371600" cy="1371600"/>
          </a:xfrm>
        </p:grpSpPr>
        <p:sp>
          <p:nvSpPr>
            <p:cNvPr id="23" name="Oval 22">
              <a:extLst>
                <a:ext uri="{FF2B5EF4-FFF2-40B4-BE49-F238E27FC236}">
                  <a16:creationId xmlns:a16="http://schemas.microsoft.com/office/drawing/2014/main" id="{ADFAC958-3F9E-40E2-A4D1-2F4C248A5D87}"/>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1584ADE-3A6E-77EA-1E69-ADC104A8DE9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grpSp>
        <p:nvGrpSpPr>
          <p:cNvPr id="25" name="Group 24">
            <a:extLst>
              <a:ext uri="{FF2B5EF4-FFF2-40B4-BE49-F238E27FC236}">
                <a16:creationId xmlns:a16="http://schemas.microsoft.com/office/drawing/2014/main" id="{5EA8B197-16F1-3CDA-BAFC-F609FD83783A}"/>
              </a:ext>
            </a:extLst>
          </p:cNvPr>
          <p:cNvGrpSpPr>
            <a:grpSpLocks noChangeAspect="1"/>
          </p:cNvGrpSpPr>
          <p:nvPr/>
        </p:nvGrpSpPr>
        <p:grpSpPr>
          <a:xfrm>
            <a:off x="6414190" y="4097370"/>
            <a:ext cx="645195" cy="645195"/>
            <a:chOff x="9381225" y="2127522"/>
            <a:chExt cx="1371600" cy="1371600"/>
          </a:xfrm>
        </p:grpSpPr>
        <p:sp>
          <p:nvSpPr>
            <p:cNvPr id="26" name="Oval 25">
              <a:extLst>
                <a:ext uri="{FF2B5EF4-FFF2-40B4-BE49-F238E27FC236}">
                  <a16:creationId xmlns:a16="http://schemas.microsoft.com/office/drawing/2014/main" id="{6FD60B77-C9A3-FB84-7915-5A1FC29FFF22}"/>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8FEAA6C-8AEC-7F25-6E3E-0C73ED89D48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Tree>
    <p:extLst>
      <p:ext uri="{BB962C8B-B14F-4D97-AF65-F5344CB8AC3E}">
        <p14:creationId xmlns:p14="http://schemas.microsoft.com/office/powerpoint/2010/main" val="211452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Global Competitive Landscape</a:t>
            </a:r>
          </a:p>
        </p:txBody>
      </p:sp>
      <p:sp>
        <p:nvSpPr>
          <p:cNvPr id="3" name="Content Placeholder 2"/>
          <p:cNvSpPr>
            <a:spLocks noGrp="1"/>
          </p:cNvSpPr>
          <p:nvPr>
            <p:ph idx="1"/>
          </p:nvPr>
        </p:nvSpPr>
        <p:spPr>
          <a:xfrm>
            <a:off x="704539" y="1562100"/>
            <a:ext cx="11150911" cy="4953000"/>
          </a:xfrm>
        </p:spPr>
        <p:txBody>
          <a:bodyPr/>
          <a:lstStyle/>
          <a:p>
            <a:pPr>
              <a:spcBef>
                <a:spcPts val="0"/>
              </a:spcBef>
              <a:spcAft>
                <a:spcPts val="600"/>
              </a:spcAft>
              <a:buSzPct val="100000"/>
              <a:buFont typeface="Wingdings" panose="05000000000000000000" pitchFamily="2" charset="2"/>
              <a:buChar char="Ø"/>
            </a:pPr>
            <a:r>
              <a:rPr lang="en-US" sz="2400" b="1" u="sng" dirty="0"/>
              <a:t>Most</a:t>
            </a:r>
            <a:r>
              <a:rPr lang="en-US" sz="2400" b="1" dirty="0"/>
              <a:t> of the next wave of NEW build is overseas (not </a:t>
            </a:r>
            <a:r>
              <a:rPr lang="en-US" sz="2400" b="1" dirty="0" err="1"/>
              <a:t>N.America</a:t>
            </a:r>
            <a:r>
              <a:rPr lang="en-US" sz="2400" b="1" dirty="0"/>
              <a:t>)</a:t>
            </a:r>
          </a:p>
          <a:p>
            <a:pPr>
              <a:spcBef>
                <a:spcPts val="0"/>
              </a:spcBef>
              <a:spcAft>
                <a:spcPts val="600"/>
              </a:spcAft>
              <a:buSzPct val="100000"/>
              <a:buFont typeface="Wingdings" panose="05000000000000000000" pitchFamily="2" charset="2"/>
              <a:buChar char="Ø"/>
            </a:pPr>
            <a:r>
              <a:rPr lang="en-US" sz="2400" b="1" dirty="0"/>
              <a:t>Several Nuclear Financing Models vie for primacy… BUY-side?</a:t>
            </a:r>
          </a:p>
          <a:p>
            <a:pPr>
              <a:spcBef>
                <a:spcPts val="0"/>
              </a:spcBef>
              <a:spcAft>
                <a:spcPts val="600"/>
              </a:spcAft>
              <a:buSzPct val="100000"/>
              <a:buFont typeface="Wingdings" panose="05000000000000000000" pitchFamily="2" charset="2"/>
              <a:buChar char="Ø"/>
            </a:pPr>
            <a:r>
              <a:rPr lang="en-US" sz="2400" b="1" dirty="0">
                <a:solidFill>
                  <a:srgbClr val="7030A0"/>
                </a:solidFill>
              </a:rPr>
              <a:t>Sovereign</a:t>
            </a:r>
            <a:r>
              <a:rPr lang="en-US" sz="2400" b="1" dirty="0"/>
              <a:t> Finance Models dominate outside USA </a:t>
            </a:r>
          </a:p>
          <a:p>
            <a:pPr>
              <a:spcBef>
                <a:spcPts val="0"/>
              </a:spcBef>
              <a:spcAft>
                <a:spcPts val="600"/>
              </a:spcAft>
              <a:buSzPct val="100000"/>
              <a:buFont typeface="Wingdings" panose="05000000000000000000" pitchFamily="2" charset="2"/>
              <a:buChar char="Ø"/>
            </a:pPr>
            <a:r>
              <a:rPr lang="en-US" sz="2400" b="1" dirty="0"/>
              <a:t>USA Private Utility model is the exception.  </a:t>
            </a:r>
            <a:br>
              <a:rPr lang="en-US" sz="2400" b="1" i="1" dirty="0"/>
            </a:br>
            <a:r>
              <a:rPr lang="en-US" sz="2400" b="1" i="1" dirty="0"/>
              <a:t>How will Data Centers be financed? </a:t>
            </a:r>
            <a:r>
              <a:rPr lang="en-US" sz="2400" b="1" dirty="0"/>
              <a:t> </a:t>
            </a:r>
          </a:p>
          <a:p>
            <a:pPr>
              <a:spcBef>
                <a:spcPts val="0"/>
              </a:spcBef>
              <a:spcAft>
                <a:spcPts val="600"/>
              </a:spcAft>
              <a:buSzPct val="100000"/>
              <a:buFont typeface="Wingdings" panose="05000000000000000000" pitchFamily="2" charset="2"/>
              <a:buChar char="Ø"/>
            </a:pPr>
            <a:r>
              <a:rPr lang="en-US" sz="2400" b="1" dirty="0"/>
              <a:t>Cost is a major factor, but Key Risks are critical to financing.</a:t>
            </a:r>
          </a:p>
          <a:p>
            <a:pPr>
              <a:spcBef>
                <a:spcPts val="0"/>
              </a:spcBef>
              <a:spcAft>
                <a:spcPts val="600"/>
              </a:spcAft>
              <a:buSzPct val="100000"/>
              <a:buFont typeface="Wingdings" panose="05000000000000000000" pitchFamily="2" charset="2"/>
              <a:buChar char="Ø"/>
            </a:pPr>
            <a:r>
              <a:rPr lang="en-US" sz="2400" b="1" dirty="0"/>
              <a:t>Strategic </a:t>
            </a:r>
            <a:r>
              <a:rPr lang="en-US" sz="2400" b="1" dirty="0">
                <a:solidFill>
                  <a:srgbClr val="7030A0"/>
                </a:solidFill>
              </a:rPr>
              <a:t>Sovereign</a:t>
            </a:r>
            <a:r>
              <a:rPr lang="en-US" sz="2400" b="1" dirty="0"/>
              <a:t> interests play a large role… </a:t>
            </a:r>
            <a:r>
              <a:rPr lang="en-US" sz="2400" b="1" u="sng" dirty="0"/>
              <a:t>GEO-politics, not LCOE</a:t>
            </a:r>
          </a:p>
          <a:p>
            <a:pPr>
              <a:spcBef>
                <a:spcPts val="0"/>
              </a:spcBef>
              <a:spcAft>
                <a:spcPts val="600"/>
              </a:spcAft>
              <a:buSzPct val="100000"/>
              <a:buFont typeface="Wingdings" panose="05000000000000000000" pitchFamily="2" charset="2"/>
              <a:buChar char="Ø"/>
            </a:pPr>
            <a:r>
              <a:rPr lang="en-US" sz="2400" b="1" dirty="0"/>
              <a:t>Emissions savings are a BIG factor in Europe, Asia vs USA </a:t>
            </a:r>
          </a:p>
          <a:p>
            <a:pPr>
              <a:spcBef>
                <a:spcPts val="0"/>
              </a:spcBef>
              <a:spcAft>
                <a:spcPts val="600"/>
              </a:spcAft>
              <a:buSzPct val="100000"/>
              <a:buFont typeface="Wingdings" panose="05000000000000000000" pitchFamily="2" charset="2"/>
              <a:buChar char="Ø"/>
            </a:pPr>
            <a:r>
              <a:rPr lang="en-US" sz="2400" b="1" dirty="0">
                <a:solidFill>
                  <a:srgbClr val="7030A0"/>
                </a:solidFill>
              </a:rPr>
              <a:t>Sovereign</a:t>
            </a:r>
            <a:r>
              <a:rPr lang="en-US" sz="2400" b="1" dirty="0"/>
              <a:t> </a:t>
            </a:r>
            <a:r>
              <a:rPr lang="en-US" sz="2400" b="1" u="sng" dirty="0"/>
              <a:t>BUY-side financing </a:t>
            </a:r>
            <a:r>
              <a:rPr lang="en-US" sz="2400" b="1" dirty="0"/>
              <a:t>will take share in the “Arena”</a:t>
            </a:r>
          </a:p>
          <a:p>
            <a:pPr>
              <a:spcBef>
                <a:spcPts val="0"/>
              </a:spcBef>
              <a:spcAft>
                <a:spcPts val="600"/>
              </a:spcAft>
              <a:buSzPct val="100000"/>
              <a:buFont typeface="Wingdings" panose="05000000000000000000" pitchFamily="2" charset="2"/>
              <a:buChar char="Ø"/>
            </a:pPr>
            <a:r>
              <a:rPr lang="en-US" sz="2400" b="1" dirty="0"/>
              <a:t> USA must </a:t>
            </a:r>
            <a:r>
              <a:rPr lang="en-US" sz="2400" b="1" i="1" dirty="0"/>
              <a:t>accelerate</a:t>
            </a:r>
            <a:r>
              <a:rPr lang="en-US" sz="2400" b="1" dirty="0"/>
              <a:t> GenIV to remain competitive, </a:t>
            </a:r>
            <a:br>
              <a:rPr lang="en-US" sz="2400" b="1" dirty="0"/>
            </a:br>
            <a:r>
              <a:rPr lang="en-US" sz="2400" b="1" i="1" dirty="0">
                <a:solidFill>
                  <a:srgbClr val="C00000"/>
                </a:solidFill>
              </a:rPr>
              <a:t>mindful of addressing critical risks in financing</a:t>
            </a:r>
          </a:p>
        </p:txBody>
      </p:sp>
      <p:sp>
        <p:nvSpPr>
          <p:cNvPr id="4" name="Slide Number Placeholder 3"/>
          <p:cNvSpPr>
            <a:spLocks noGrp="1"/>
          </p:cNvSpPr>
          <p:nvPr>
            <p:ph type="sldNum" sz="quarter" idx="11"/>
          </p:nvPr>
        </p:nvSpPr>
        <p:spPr/>
        <p:txBody>
          <a:bodyPr/>
          <a:lstStyle/>
          <a:p>
            <a:pPr>
              <a:defRPr/>
            </a:pPr>
            <a:fld id="{64202347-65C0-425F-9BED-AD7A97766B27}" type="slidenum">
              <a:rPr lang="en-US">
                <a:solidFill>
                  <a:srgbClr val="000000"/>
                </a:solidFill>
              </a:rPr>
              <a:pPr>
                <a:defRPr/>
              </a:pPr>
              <a:t>25</a:t>
            </a:fld>
            <a:endParaRPr lang="en-US">
              <a:solidFill>
                <a:srgbClr val="000000"/>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7699" y="76200"/>
            <a:ext cx="1740477" cy="137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16194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62D594-EF26-033F-3D37-D9E704271790}"/>
              </a:ext>
            </a:extLst>
          </p:cNvPr>
          <p:cNvSpPr txBox="1"/>
          <p:nvPr/>
        </p:nvSpPr>
        <p:spPr>
          <a:xfrm>
            <a:off x="5283443" y="1309555"/>
            <a:ext cx="1503808" cy="276999"/>
          </a:xfrm>
          <a:prstGeom prst="rect">
            <a:avLst/>
          </a:prstGeom>
          <a:solidFill>
            <a:schemeClr val="bg1"/>
          </a:solidFill>
          <a:ln w="1905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latin typeface="Arial" panose="020B0604020202020204"/>
              </a:rPr>
              <a:t>© </a:t>
            </a:r>
            <a:r>
              <a:rPr kumimoji="0" lang="en-US" sz="1200" b="1" i="1" u="none" strike="noStrike" kern="1200" cap="none" spc="0" normalizeH="0" baseline="0" noProof="0" dirty="0">
                <a:ln>
                  <a:noFill/>
                </a:ln>
                <a:solidFill>
                  <a:prstClr val="black"/>
                </a:solidFill>
                <a:effectLst/>
                <a:uLnTx/>
                <a:uFillTx/>
                <a:latin typeface="Arial" panose="020B0604020202020204"/>
                <a:ea typeface="+mn-ea"/>
                <a:cs typeface="+mn-cs"/>
              </a:rPr>
              <a:t>ADPaterson </a:t>
            </a:r>
          </a:p>
        </p:txBody>
      </p:sp>
      <p:sp>
        <p:nvSpPr>
          <p:cNvPr id="4" name="Slide Number Placeholder 3">
            <a:extLst>
              <a:ext uri="{FF2B5EF4-FFF2-40B4-BE49-F238E27FC236}">
                <a16:creationId xmlns:a16="http://schemas.microsoft.com/office/drawing/2014/main" id="{43E9DFB7-E090-3E42-BB8D-4689B487B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A7AFE-FA66-4F00-9DD6-793E11C3362D}"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D09DD9F-C8B1-231D-D833-D2651F9CA277}"/>
              </a:ext>
            </a:extLst>
          </p:cNvPr>
          <p:cNvSpPr>
            <a:spLocks noGrp="1"/>
          </p:cNvSpPr>
          <p:nvPr>
            <p:ph type="title"/>
          </p:nvPr>
        </p:nvSpPr>
        <p:spPr>
          <a:xfrm>
            <a:off x="454925" y="160374"/>
            <a:ext cx="11410182" cy="857298"/>
          </a:xfrm>
        </p:spPr>
        <p:txBody>
          <a:bodyPr>
            <a:normAutofit/>
          </a:bodyPr>
          <a:lstStyle/>
          <a:p>
            <a:pPr>
              <a:lnSpc>
                <a:spcPct val="100000"/>
              </a:lnSpc>
              <a:spcAft>
                <a:spcPts val="600"/>
              </a:spcAft>
            </a:pPr>
            <a:r>
              <a:rPr lang="en-US" sz="2400" dirty="0"/>
              <a:t>AN ALLIED MODEL, Finance the BUY-side:    </a:t>
            </a:r>
            <a:r>
              <a:rPr lang="en-US" sz="2800" dirty="0"/>
              <a:t>SMRs by 2040 in GWs</a:t>
            </a:r>
            <a:endParaRPr lang="en-US" sz="2400" dirty="0"/>
          </a:p>
        </p:txBody>
      </p:sp>
      <p:pic>
        <p:nvPicPr>
          <p:cNvPr id="15" name="Content Placeholder 14">
            <a:extLst>
              <a:ext uri="{FF2B5EF4-FFF2-40B4-BE49-F238E27FC236}">
                <a16:creationId xmlns:a16="http://schemas.microsoft.com/office/drawing/2014/main" id="{143E9B7C-C2BA-D101-2542-25A992FCD2BA}"/>
              </a:ext>
            </a:extLst>
          </p:cNvPr>
          <p:cNvPicPr>
            <a:picLocks noGrp="1" noChangeAspect="1"/>
          </p:cNvPicPr>
          <p:nvPr>
            <p:ph idx="1"/>
          </p:nvPr>
        </p:nvPicPr>
        <p:blipFill>
          <a:blip r:embed="rId2"/>
          <a:stretch>
            <a:fillRect/>
          </a:stretch>
        </p:blipFill>
        <p:spPr>
          <a:xfrm>
            <a:off x="2593347" y="1225550"/>
            <a:ext cx="9350207" cy="5266690"/>
          </a:xfrm>
          <a:prstGeom prst="rect">
            <a:avLst/>
          </a:prstGeom>
        </p:spPr>
      </p:pic>
      <p:sp>
        <p:nvSpPr>
          <p:cNvPr id="16" name="TextBox 15">
            <a:extLst>
              <a:ext uri="{FF2B5EF4-FFF2-40B4-BE49-F238E27FC236}">
                <a16:creationId xmlns:a16="http://schemas.microsoft.com/office/drawing/2014/main" id="{A0E2A558-C97E-7DBA-73CD-ABB20FD2EFB6}"/>
              </a:ext>
            </a:extLst>
          </p:cNvPr>
          <p:cNvSpPr txBox="1"/>
          <p:nvPr/>
        </p:nvSpPr>
        <p:spPr>
          <a:xfrm>
            <a:off x="3134882" y="3140440"/>
            <a:ext cx="750770" cy="276999"/>
          </a:xfrm>
          <a:prstGeom prst="rect">
            <a:avLst/>
          </a:prstGeom>
          <a:solidFill>
            <a:srgbClr val="CCFFCC"/>
          </a:solidFill>
          <a:ln w="1270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20 GWs</a:t>
            </a:r>
          </a:p>
        </p:txBody>
      </p:sp>
      <p:sp>
        <p:nvSpPr>
          <p:cNvPr id="17" name="TextBox 16">
            <a:extLst>
              <a:ext uri="{FF2B5EF4-FFF2-40B4-BE49-F238E27FC236}">
                <a16:creationId xmlns:a16="http://schemas.microsoft.com/office/drawing/2014/main" id="{5606AF1F-2413-B6DF-4D63-7878DD512432}"/>
              </a:ext>
            </a:extLst>
          </p:cNvPr>
          <p:cNvSpPr txBox="1"/>
          <p:nvPr/>
        </p:nvSpPr>
        <p:spPr>
          <a:xfrm>
            <a:off x="3248532" y="2282889"/>
            <a:ext cx="750770" cy="276999"/>
          </a:xfrm>
          <a:prstGeom prst="rect">
            <a:avLst/>
          </a:prstGeom>
          <a:solidFill>
            <a:srgbClr val="CCFFCC"/>
          </a:solidFill>
          <a:ln w="1270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8 GWs</a:t>
            </a:r>
          </a:p>
        </p:txBody>
      </p:sp>
      <p:sp>
        <p:nvSpPr>
          <p:cNvPr id="18" name="TextBox 17">
            <a:extLst>
              <a:ext uri="{FF2B5EF4-FFF2-40B4-BE49-F238E27FC236}">
                <a16:creationId xmlns:a16="http://schemas.microsoft.com/office/drawing/2014/main" id="{3BC186B8-CE09-141D-3B6B-5F11E0DC166F}"/>
              </a:ext>
            </a:extLst>
          </p:cNvPr>
          <p:cNvSpPr txBox="1"/>
          <p:nvPr/>
        </p:nvSpPr>
        <p:spPr>
          <a:xfrm>
            <a:off x="5051572" y="2915070"/>
            <a:ext cx="750770" cy="276999"/>
          </a:xfrm>
          <a:prstGeom prst="rect">
            <a:avLst/>
          </a:prstGeom>
          <a:solidFill>
            <a:srgbClr val="CCFFCC"/>
          </a:solidFill>
          <a:ln w="1270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12 GWs</a:t>
            </a:r>
          </a:p>
        </p:txBody>
      </p:sp>
      <p:sp>
        <p:nvSpPr>
          <p:cNvPr id="19" name="TextBox 18">
            <a:extLst>
              <a:ext uri="{FF2B5EF4-FFF2-40B4-BE49-F238E27FC236}">
                <a16:creationId xmlns:a16="http://schemas.microsoft.com/office/drawing/2014/main" id="{283CC70E-53BF-E7C2-8EAC-F45B0FE2C869}"/>
              </a:ext>
            </a:extLst>
          </p:cNvPr>
          <p:cNvSpPr txBox="1"/>
          <p:nvPr/>
        </p:nvSpPr>
        <p:spPr>
          <a:xfrm>
            <a:off x="6573199" y="2421388"/>
            <a:ext cx="682518" cy="276999"/>
          </a:xfrm>
          <a:prstGeom prst="rect">
            <a:avLst/>
          </a:prstGeom>
          <a:solidFill>
            <a:srgbClr val="CCFFCC"/>
          </a:solidFill>
          <a:ln w="1270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4 GWs</a:t>
            </a:r>
          </a:p>
        </p:txBody>
      </p:sp>
      <p:sp>
        <p:nvSpPr>
          <p:cNvPr id="20" name="TextBox 19">
            <a:extLst>
              <a:ext uri="{FF2B5EF4-FFF2-40B4-BE49-F238E27FC236}">
                <a16:creationId xmlns:a16="http://schemas.microsoft.com/office/drawing/2014/main" id="{44F3E5A8-3204-B604-023B-14FB77174678}"/>
              </a:ext>
            </a:extLst>
          </p:cNvPr>
          <p:cNvSpPr txBox="1"/>
          <p:nvPr/>
        </p:nvSpPr>
        <p:spPr>
          <a:xfrm>
            <a:off x="5106293" y="3478726"/>
            <a:ext cx="1126060" cy="276999"/>
          </a:xfrm>
          <a:prstGeom prst="rect">
            <a:avLst/>
          </a:prstGeom>
          <a:solidFill>
            <a:srgbClr val="CCFFCC"/>
          </a:solidFill>
          <a:ln w="1270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EU: 40 GWs</a:t>
            </a:r>
          </a:p>
        </p:txBody>
      </p:sp>
      <p:sp>
        <p:nvSpPr>
          <p:cNvPr id="21" name="TextBox 20">
            <a:extLst>
              <a:ext uri="{FF2B5EF4-FFF2-40B4-BE49-F238E27FC236}">
                <a16:creationId xmlns:a16="http://schemas.microsoft.com/office/drawing/2014/main" id="{CE536F80-B182-36A9-1AE1-AA656FEFDBBB}"/>
              </a:ext>
            </a:extLst>
          </p:cNvPr>
          <p:cNvSpPr txBox="1"/>
          <p:nvPr/>
        </p:nvSpPr>
        <p:spPr>
          <a:xfrm>
            <a:off x="2827749" y="3734737"/>
            <a:ext cx="682518" cy="276999"/>
          </a:xfrm>
          <a:prstGeom prst="rect">
            <a:avLst/>
          </a:prstGeom>
          <a:solidFill>
            <a:srgbClr val="CCFFCC"/>
          </a:solidFill>
          <a:ln w="1270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4 GWs</a:t>
            </a:r>
          </a:p>
        </p:txBody>
      </p:sp>
      <p:sp>
        <p:nvSpPr>
          <p:cNvPr id="23" name="TextBox 22">
            <a:extLst>
              <a:ext uri="{FF2B5EF4-FFF2-40B4-BE49-F238E27FC236}">
                <a16:creationId xmlns:a16="http://schemas.microsoft.com/office/drawing/2014/main" id="{9E9774F6-D3A4-9AA6-0515-97D1B7568B27}"/>
              </a:ext>
            </a:extLst>
          </p:cNvPr>
          <p:cNvSpPr txBox="1"/>
          <p:nvPr/>
        </p:nvSpPr>
        <p:spPr>
          <a:xfrm>
            <a:off x="8101130" y="5493950"/>
            <a:ext cx="795841" cy="461665"/>
          </a:xfrm>
          <a:prstGeom prst="rect">
            <a:avLst/>
          </a:prstGeom>
          <a:solidFill>
            <a:srgbClr val="CCFFCC"/>
          </a:solidFill>
          <a:ln w="12700">
            <a:solidFill>
              <a:srgbClr val="FFCC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MENA: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12 GWs</a:t>
            </a:r>
          </a:p>
        </p:txBody>
      </p:sp>
      <p:sp>
        <p:nvSpPr>
          <p:cNvPr id="24" name="TextBox 23">
            <a:extLst>
              <a:ext uri="{FF2B5EF4-FFF2-40B4-BE49-F238E27FC236}">
                <a16:creationId xmlns:a16="http://schemas.microsoft.com/office/drawing/2014/main" id="{617C1654-282D-5F0E-1094-38D68C9FA28C}"/>
              </a:ext>
            </a:extLst>
          </p:cNvPr>
          <p:cNvSpPr txBox="1"/>
          <p:nvPr/>
        </p:nvSpPr>
        <p:spPr>
          <a:xfrm>
            <a:off x="6983818" y="3001940"/>
            <a:ext cx="371266" cy="276999"/>
          </a:xfrm>
          <a:prstGeom prst="rect">
            <a:avLst/>
          </a:prstGeom>
          <a:solidFill>
            <a:schemeClr val="accent5">
              <a:lumMod val="40000"/>
              <a:lumOff val="60000"/>
            </a:schemeClr>
          </a:solidFill>
          <a:ln w="12700">
            <a:solidFill>
              <a:srgbClr val="FFFF00"/>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4 </a:t>
            </a:r>
          </a:p>
        </p:txBody>
      </p:sp>
      <p:sp>
        <p:nvSpPr>
          <p:cNvPr id="25" name="TextBox 24">
            <a:extLst>
              <a:ext uri="{FF2B5EF4-FFF2-40B4-BE49-F238E27FC236}">
                <a16:creationId xmlns:a16="http://schemas.microsoft.com/office/drawing/2014/main" id="{60EDAA7A-4108-7890-6916-A1CBD722D3CA}"/>
              </a:ext>
            </a:extLst>
          </p:cNvPr>
          <p:cNvSpPr txBox="1"/>
          <p:nvPr/>
        </p:nvSpPr>
        <p:spPr>
          <a:xfrm>
            <a:off x="6762514" y="3585476"/>
            <a:ext cx="371266" cy="276999"/>
          </a:xfrm>
          <a:prstGeom prst="rect">
            <a:avLst/>
          </a:prstGeom>
          <a:solidFill>
            <a:schemeClr val="accent5">
              <a:lumMod val="40000"/>
              <a:lumOff val="60000"/>
            </a:schemeClr>
          </a:solidFill>
          <a:ln w="12700">
            <a:solidFill>
              <a:srgbClr val="FFFF00"/>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8 </a:t>
            </a:r>
          </a:p>
        </p:txBody>
      </p:sp>
      <p:sp>
        <p:nvSpPr>
          <p:cNvPr id="26" name="TextBox 25">
            <a:extLst>
              <a:ext uri="{FF2B5EF4-FFF2-40B4-BE49-F238E27FC236}">
                <a16:creationId xmlns:a16="http://schemas.microsoft.com/office/drawing/2014/main" id="{4508AAD9-CD8F-991E-C9A3-50B4414D78D3}"/>
              </a:ext>
            </a:extLst>
          </p:cNvPr>
          <p:cNvSpPr txBox="1"/>
          <p:nvPr/>
        </p:nvSpPr>
        <p:spPr>
          <a:xfrm>
            <a:off x="7268450" y="4443913"/>
            <a:ext cx="371266" cy="276999"/>
          </a:xfrm>
          <a:prstGeom prst="rect">
            <a:avLst/>
          </a:prstGeom>
          <a:solidFill>
            <a:schemeClr val="accent5">
              <a:lumMod val="40000"/>
              <a:lumOff val="60000"/>
            </a:schemeClr>
          </a:solidFill>
          <a:ln w="12700">
            <a:solidFill>
              <a:srgbClr val="FFFF00"/>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4 </a:t>
            </a:r>
          </a:p>
        </p:txBody>
      </p:sp>
      <p:sp>
        <p:nvSpPr>
          <p:cNvPr id="27" name="TextBox 26">
            <a:extLst>
              <a:ext uri="{FF2B5EF4-FFF2-40B4-BE49-F238E27FC236}">
                <a16:creationId xmlns:a16="http://schemas.microsoft.com/office/drawing/2014/main" id="{97115C2B-DFAE-0B25-82D4-990ADE113442}"/>
              </a:ext>
            </a:extLst>
          </p:cNvPr>
          <p:cNvSpPr txBox="1"/>
          <p:nvPr/>
        </p:nvSpPr>
        <p:spPr>
          <a:xfrm>
            <a:off x="7229254" y="4806453"/>
            <a:ext cx="371266" cy="276999"/>
          </a:xfrm>
          <a:prstGeom prst="rect">
            <a:avLst/>
          </a:prstGeom>
          <a:solidFill>
            <a:schemeClr val="accent5">
              <a:lumMod val="40000"/>
              <a:lumOff val="60000"/>
            </a:schemeClr>
          </a:solidFill>
          <a:ln w="12700">
            <a:solidFill>
              <a:srgbClr val="FFFF00"/>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2</a:t>
            </a:r>
          </a:p>
        </p:txBody>
      </p:sp>
      <p:sp>
        <p:nvSpPr>
          <p:cNvPr id="28" name="TextBox 27">
            <a:extLst>
              <a:ext uri="{FF2B5EF4-FFF2-40B4-BE49-F238E27FC236}">
                <a16:creationId xmlns:a16="http://schemas.microsoft.com/office/drawing/2014/main" id="{CD7B741D-5EC1-11EC-D5A1-92E368627CBD}"/>
              </a:ext>
            </a:extLst>
          </p:cNvPr>
          <p:cNvSpPr txBox="1"/>
          <p:nvPr/>
        </p:nvSpPr>
        <p:spPr>
          <a:xfrm>
            <a:off x="6637719" y="3955513"/>
            <a:ext cx="371266" cy="276999"/>
          </a:xfrm>
          <a:prstGeom prst="rect">
            <a:avLst/>
          </a:prstGeom>
          <a:solidFill>
            <a:schemeClr val="accent5">
              <a:lumMod val="40000"/>
              <a:lumOff val="60000"/>
            </a:schemeClr>
          </a:solidFill>
          <a:ln w="12700">
            <a:solidFill>
              <a:srgbClr val="FFFF00"/>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6 </a:t>
            </a:r>
          </a:p>
        </p:txBody>
      </p:sp>
      <p:sp>
        <p:nvSpPr>
          <p:cNvPr id="29" name="TextBox 28">
            <a:extLst>
              <a:ext uri="{FF2B5EF4-FFF2-40B4-BE49-F238E27FC236}">
                <a16:creationId xmlns:a16="http://schemas.microsoft.com/office/drawing/2014/main" id="{36FB5292-CCEA-E7DA-FB5D-D8B04A1C7A7C}"/>
              </a:ext>
            </a:extLst>
          </p:cNvPr>
          <p:cNvSpPr txBox="1"/>
          <p:nvPr/>
        </p:nvSpPr>
        <p:spPr>
          <a:xfrm>
            <a:off x="4354402" y="4740833"/>
            <a:ext cx="371266" cy="276999"/>
          </a:xfrm>
          <a:prstGeom prst="rect">
            <a:avLst/>
          </a:prstGeom>
          <a:solidFill>
            <a:schemeClr val="accent5">
              <a:lumMod val="40000"/>
              <a:lumOff val="60000"/>
            </a:schemeClr>
          </a:solidFill>
          <a:ln w="12700">
            <a:solidFill>
              <a:srgbClr val="FFFF00"/>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2</a:t>
            </a:r>
          </a:p>
        </p:txBody>
      </p:sp>
      <p:sp>
        <p:nvSpPr>
          <p:cNvPr id="30" name="TextBox 29">
            <a:extLst>
              <a:ext uri="{FF2B5EF4-FFF2-40B4-BE49-F238E27FC236}">
                <a16:creationId xmlns:a16="http://schemas.microsoft.com/office/drawing/2014/main" id="{E0C02109-1764-B9C5-CC35-24765E495545}"/>
              </a:ext>
            </a:extLst>
          </p:cNvPr>
          <p:cNvSpPr txBox="1"/>
          <p:nvPr/>
        </p:nvSpPr>
        <p:spPr>
          <a:xfrm>
            <a:off x="5118993" y="4251513"/>
            <a:ext cx="408393" cy="286657"/>
          </a:xfrm>
          <a:prstGeom prst="rect">
            <a:avLst/>
          </a:prstGeom>
          <a:solidFill>
            <a:schemeClr val="accent5">
              <a:lumMod val="40000"/>
              <a:lumOff val="60000"/>
            </a:schemeClr>
          </a:solidFill>
          <a:ln w="12700">
            <a:solidFill>
              <a:srgbClr val="FFFF00"/>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12 </a:t>
            </a:r>
          </a:p>
        </p:txBody>
      </p:sp>
      <p:sp>
        <p:nvSpPr>
          <p:cNvPr id="31" name="TextBox 30">
            <a:extLst>
              <a:ext uri="{FF2B5EF4-FFF2-40B4-BE49-F238E27FC236}">
                <a16:creationId xmlns:a16="http://schemas.microsoft.com/office/drawing/2014/main" id="{18D85042-1138-7DC9-C62F-BEACB2178628}"/>
              </a:ext>
            </a:extLst>
          </p:cNvPr>
          <p:cNvSpPr txBox="1"/>
          <p:nvPr/>
        </p:nvSpPr>
        <p:spPr>
          <a:xfrm>
            <a:off x="6215738" y="4443912"/>
            <a:ext cx="371266" cy="276999"/>
          </a:xfrm>
          <a:prstGeom prst="rect">
            <a:avLst/>
          </a:prstGeom>
          <a:solidFill>
            <a:schemeClr val="accent5">
              <a:lumMod val="40000"/>
              <a:lumOff val="60000"/>
            </a:schemeClr>
          </a:solidFill>
          <a:ln w="12700">
            <a:solidFill>
              <a:srgbClr val="FFFF00"/>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2</a:t>
            </a:r>
          </a:p>
        </p:txBody>
      </p:sp>
      <p:cxnSp>
        <p:nvCxnSpPr>
          <p:cNvPr id="33" name="Straight Connector 32">
            <a:extLst>
              <a:ext uri="{FF2B5EF4-FFF2-40B4-BE49-F238E27FC236}">
                <a16:creationId xmlns:a16="http://schemas.microsoft.com/office/drawing/2014/main" id="{47894DB6-BCFA-DA13-DD5E-18F458BCADD3}"/>
              </a:ext>
            </a:extLst>
          </p:cNvPr>
          <p:cNvCxnSpPr>
            <a:stCxn id="20" idx="2"/>
            <a:endCxn id="20" idx="2"/>
          </p:cNvCxnSpPr>
          <p:nvPr/>
        </p:nvCxnSpPr>
        <p:spPr>
          <a:xfrm>
            <a:off x="5669323" y="37557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9615EE-4581-75B9-8958-F831D764203D}"/>
              </a:ext>
            </a:extLst>
          </p:cNvPr>
          <p:cNvCxnSpPr>
            <a:cxnSpLocks/>
            <a:stCxn id="20" idx="2"/>
            <a:endCxn id="30" idx="0"/>
          </p:cNvCxnSpPr>
          <p:nvPr/>
        </p:nvCxnSpPr>
        <p:spPr>
          <a:xfrm flipH="1">
            <a:off x="5323190" y="3755725"/>
            <a:ext cx="346133" cy="49578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24F3987-70C8-5B16-5A0C-28F075399386}"/>
              </a:ext>
            </a:extLst>
          </p:cNvPr>
          <p:cNvCxnSpPr>
            <a:cxnSpLocks/>
            <a:stCxn id="20" idx="2"/>
            <a:endCxn id="29" idx="0"/>
          </p:cNvCxnSpPr>
          <p:nvPr/>
        </p:nvCxnSpPr>
        <p:spPr>
          <a:xfrm flipH="1">
            <a:off x="4540035" y="3755725"/>
            <a:ext cx="1129288" cy="98510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247E29D-A5A9-15B6-872E-29003B7CB8FF}"/>
              </a:ext>
            </a:extLst>
          </p:cNvPr>
          <p:cNvCxnSpPr>
            <a:cxnSpLocks/>
            <a:stCxn id="20" idx="3"/>
            <a:endCxn id="24" idx="1"/>
          </p:cNvCxnSpPr>
          <p:nvPr/>
        </p:nvCxnSpPr>
        <p:spPr>
          <a:xfrm flipV="1">
            <a:off x="6232353" y="3140440"/>
            <a:ext cx="751465" cy="47678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84F9632-1142-1FD6-EF57-95C1616B9DF6}"/>
              </a:ext>
            </a:extLst>
          </p:cNvPr>
          <p:cNvCxnSpPr>
            <a:cxnSpLocks/>
            <a:stCxn id="20" idx="3"/>
            <a:endCxn id="25" idx="1"/>
          </p:cNvCxnSpPr>
          <p:nvPr/>
        </p:nvCxnSpPr>
        <p:spPr>
          <a:xfrm>
            <a:off x="6232353" y="3617226"/>
            <a:ext cx="530161" cy="10675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DD84126-6B28-4AA3-F6E3-E42DC2524843}"/>
              </a:ext>
            </a:extLst>
          </p:cNvPr>
          <p:cNvCxnSpPr>
            <a:cxnSpLocks/>
            <a:stCxn id="20" idx="3"/>
            <a:endCxn id="28" idx="1"/>
          </p:cNvCxnSpPr>
          <p:nvPr/>
        </p:nvCxnSpPr>
        <p:spPr>
          <a:xfrm>
            <a:off x="6232353" y="3617226"/>
            <a:ext cx="405366" cy="4767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D80ADF6-1A1E-D0BF-7323-971152DF7702}"/>
              </a:ext>
            </a:extLst>
          </p:cNvPr>
          <p:cNvCxnSpPr>
            <a:cxnSpLocks/>
            <a:stCxn id="20" idx="2"/>
            <a:endCxn id="31" idx="0"/>
          </p:cNvCxnSpPr>
          <p:nvPr/>
        </p:nvCxnSpPr>
        <p:spPr>
          <a:xfrm>
            <a:off x="5669323" y="3755725"/>
            <a:ext cx="732048" cy="6881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E87097-0819-40EB-FD48-37B779DDA5F6}"/>
              </a:ext>
            </a:extLst>
          </p:cNvPr>
          <p:cNvCxnSpPr>
            <a:cxnSpLocks/>
            <a:stCxn id="20" idx="2"/>
            <a:endCxn id="26" idx="1"/>
          </p:cNvCxnSpPr>
          <p:nvPr/>
        </p:nvCxnSpPr>
        <p:spPr>
          <a:xfrm>
            <a:off x="5669323" y="3755725"/>
            <a:ext cx="1599127" cy="82668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A9B0ED6-1533-81A6-F90C-55DB0F74BBEE}"/>
              </a:ext>
            </a:extLst>
          </p:cNvPr>
          <p:cNvCxnSpPr>
            <a:cxnSpLocks/>
            <a:stCxn id="20" idx="2"/>
            <a:endCxn id="27" idx="1"/>
          </p:cNvCxnSpPr>
          <p:nvPr/>
        </p:nvCxnSpPr>
        <p:spPr>
          <a:xfrm>
            <a:off x="5669323" y="3755725"/>
            <a:ext cx="1559931" cy="118922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33C4522-A2C3-86EE-741B-40E532C8DB9D}"/>
              </a:ext>
            </a:extLst>
          </p:cNvPr>
          <p:cNvSpPr txBox="1"/>
          <p:nvPr/>
        </p:nvSpPr>
        <p:spPr>
          <a:xfrm>
            <a:off x="7459034" y="1367249"/>
            <a:ext cx="1992579" cy="2154436"/>
          </a:xfrm>
          <a:prstGeom prst="rect">
            <a:avLst/>
          </a:prstGeom>
          <a:solidFill>
            <a:srgbClr val="CCFFCC"/>
          </a:solidFill>
          <a:ln w="12700">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a:ea typeface="+mn-ea"/>
                <a:cs typeface="+mn-cs"/>
              </a:rPr>
              <a:t>SMRs by 2040 (GWs)</a:t>
            </a:r>
          </a:p>
          <a:p>
            <a:pPr marL="0" marR="0" lvl="0" indent="0" algn="l" defTabSz="914400" rtl="0" eaLnBrk="1" fontAlgn="auto" latinLnBrk="0" hangingPunct="1">
              <a:lnSpc>
                <a:spcPct val="100000"/>
              </a:lnSpc>
              <a:spcBef>
                <a:spcPts val="0"/>
              </a:spcBef>
              <a:spcAft>
                <a:spcPts val="0"/>
              </a:spcAft>
              <a:buClrTx/>
              <a:buSzTx/>
              <a:buFontTx/>
              <a:buNone/>
              <a:tabLst>
                <a:tab pos="1487488" algn="r"/>
              </a:tabLst>
              <a:defRPr/>
            </a:pP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rPr>
              <a:t>N.America</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32 </a:t>
            </a:r>
          </a:p>
          <a:p>
            <a:pPr marL="0" marR="0" lvl="0" indent="0" algn="l" defTabSz="914400" rtl="0" eaLnBrk="1" fontAlgn="auto" latinLnBrk="0" hangingPunct="1">
              <a:lnSpc>
                <a:spcPct val="100000"/>
              </a:lnSpc>
              <a:spcBef>
                <a:spcPts val="0"/>
              </a:spcBef>
              <a:spcAft>
                <a:spcPts val="0"/>
              </a:spcAft>
              <a:buClrTx/>
              <a:buSzTx/>
              <a:buFontTx/>
              <a:buNone/>
              <a:tabLst>
                <a:tab pos="1487488" algn="r"/>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UK &amp; Scandia:  	16</a:t>
            </a:r>
          </a:p>
          <a:p>
            <a:pPr marL="0" marR="0" lvl="0" indent="0" algn="l" defTabSz="914400" rtl="0" eaLnBrk="1" fontAlgn="auto" latinLnBrk="0" hangingPunct="1">
              <a:lnSpc>
                <a:spcPct val="100000"/>
              </a:lnSpc>
              <a:spcBef>
                <a:spcPts val="0"/>
              </a:spcBef>
              <a:spcAft>
                <a:spcPts val="0"/>
              </a:spcAft>
              <a:buClrTx/>
              <a:buSzTx/>
              <a:buFontTx/>
              <a:buNone/>
              <a:tabLst>
                <a:tab pos="1487488" algn="r"/>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Euro area: 	40</a:t>
            </a:r>
          </a:p>
          <a:p>
            <a:pPr marL="0" marR="0" lvl="0" indent="0" algn="l" defTabSz="914400" rtl="0" eaLnBrk="1" fontAlgn="auto" latinLnBrk="0" hangingPunct="1">
              <a:lnSpc>
                <a:spcPct val="100000"/>
              </a:lnSpc>
              <a:spcBef>
                <a:spcPts val="0"/>
              </a:spcBef>
              <a:spcAft>
                <a:spcPts val="0"/>
              </a:spcAft>
              <a:buClrTx/>
              <a:buSzTx/>
              <a:buFontTx/>
              <a:buNone/>
              <a:tabLst>
                <a:tab pos="1487488" algn="r"/>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MENA:  	  </a:t>
            </a:r>
            <a:r>
              <a:rPr kumimoji="0" lang="en-US" sz="1200" b="1" i="0" u="sng" strike="noStrike" kern="1200" cap="none" spc="0" normalizeH="0" baseline="0" noProof="0" dirty="0">
                <a:ln>
                  <a:noFill/>
                </a:ln>
                <a:solidFill>
                  <a:prstClr val="black"/>
                </a:solidFill>
                <a:effectLst/>
                <a:uLnTx/>
                <a:uFillTx/>
                <a:latin typeface="Arial" panose="020B0604020202020204"/>
                <a:ea typeface="+mn-ea"/>
                <a:cs typeface="+mn-cs"/>
              </a:rPr>
              <a:t>.  12</a:t>
            </a:r>
          </a:p>
          <a:p>
            <a:pPr marL="0" marR="0" lvl="0" indent="0" algn="l" defTabSz="914400" rtl="0" eaLnBrk="1" fontAlgn="auto" latinLnBrk="0" hangingPunct="1">
              <a:lnSpc>
                <a:spcPct val="100000"/>
              </a:lnSpc>
              <a:spcBef>
                <a:spcPts val="0"/>
              </a:spcBef>
              <a:spcAft>
                <a:spcPts val="0"/>
              </a:spcAft>
              <a:buClrTx/>
              <a:buSzTx/>
              <a:buFontTx/>
              <a:buNone/>
              <a:tabLst>
                <a:tab pos="1487488" algn="r"/>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TOTAL (GWs):  	100 </a:t>
            </a:r>
          </a:p>
          <a:p>
            <a:pPr marL="0" marR="0" lvl="0" indent="0" algn="l" defTabSz="914400" rtl="0" eaLnBrk="1" fontAlgn="auto" latinLnBrk="0" hangingPunct="1">
              <a:lnSpc>
                <a:spcPct val="100000"/>
              </a:lnSpc>
              <a:spcBef>
                <a:spcPts val="0"/>
              </a:spcBef>
              <a:spcAft>
                <a:spcPts val="0"/>
              </a:spcAft>
              <a:buClrTx/>
              <a:buSzTx/>
              <a:buFontTx/>
              <a:buNone/>
              <a:tabLst>
                <a:tab pos="1487488" algn="r"/>
              </a:tabLst>
              <a:defRPr/>
            </a:pP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87488" algn="r"/>
              </a:tabLst>
              <a:defRPr/>
            </a:pP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Some for power, add making fuels, chem, hydrogen, fertilizer, desalination, mining  </a:t>
            </a:r>
          </a:p>
        </p:txBody>
      </p:sp>
      <p:sp>
        <p:nvSpPr>
          <p:cNvPr id="68" name="TextBox 67">
            <a:extLst>
              <a:ext uri="{FF2B5EF4-FFF2-40B4-BE49-F238E27FC236}">
                <a16:creationId xmlns:a16="http://schemas.microsoft.com/office/drawing/2014/main" id="{29DAFCA1-4DFF-1344-F364-2DD845E576E8}"/>
              </a:ext>
            </a:extLst>
          </p:cNvPr>
          <p:cNvSpPr txBox="1"/>
          <p:nvPr/>
        </p:nvSpPr>
        <p:spPr>
          <a:xfrm>
            <a:off x="9543251" y="1277941"/>
            <a:ext cx="2360925" cy="2714589"/>
          </a:xfrm>
          <a:prstGeom prst="rect">
            <a:avLst/>
          </a:prstGeom>
          <a:solidFill>
            <a:srgbClr val="FFFFCC"/>
          </a:solidFill>
          <a:ln w="28575">
            <a:solidFill>
              <a:srgbClr val="FFCC00"/>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NATO Territory is a Region to review for SMR installations, using manufactured SMRs or</a:t>
            </a:r>
            <a:r>
              <a:rPr kumimoji="0" lang="en-US" sz="1200" b="1" i="0" u="sng" strike="noStrike" kern="1200" cap="none" spc="0" normalizeH="0" baseline="0" noProof="0" dirty="0">
                <a:ln>
                  <a:noFill/>
                </a:ln>
                <a:solidFill>
                  <a:prstClr val="black"/>
                </a:solidFill>
                <a:effectLst/>
                <a:uLnTx/>
                <a:uFillTx/>
                <a:latin typeface="Arial" panose="020B0604020202020204"/>
                <a:ea typeface="+mn-ea"/>
                <a:cs typeface="+mn-cs"/>
              </a:rPr>
              <a:t> Micro-reactors (3MW-30MWs)</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Based on open sources and plans announced by NATO member countries, this represents an </a:t>
            </a:r>
            <a:r>
              <a:rPr lang="en-US" sz="1200" b="1" dirty="0">
                <a:solidFill>
                  <a:prstClr val="black"/>
                </a:solidFill>
                <a:latin typeface="Arial" panose="020B0604020202020204"/>
              </a:rPr>
              <a:t>EBI</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estimate of </a:t>
            </a:r>
            <a:r>
              <a:rPr kumimoji="0" lang="en-US" sz="1200" b="1" i="0" u="sng" strike="noStrike" kern="1200" cap="none" spc="0" normalizeH="0" baseline="0" noProof="0" dirty="0">
                <a:ln>
                  <a:noFill/>
                </a:ln>
                <a:solidFill>
                  <a:prstClr val="black"/>
                </a:solidFill>
                <a:effectLst/>
                <a:uLnTx/>
                <a:uFillTx/>
                <a:latin typeface="Arial" panose="020B0604020202020204"/>
                <a:ea typeface="+mn-ea"/>
                <a:cs typeface="+mn-cs"/>
              </a:rPr>
              <a:t>potential</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capacity by ANP to be deployed by 2040.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C00000"/>
                </a:solidFill>
                <a:effectLst/>
                <a:uLnTx/>
                <a:uFillTx/>
                <a:latin typeface="Arial" panose="020B0604020202020204"/>
                <a:ea typeface="+mn-ea"/>
                <a:cs typeface="+mn-cs"/>
              </a:rPr>
              <a:t>[ Not a NATO estimate ] </a:t>
            </a:r>
          </a:p>
        </p:txBody>
      </p:sp>
      <p:sp>
        <p:nvSpPr>
          <p:cNvPr id="69" name="TextBox 68">
            <a:extLst>
              <a:ext uri="{FF2B5EF4-FFF2-40B4-BE49-F238E27FC236}">
                <a16:creationId xmlns:a16="http://schemas.microsoft.com/office/drawing/2014/main" id="{EC2550D8-2F8D-8265-93C4-AF0161D2EC70}"/>
              </a:ext>
            </a:extLst>
          </p:cNvPr>
          <p:cNvSpPr txBox="1"/>
          <p:nvPr/>
        </p:nvSpPr>
        <p:spPr>
          <a:xfrm>
            <a:off x="82577" y="2901914"/>
            <a:ext cx="2453793" cy="3221395"/>
          </a:xfrm>
          <a:prstGeom prst="rect">
            <a:avLst/>
          </a:prstGeom>
          <a:solidFill>
            <a:srgbClr val="FFFFCC"/>
          </a:solidFill>
          <a:ln w="12700">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Since the invasion of Ukraine in Feb. 2022, and the onset of a severe Energy Crisis in EU, the urgent drivers for SMRs: </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Improved Mission Readiness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Reduced Base Vulnerability</a:t>
            </a:r>
          </a:p>
          <a:p>
            <a:pPr marL="115888" marR="0" lvl="0" indent="-115888" algn="l"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Alternative energy supply – </a:t>
            </a: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What if fuel is constrained?</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a:t>
            </a:r>
            <a:b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Aviation fuel, Diesel…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Making liquid fuels and</a:t>
            </a:r>
            <a:b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hydrogen from EU sources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Higher reliability for Power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Electric Urban transport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District heating in cities </a:t>
            </a:r>
          </a:p>
        </p:txBody>
      </p:sp>
      <p:sp>
        <p:nvSpPr>
          <p:cNvPr id="70" name="TextBox 69">
            <a:extLst>
              <a:ext uri="{FF2B5EF4-FFF2-40B4-BE49-F238E27FC236}">
                <a16:creationId xmlns:a16="http://schemas.microsoft.com/office/drawing/2014/main" id="{A0E17388-F4A8-BCE5-7E80-E64FD04484EE}"/>
              </a:ext>
            </a:extLst>
          </p:cNvPr>
          <p:cNvSpPr txBox="1"/>
          <p:nvPr/>
        </p:nvSpPr>
        <p:spPr>
          <a:xfrm>
            <a:off x="4010398" y="6145991"/>
            <a:ext cx="3583888" cy="276999"/>
          </a:xfrm>
          <a:prstGeom prst="rect">
            <a:avLst/>
          </a:prstGeom>
          <a:solidFill>
            <a:schemeClr val="bg1"/>
          </a:solidFill>
          <a:ln w="1905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a:ea typeface="+mn-ea"/>
                <a:cs typeface="+mn-cs"/>
              </a:rPr>
              <a:t>AFRICOM could represent another 20 GWs</a:t>
            </a:r>
          </a:p>
        </p:txBody>
      </p:sp>
      <p:sp>
        <p:nvSpPr>
          <p:cNvPr id="71" name="TextBox 70">
            <a:extLst>
              <a:ext uri="{FF2B5EF4-FFF2-40B4-BE49-F238E27FC236}">
                <a16:creationId xmlns:a16="http://schemas.microsoft.com/office/drawing/2014/main" id="{0371EFB9-D310-44A8-C855-BF19B2AEBB2E}"/>
              </a:ext>
            </a:extLst>
          </p:cNvPr>
          <p:cNvSpPr txBox="1"/>
          <p:nvPr/>
        </p:nvSpPr>
        <p:spPr>
          <a:xfrm>
            <a:off x="7671927" y="3863835"/>
            <a:ext cx="449233" cy="276999"/>
          </a:xfrm>
          <a:prstGeom prst="rect">
            <a:avLst/>
          </a:prstGeom>
          <a:solidFill>
            <a:schemeClr val="bg1"/>
          </a:solidFill>
          <a:ln w="1270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8?</a:t>
            </a:r>
          </a:p>
        </p:txBody>
      </p:sp>
      <p:sp>
        <p:nvSpPr>
          <p:cNvPr id="22" name="TextBox 21">
            <a:extLst>
              <a:ext uri="{FF2B5EF4-FFF2-40B4-BE49-F238E27FC236}">
                <a16:creationId xmlns:a16="http://schemas.microsoft.com/office/drawing/2014/main" id="{FA3C5AC9-8C97-D30E-B928-C5D19859E8B4}"/>
              </a:ext>
            </a:extLst>
          </p:cNvPr>
          <p:cNvSpPr txBox="1"/>
          <p:nvPr/>
        </p:nvSpPr>
        <p:spPr>
          <a:xfrm>
            <a:off x="449631" y="1336449"/>
            <a:ext cx="1808131" cy="1446550"/>
          </a:xfrm>
          <a:prstGeom prst="rect">
            <a:avLst/>
          </a:prstGeom>
          <a:solidFill>
            <a:srgbClr val="CCFFCC"/>
          </a:solidFill>
          <a:ln w="28575">
            <a:solidFill>
              <a:srgbClr val="FFCC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FF"/>
                </a:solidFill>
                <a:effectLst/>
                <a:uLnTx/>
                <a:uFillTx/>
                <a:latin typeface="Arial" panose="020B0604020202020204"/>
                <a:ea typeface="+mn-ea"/>
                <a:cs typeface="+mn-cs"/>
              </a:rPr>
              <a:t>NATO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a:ea typeface="+mn-ea"/>
                <a:cs typeface="+mn-cs"/>
              </a:rPr>
              <a:t>Possible </a:t>
            </a:r>
            <a:br>
              <a:rPr kumimoji="0" lang="en-US" sz="1800" b="1" i="1"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1" i="1" u="none" strike="noStrike" kern="1200" cap="none" spc="0" normalizeH="0" baseline="0" noProof="0" dirty="0">
                <a:ln>
                  <a:noFill/>
                </a:ln>
                <a:solidFill>
                  <a:prstClr val="black"/>
                </a:solidFill>
                <a:effectLst/>
                <a:uLnTx/>
                <a:uFillTx/>
                <a:latin typeface="Arial" panose="020B0604020202020204"/>
                <a:ea typeface="+mn-ea"/>
                <a:cs typeface="+mn-cs"/>
              </a:rPr>
              <a:t>SMRs by 2040: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a:ea typeface="+mn-ea"/>
                <a:cs typeface="+mn-cs"/>
              </a:rPr>
              <a:t>&gt;100 GWs </a:t>
            </a:r>
            <a:br>
              <a:rPr kumimoji="0" lang="en-US" sz="1800" b="1" i="1"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rPr>
              <a:t>(some at military bases) </a:t>
            </a:r>
            <a:r>
              <a:rPr kumimoji="0" lang="en-US" sz="1600" b="1" i="1"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US" sz="1400" b="1"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71829139-06BD-3551-97D1-A48A367F3CA2}"/>
              </a:ext>
            </a:extLst>
          </p:cNvPr>
          <p:cNvSpPr txBox="1"/>
          <p:nvPr/>
        </p:nvSpPr>
        <p:spPr>
          <a:xfrm>
            <a:off x="4363712" y="6547072"/>
            <a:ext cx="4145288"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https://www.deviantart.com/nutshellcountries/art/Nato-2022-925202802</a:t>
            </a:r>
          </a:p>
        </p:txBody>
      </p:sp>
      <p:sp>
        <p:nvSpPr>
          <p:cNvPr id="2" name="TextBox 1">
            <a:extLst>
              <a:ext uri="{FF2B5EF4-FFF2-40B4-BE49-F238E27FC236}">
                <a16:creationId xmlns:a16="http://schemas.microsoft.com/office/drawing/2014/main" id="{AFFF0AFF-D104-E741-82BE-470A9E28B7BA}"/>
              </a:ext>
            </a:extLst>
          </p:cNvPr>
          <p:cNvSpPr txBox="1"/>
          <p:nvPr/>
        </p:nvSpPr>
        <p:spPr>
          <a:xfrm>
            <a:off x="9582139" y="4806453"/>
            <a:ext cx="2282968" cy="856645"/>
          </a:xfrm>
          <a:prstGeom prst="rect">
            <a:avLst/>
          </a:prstGeom>
          <a:solidFill>
            <a:srgbClr val="FFCCCC"/>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1" i="1" u="sng" strike="noStrike" kern="1200" cap="none" spc="0" normalizeH="0" baseline="0" noProof="0" dirty="0">
                <a:ln>
                  <a:noFill/>
                </a:ln>
                <a:solidFill>
                  <a:prstClr val="black"/>
                </a:solidFill>
                <a:effectLst/>
                <a:uLnTx/>
                <a:uFillTx/>
                <a:latin typeface="Arial" panose="020B0604020202020204"/>
                <a:ea typeface="+mn-ea"/>
                <a:cs typeface="+mn-cs"/>
              </a:rPr>
              <a:t>CHINA in 2022 (WNA data):</a:t>
            </a:r>
            <a:r>
              <a:rPr kumimoji="0" lang="en-US" sz="1200" b="1" i="1"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a:ea typeface="+mn-ea"/>
                <a:cs typeface="+mn-cs"/>
              </a:rPr>
              <a:t>52 GWs Operating, </a:t>
            </a:r>
            <a:br>
              <a:rPr kumimoji="0" lang="en-US" sz="1200" b="1" i="1"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1" i="1" u="none" strike="noStrike" kern="1200" cap="none" spc="0" normalizeH="0" baseline="0" noProof="0" dirty="0">
                <a:ln>
                  <a:noFill/>
                </a:ln>
                <a:solidFill>
                  <a:prstClr val="black"/>
                </a:solidFill>
                <a:effectLst/>
                <a:uLnTx/>
                <a:uFillTx/>
                <a:latin typeface="Arial" panose="020B0604020202020204"/>
                <a:ea typeface="+mn-ea"/>
                <a:cs typeface="+mn-cs"/>
              </a:rPr>
              <a:t>24 GWs under construction.  44 GWs sited, planned.</a:t>
            </a:r>
          </a:p>
        </p:txBody>
      </p:sp>
      <p:pic>
        <p:nvPicPr>
          <p:cNvPr id="3" name="Picture 2">
            <a:extLst>
              <a:ext uri="{FF2B5EF4-FFF2-40B4-BE49-F238E27FC236}">
                <a16:creationId xmlns:a16="http://schemas.microsoft.com/office/drawing/2014/main" id="{080BF4A7-4953-7390-5C92-1D28434718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1" t="12105" r="84041" b="12105"/>
          <a:stretch/>
        </p:blipFill>
        <p:spPr bwMode="auto">
          <a:xfrm>
            <a:off x="294784" y="6237377"/>
            <a:ext cx="309694" cy="30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F2F2BB6B-F5F5-4CD8-ECC8-2E0690462B09}"/>
              </a:ext>
            </a:extLst>
          </p:cNvPr>
          <p:cNvSpPr txBox="1"/>
          <p:nvPr/>
        </p:nvSpPr>
        <p:spPr>
          <a:xfrm>
            <a:off x="733832" y="6267835"/>
            <a:ext cx="1503808" cy="276999"/>
          </a:xfrm>
          <a:prstGeom prst="rect">
            <a:avLst/>
          </a:prstGeom>
          <a:solidFill>
            <a:schemeClr val="bg1"/>
          </a:solidFill>
          <a:ln w="1905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latin typeface="Arial" panose="020B0604020202020204"/>
              </a:rPr>
              <a:t>© </a:t>
            </a:r>
            <a:r>
              <a:rPr kumimoji="0" lang="en-US" sz="1200" b="1" i="1" u="none" strike="noStrike" kern="1200" cap="none" spc="0" normalizeH="0" baseline="0" noProof="0" dirty="0">
                <a:ln>
                  <a:noFill/>
                </a:ln>
                <a:solidFill>
                  <a:prstClr val="black"/>
                </a:solidFill>
                <a:effectLst/>
                <a:uLnTx/>
                <a:uFillTx/>
                <a:latin typeface="Arial" panose="020B0604020202020204"/>
                <a:ea typeface="+mn-ea"/>
                <a:cs typeface="+mn-cs"/>
              </a:rPr>
              <a:t>ADPaterson </a:t>
            </a:r>
          </a:p>
        </p:txBody>
      </p:sp>
      <p:pic>
        <p:nvPicPr>
          <p:cNvPr id="6" name="Picture 2">
            <a:extLst>
              <a:ext uri="{FF2B5EF4-FFF2-40B4-BE49-F238E27FC236}">
                <a16:creationId xmlns:a16="http://schemas.microsoft.com/office/drawing/2014/main" id="{6013F829-4C93-96AF-BE47-7EDEAADD0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749" y="4469064"/>
            <a:ext cx="7239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5262C46A-772F-F1C1-B31A-A62AA837BCD8}"/>
              </a:ext>
            </a:extLst>
          </p:cNvPr>
          <p:cNvGrpSpPr>
            <a:grpSpLocks noChangeAspect="1"/>
          </p:cNvGrpSpPr>
          <p:nvPr/>
        </p:nvGrpSpPr>
        <p:grpSpPr>
          <a:xfrm>
            <a:off x="11282842" y="339949"/>
            <a:ext cx="645195" cy="645195"/>
            <a:chOff x="9381225" y="2127522"/>
            <a:chExt cx="1371600" cy="1371600"/>
          </a:xfrm>
        </p:grpSpPr>
        <p:sp>
          <p:nvSpPr>
            <p:cNvPr id="10" name="Oval 9">
              <a:extLst>
                <a:ext uri="{FF2B5EF4-FFF2-40B4-BE49-F238E27FC236}">
                  <a16:creationId xmlns:a16="http://schemas.microsoft.com/office/drawing/2014/main" id="{57515668-0DC7-E5C8-5C40-EBDBD1D610F9}"/>
                </a:ext>
              </a:extLst>
            </p:cNvPr>
            <p:cNvSpPr/>
            <p:nvPr userDrawn="1"/>
          </p:nvSpPr>
          <p:spPr>
            <a:xfrm>
              <a:off x="9381225" y="2127522"/>
              <a:ext cx="1371600" cy="1371600"/>
            </a:xfrm>
            <a:prstGeom prst="ellipse">
              <a:avLst/>
            </a:prstGeom>
            <a:solidFill>
              <a:schemeClr val="bg1"/>
            </a:solidFill>
            <a:ln>
              <a:solidFill>
                <a:srgbClr val="D9B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A9E02A-4CF5-7CC6-C30A-FA46FD1B35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9825" y="2356122"/>
              <a:ext cx="914400" cy="914400"/>
            </a:xfrm>
            <a:prstGeom prst="rect">
              <a:avLst/>
            </a:prstGeom>
          </p:spPr>
        </p:pic>
      </p:grpSp>
    </p:spTree>
    <p:extLst>
      <p:ext uri="{BB962C8B-B14F-4D97-AF65-F5344CB8AC3E}">
        <p14:creationId xmlns:p14="http://schemas.microsoft.com/office/powerpoint/2010/main" val="420545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down)">
                                      <p:cBhvr>
                                        <p:cTn id="56" dur="500"/>
                                        <p:tgtEl>
                                          <p:spTgt spid="42"/>
                                        </p:tgtEl>
                                      </p:cBhvr>
                                    </p:animEffect>
                                  </p:childTnLst>
                                </p:cTn>
                              </p:par>
                              <p:par>
                                <p:cTn id="57" presetID="22" presetClass="entr" presetSubtype="4"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00"/>
                                        <p:tgtEl>
                                          <p:spTgt spid="45"/>
                                        </p:tgtEl>
                                      </p:cBhvr>
                                    </p:animEffect>
                                  </p:childTnLst>
                                </p:cTn>
                              </p:par>
                              <p:par>
                                <p:cTn id="60" presetID="22" presetClass="entr" presetSubtype="4"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par>
                                <p:cTn id="63" presetID="22" presetClass="entr" presetSubtype="4"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down)">
                                      <p:cBhvr>
                                        <p:cTn id="65" dur="500"/>
                                        <p:tgtEl>
                                          <p:spTgt spid="57"/>
                                        </p:tgtEl>
                                      </p:cBhvr>
                                    </p:animEffect>
                                  </p:childTnLst>
                                </p:cTn>
                              </p:par>
                              <p:par>
                                <p:cTn id="66" presetID="22" presetClass="entr" presetSubtype="4"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wipe(down)">
                                      <p:cBhvr>
                                        <p:cTn id="68" dur="500"/>
                                        <p:tgtEl>
                                          <p:spTgt spid="60"/>
                                        </p:tgtEl>
                                      </p:cBhvr>
                                    </p:animEffect>
                                  </p:childTnLst>
                                </p:cTn>
                              </p:par>
                              <p:par>
                                <p:cTn id="69" presetID="22" presetClass="entr" presetSubtype="4"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wipe(down)">
                                      <p:cBhvr>
                                        <p:cTn id="71" dur="500"/>
                                        <p:tgtEl>
                                          <p:spTgt spid="53"/>
                                        </p:tgtEl>
                                      </p:cBhvr>
                                    </p:animEffect>
                                  </p:childTnLst>
                                </p:cTn>
                              </p:par>
                              <p:par>
                                <p:cTn id="72" presetID="22" presetClass="entr" presetSubtype="4"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ipe(down)">
                                      <p:cBhvr>
                                        <p:cTn id="74" dur="500"/>
                                        <p:tgtEl>
                                          <p:spTgt spid="35"/>
                                        </p:tgtEl>
                                      </p:cBhvr>
                                    </p:animEffect>
                                  </p:childTnLst>
                                </p:cTn>
                              </p:par>
                              <p:par>
                                <p:cTn id="75" presetID="22" presetClass="entr" presetSubtype="4"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wipe(down)">
                                      <p:cBhvr>
                                        <p:cTn id="77" dur="500"/>
                                        <p:tgtEl>
                                          <p:spTgt spid="39"/>
                                        </p:tgtEl>
                                      </p:cBhvr>
                                    </p:animEffect>
                                  </p:childTnLst>
                                </p:cTn>
                              </p:par>
                            </p:childTnLst>
                          </p:cTn>
                        </p:par>
                        <p:par>
                          <p:cTn id="78" fill="hold">
                            <p:stCondLst>
                              <p:cond delay="500"/>
                            </p:stCondLst>
                            <p:childTnLst>
                              <p:par>
                                <p:cTn id="79" presetID="22" presetClass="entr" presetSubtype="4"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down)">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wipe(up)">
                                      <p:cBhvr>
                                        <p:cTn id="90" dur="1000"/>
                                        <p:tgtEl>
                                          <p:spTgt spid="65"/>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wipe(down)">
                                      <p:cBhvr>
                                        <p:cTn id="99" dur="1000"/>
                                        <p:tgtEl>
                                          <p:spTgt spid="70"/>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ipe(down)">
                                      <p:cBhvr>
                                        <p:cTn id="104" dur="1000"/>
                                        <p:tgtEl>
                                          <p:spTgt spid="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ipe(down)">
                                      <p:cBhvr>
                                        <p:cTn id="109" dur="1000"/>
                                        <p:tgtEl>
                                          <p:spTgt spid="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wipe(down)">
                                      <p:cBhvr>
                                        <p:cTn id="1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65" grpId="0" animBg="1"/>
      <p:bldP spid="68" grpId="0" animBg="1"/>
      <p:bldP spid="69" grpId="0" animBg="1"/>
      <p:bldP spid="70" grpId="0" animBg="1"/>
      <p:bldP spid="71" grpId="0" animBg="1"/>
      <p:bldP spid="2"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65D59-4045-4E0C-0D05-B27BAF9EBA8F}"/>
              </a:ext>
            </a:extLst>
          </p:cNvPr>
          <p:cNvSpPr>
            <a:spLocks noGrp="1"/>
          </p:cNvSpPr>
          <p:nvPr>
            <p:ph idx="1"/>
          </p:nvPr>
        </p:nvSpPr>
        <p:spPr>
          <a:xfrm>
            <a:off x="304383" y="1081668"/>
            <a:ext cx="11649724" cy="5297844"/>
          </a:xfrm>
        </p:spPr>
        <p:txBody>
          <a:bodyPr/>
          <a:lstStyle/>
          <a:p>
            <a:pPr marL="457200" indent="-457200">
              <a:buFont typeface="Wingdings" panose="05000000000000000000" pitchFamily="2" charset="2"/>
              <a:buChar char="Ø"/>
            </a:pPr>
            <a:r>
              <a:rPr lang="en-US" dirty="0"/>
              <a:t>Russia, France will continue to win bids by going long </a:t>
            </a:r>
            <a:r>
              <a:rPr lang="en-US" u="sng" dirty="0"/>
              <a:t>on buy-side</a:t>
            </a:r>
          </a:p>
          <a:p>
            <a:pPr marL="457200" indent="-457200">
              <a:buFont typeface="Wingdings" panose="05000000000000000000" pitchFamily="2" charset="2"/>
              <a:buChar char="Ø"/>
            </a:pPr>
            <a:r>
              <a:rPr lang="en-US" dirty="0"/>
              <a:t>China is very focused on building large reactors internally </a:t>
            </a:r>
            <a:r>
              <a:rPr lang="en-US" sz="2400" dirty="0"/>
              <a:t>(&gt;30 GWs)</a:t>
            </a:r>
            <a:r>
              <a:rPr lang="en-US" dirty="0"/>
              <a:t>.  </a:t>
            </a:r>
            <a:br>
              <a:rPr lang="en-US" dirty="0"/>
            </a:br>
            <a:r>
              <a:rPr lang="en-US" dirty="0"/>
              <a:t>   -- </a:t>
            </a:r>
            <a:r>
              <a:rPr lang="en-US" sz="2400" dirty="0"/>
              <a:t>China will build their own designs now (</a:t>
            </a:r>
            <a:r>
              <a:rPr lang="en-US" sz="2400" dirty="0" err="1"/>
              <a:t>Hualong</a:t>
            </a:r>
            <a:r>
              <a:rPr lang="en-US" sz="2400" dirty="0"/>
              <a:t> One, plus SMRs</a:t>
            </a:r>
            <a:br>
              <a:rPr lang="en-US" sz="2400" dirty="0"/>
            </a:br>
            <a:r>
              <a:rPr lang="en-US" sz="2400" dirty="0"/>
              <a:t>    -- Local Hazardous Air Pollution (</a:t>
            </a:r>
            <a:r>
              <a:rPr lang="en-US" sz="2400" dirty="0" err="1"/>
              <a:t>HazAPs</a:t>
            </a:r>
            <a:r>
              <a:rPr lang="en-US" sz="2400" dirty="0"/>
              <a:t>) are a bigger driver than GHGs</a:t>
            </a:r>
            <a:endParaRPr lang="en-US" dirty="0"/>
          </a:p>
          <a:p>
            <a:pPr marL="457200" indent="-457200">
              <a:buFont typeface="Wingdings" panose="05000000000000000000" pitchFamily="2" charset="2"/>
              <a:buChar char="Ø"/>
            </a:pPr>
            <a:r>
              <a:rPr lang="en-US" dirty="0"/>
              <a:t>Europe now includes “Nuclear” in Clean Energy Taxonomy </a:t>
            </a:r>
          </a:p>
          <a:p>
            <a:pPr marL="457200" indent="-457200">
              <a:buFont typeface="Wingdings" panose="05000000000000000000" pitchFamily="2" charset="2"/>
              <a:buChar char="Ø"/>
            </a:pPr>
            <a:r>
              <a:rPr lang="en-US" dirty="0"/>
              <a:t>Eastern Europe must and will use Nuclear to shift from coal, gas</a:t>
            </a:r>
          </a:p>
          <a:p>
            <a:pPr marL="457200" indent="-457200">
              <a:buFont typeface="Wingdings" panose="05000000000000000000" pitchFamily="2" charset="2"/>
              <a:buChar char="Ø"/>
            </a:pPr>
            <a:r>
              <a:rPr lang="en-US" dirty="0"/>
              <a:t>USA can use NATO alliance on BUY-side (common specs) </a:t>
            </a:r>
            <a:br>
              <a:rPr lang="en-US" dirty="0"/>
            </a:br>
            <a:r>
              <a:rPr lang="en-US" dirty="0"/>
              <a:t>    </a:t>
            </a:r>
            <a:r>
              <a:rPr lang="en-US" sz="2400" dirty="0"/>
              <a:t>-- Many NATO allies exclude Russia and China from bidding </a:t>
            </a:r>
            <a:br>
              <a:rPr lang="en-US" sz="2400" dirty="0"/>
            </a:br>
            <a:r>
              <a:rPr lang="en-US" sz="2400" dirty="0"/>
              <a:t>     -- Romania plays “above its weight” by seeking to pioneer SMR applications</a:t>
            </a:r>
          </a:p>
          <a:p>
            <a:pPr marL="457200" indent="-457200">
              <a:buFont typeface="Wingdings" panose="05000000000000000000" pitchFamily="2" charset="2"/>
              <a:buChar char="Ø"/>
            </a:pPr>
            <a:r>
              <a:rPr lang="en-US" sz="2400" b="1" dirty="0">
                <a:solidFill>
                  <a:srgbClr val="008000"/>
                </a:solidFill>
              </a:rPr>
              <a:t>Data Centers seeking “Always-on, Zero emission” power is a game-changer</a:t>
            </a:r>
          </a:p>
          <a:p>
            <a:pPr marL="457200" indent="-457200">
              <a:buFont typeface="Wingdings" panose="05000000000000000000" pitchFamily="2" charset="2"/>
              <a:buChar char="Ø"/>
            </a:pPr>
            <a:r>
              <a:rPr lang="en-US" sz="2400" b="1" dirty="0">
                <a:solidFill>
                  <a:srgbClr val="008000"/>
                </a:solidFill>
              </a:rPr>
              <a:t>Heavy Industry will use Nuclear SMRs for Steam, Heat and Power 24/7 </a:t>
            </a:r>
            <a:endParaRPr lang="en-US" b="1" dirty="0">
              <a:solidFill>
                <a:srgbClr val="008000"/>
              </a:solidFill>
            </a:endParaRPr>
          </a:p>
          <a:p>
            <a:pPr marL="457200" indent="-457200">
              <a:buFont typeface="Wingdings" panose="05000000000000000000" pitchFamily="2" charset="2"/>
              <a:buChar char="Ø"/>
            </a:pPr>
            <a:endParaRPr lang="en-US" dirty="0"/>
          </a:p>
          <a:p>
            <a:pPr marL="0" indent="0">
              <a:buNone/>
            </a:pPr>
            <a:endParaRPr lang="en-US" dirty="0"/>
          </a:p>
        </p:txBody>
      </p:sp>
      <p:sp>
        <p:nvSpPr>
          <p:cNvPr id="3" name="Footer Placeholder 2">
            <a:extLst>
              <a:ext uri="{FF2B5EF4-FFF2-40B4-BE49-F238E27FC236}">
                <a16:creationId xmlns:a16="http://schemas.microsoft.com/office/drawing/2014/main" id="{F509F04B-D48D-B6EF-5002-2ABC98F6DEDC}"/>
              </a:ext>
            </a:extLst>
          </p:cNvPr>
          <p:cNvSpPr>
            <a:spLocks noGrp="1"/>
          </p:cNvSpPr>
          <p:nvPr>
            <p:ph type="ftr" sz="quarter" idx="11"/>
          </p:nvPr>
        </p:nvSpPr>
        <p:spPr/>
        <p:txBody>
          <a:bodyPr/>
          <a:lstStyle/>
          <a:p>
            <a:r>
              <a:rPr lang="en-US"/>
              <a:t>Proprietary and confidential to IP3. </a:t>
            </a:r>
          </a:p>
        </p:txBody>
      </p:sp>
      <p:sp>
        <p:nvSpPr>
          <p:cNvPr id="4" name="Slide Number Placeholder 3">
            <a:extLst>
              <a:ext uri="{FF2B5EF4-FFF2-40B4-BE49-F238E27FC236}">
                <a16:creationId xmlns:a16="http://schemas.microsoft.com/office/drawing/2014/main" id="{4E6BDA7D-28D2-ACEC-CFE8-A920C0C2B681}"/>
              </a:ext>
            </a:extLst>
          </p:cNvPr>
          <p:cNvSpPr>
            <a:spLocks noGrp="1"/>
          </p:cNvSpPr>
          <p:nvPr>
            <p:ph type="sldNum" sz="quarter" idx="12"/>
          </p:nvPr>
        </p:nvSpPr>
        <p:spPr/>
        <p:txBody>
          <a:bodyPr/>
          <a:lstStyle/>
          <a:p>
            <a:fld id="{E97A7AFE-FA66-4F00-9DD6-793E11C3362D}" type="slidenum">
              <a:rPr lang="en-US" smtClean="0"/>
              <a:pPr/>
              <a:t>27</a:t>
            </a:fld>
            <a:endParaRPr lang="en-US"/>
          </a:p>
        </p:txBody>
      </p:sp>
      <p:sp>
        <p:nvSpPr>
          <p:cNvPr id="5" name="Title 4">
            <a:extLst>
              <a:ext uri="{FF2B5EF4-FFF2-40B4-BE49-F238E27FC236}">
                <a16:creationId xmlns:a16="http://schemas.microsoft.com/office/drawing/2014/main" id="{1BF9CE17-CD84-3891-5E95-D719E453C6AE}"/>
              </a:ext>
            </a:extLst>
          </p:cNvPr>
          <p:cNvSpPr>
            <a:spLocks noGrp="1"/>
          </p:cNvSpPr>
          <p:nvPr>
            <p:ph type="title"/>
          </p:nvPr>
        </p:nvSpPr>
        <p:spPr/>
        <p:txBody>
          <a:bodyPr>
            <a:noAutofit/>
          </a:bodyPr>
          <a:lstStyle/>
          <a:p>
            <a:r>
              <a:rPr lang="en-US" sz="2800" dirty="0"/>
              <a:t>GLOBAL TRENDS – Wrap up</a:t>
            </a:r>
          </a:p>
        </p:txBody>
      </p:sp>
    </p:spTree>
    <p:extLst>
      <p:ext uri="{BB962C8B-B14F-4D97-AF65-F5344CB8AC3E}">
        <p14:creationId xmlns:p14="http://schemas.microsoft.com/office/powerpoint/2010/main" val="3122899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91C8CAA-B32D-C328-13DE-20C68EF118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 to IP3. </a:t>
            </a:r>
          </a:p>
        </p:txBody>
      </p:sp>
      <p:sp>
        <p:nvSpPr>
          <p:cNvPr id="4" name="Slide Number Placeholder 3">
            <a:extLst>
              <a:ext uri="{FF2B5EF4-FFF2-40B4-BE49-F238E27FC236}">
                <a16:creationId xmlns:a16="http://schemas.microsoft.com/office/drawing/2014/main" id="{51078558-35EE-FFE3-D202-8325FBFCA0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A7AFE-FA66-4F00-9DD6-793E11C3362D}"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25469413-563B-C107-0E27-70CD02FAE2EB}"/>
              </a:ext>
            </a:extLst>
          </p:cNvPr>
          <p:cNvSpPr>
            <a:spLocks noGrp="1"/>
          </p:cNvSpPr>
          <p:nvPr>
            <p:ph type="title"/>
          </p:nvPr>
        </p:nvSpPr>
        <p:spPr/>
        <p:txBody>
          <a:bodyPr>
            <a:noAutofit/>
          </a:bodyPr>
          <a:lstStyle/>
          <a:p>
            <a:r>
              <a:rPr lang="en-US" sz="2400" dirty="0"/>
              <a:t>Continuing the Dialog on “Nuclear SMRs in NATO” with NPS EAG</a:t>
            </a:r>
          </a:p>
        </p:txBody>
      </p:sp>
      <p:pic>
        <p:nvPicPr>
          <p:cNvPr id="10" name="Content Placeholder 9">
            <a:extLst>
              <a:ext uri="{FF2B5EF4-FFF2-40B4-BE49-F238E27FC236}">
                <a16:creationId xmlns:a16="http://schemas.microsoft.com/office/drawing/2014/main" id="{A618ABA8-A634-BE74-1709-35772285C86E}"/>
              </a:ext>
            </a:extLst>
          </p:cNvPr>
          <p:cNvPicPr>
            <a:picLocks noGrp="1" noChangeAspect="1"/>
          </p:cNvPicPr>
          <p:nvPr>
            <p:ph idx="1"/>
          </p:nvPr>
        </p:nvPicPr>
        <p:blipFill>
          <a:blip r:embed="rId2"/>
          <a:stretch>
            <a:fillRect/>
          </a:stretch>
        </p:blipFill>
        <p:spPr>
          <a:xfrm>
            <a:off x="975995" y="1230789"/>
            <a:ext cx="6614160" cy="4975860"/>
          </a:xfrm>
          <a:prstGeom prst="rect">
            <a:avLst/>
          </a:prstGeom>
        </p:spPr>
      </p:pic>
      <p:sp>
        <p:nvSpPr>
          <p:cNvPr id="11" name="TextBox 10">
            <a:extLst>
              <a:ext uri="{FF2B5EF4-FFF2-40B4-BE49-F238E27FC236}">
                <a16:creationId xmlns:a16="http://schemas.microsoft.com/office/drawing/2014/main" id="{3937E63A-C0AC-1E0F-784E-079749194740}"/>
              </a:ext>
            </a:extLst>
          </p:cNvPr>
          <p:cNvSpPr txBox="1"/>
          <p:nvPr/>
        </p:nvSpPr>
        <p:spPr>
          <a:xfrm>
            <a:off x="5808848" y="1479550"/>
            <a:ext cx="1565365" cy="553998"/>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10 Nov.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Arlington, VA </a:t>
            </a:r>
          </a:p>
        </p:txBody>
      </p:sp>
      <p:sp>
        <p:nvSpPr>
          <p:cNvPr id="12" name="TextBox 11">
            <a:extLst>
              <a:ext uri="{FF2B5EF4-FFF2-40B4-BE49-F238E27FC236}">
                <a16:creationId xmlns:a16="http://schemas.microsoft.com/office/drawing/2014/main" id="{AB6624A6-527D-0929-1D44-CED2DDACD4BE}"/>
              </a:ext>
            </a:extLst>
          </p:cNvPr>
          <p:cNvSpPr txBox="1"/>
          <p:nvPr/>
        </p:nvSpPr>
        <p:spPr>
          <a:xfrm>
            <a:off x="7931150" y="1359628"/>
            <a:ext cx="370205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“Energy Sovereignty will be the Westphalian Principle for the 21</a:t>
            </a:r>
            <a:r>
              <a:rPr kumimoji="0" lang="en-US" sz="1800" b="1" i="0" u="none" strike="noStrike" kern="1200" cap="none" spc="0" normalizeH="0" baseline="30000" noProof="0" dirty="0">
                <a:ln>
                  <a:noFill/>
                </a:ln>
                <a:solidFill>
                  <a:prstClr val="black"/>
                </a:solidFill>
                <a:effectLst/>
                <a:uLnTx/>
                <a:uFillTx/>
                <a:latin typeface="Arial" panose="020B0604020202020204"/>
                <a:ea typeface="+mn-ea"/>
                <a:cs typeface="+mn-cs"/>
              </a:rPr>
              <a:t>st</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Century”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https://nationalinterest.org/feature/energy-sovereignty-will-be-westphalian-principle-21st-century-200724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The SMART “Energy Transition” is one that encompasses multiple options, including Nuclear Energy.  </a:t>
            </a:r>
            <a:b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Renewables alone are not sufficient.”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ADM Mike Hewitt, CEO – IP3 </a:t>
            </a:r>
          </a:p>
        </p:txBody>
      </p:sp>
      <p:pic>
        <p:nvPicPr>
          <p:cNvPr id="13" name="Picture 12" descr="Logo&#10;&#10;Description automatically generated">
            <a:extLst>
              <a:ext uri="{FF2B5EF4-FFF2-40B4-BE49-F238E27FC236}">
                <a16:creationId xmlns:a16="http://schemas.microsoft.com/office/drawing/2014/main" id="{81895E54-BE63-0F54-0B56-C6852399F3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084" y="1061316"/>
            <a:ext cx="1074831" cy="736325"/>
          </a:xfrm>
          <a:prstGeom prst="rect">
            <a:avLst/>
          </a:prstGeom>
          <a:noFill/>
          <a:ln>
            <a:solidFill>
              <a:schemeClr val="tx1"/>
            </a:solidFill>
          </a:ln>
        </p:spPr>
      </p:pic>
      <p:pic>
        <p:nvPicPr>
          <p:cNvPr id="14" name="Picture 2">
            <a:extLst>
              <a:ext uri="{FF2B5EF4-FFF2-40B4-BE49-F238E27FC236}">
                <a16:creationId xmlns:a16="http://schemas.microsoft.com/office/drawing/2014/main" id="{74EC76CD-113D-490D-C9A9-2516BBAB4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278" y="5054058"/>
            <a:ext cx="705550" cy="946923"/>
          </a:xfrm>
          <a:prstGeom prst="rect">
            <a:avLst/>
          </a:prstGeom>
          <a:noFill/>
          <a:ln w="1905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2586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69A481B0-2FD2-49A9-A607-9E4334C9D9E2}"/>
              </a:ext>
            </a:extLst>
          </p:cNvPr>
          <p:cNvSpPr>
            <a:spLocks noGrp="1"/>
          </p:cNvSpPr>
          <p:nvPr>
            <p:ph type="sldNum" sz="quarter" idx="12"/>
          </p:nvPr>
        </p:nvSpPr>
        <p:spPr>
          <a:xfrm>
            <a:off x="9036899" y="6492400"/>
            <a:ext cx="27424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A7AFE-FA66-4F00-9DD6-793E11C3362D}"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bject 4"/>
          <p:cNvSpPr txBox="1">
            <a:spLocks noGrp="1"/>
          </p:cNvSpPr>
          <p:nvPr>
            <p:ph type="title"/>
          </p:nvPr>
        </p:nvSpPr>
        <p:spPr>
          <a:xfrm>
            <a:off x="422578" y="71189"/>
            <a:ext cx="9985564" cy="597599"/>
          </a:xfrm>
          <a:prstGeom prst="rect">
            <a:avLst/>
          </a:prstGeom>
        </p:spPr>
        <p:txBody>
          <a:bodyPr vert="horz" wrap="square" lIns="0" tIns="12700" rIns="0" bIns="0" rtlCol="0" anchor="ctr">
            <a:spAutoFit/>
          </a:bodyPr>
          <a:lstStyle/>
          <a:p>
            <a:pPr marL="12700">
              <a:lnSpc>
                <a:spcPct val="100000"/>
              </a:lnSpc>
              <a:spcBef>
                <a:spcPts val="100"/>
              </a:spcBef>
              <a:spcAft>
                <a:spcPts val="1200"/>
              </a:spcAft>
            </a:pPr>
            <a:r>
              <a:rPr lang="en-US" spc="-5" dirty="0">
                <a:latin typeface="+mj-lt"/>
                <a:cs typeface="Calibri" panose="020F0502020204030204" pitchFamily="34" charset="0"/>
              </a:rPr>
              <a:t>IP3 and Allied Nuclear Partners Ecosystem</a:t>
            </a:r>
            <a:br>
              <a:rPr lang="en-US" spc="-5" dirty="0">
                <a:latin typeface="+mj-lt"/>
                <a:cs typeface="Calibri" panose="020F0502020204030204" pitchFamily="34" charset="0"/>
              </a:rPr>
            </a:br>
            <a:r>
              <a:rPr lang="en-US" sz="1400" b="0" spc="-5" dirty="0">
                <a:latin typeface="+mj-lt"/>
                <a:cs typeface="Calibri" panose="020F0502020204030204" pitchFamily="34" charset="0"/>
              </a:rPr>
              <a:t>(with access/relationships to other top U.S. and International Vendors as needed*)</a:t>
            </a:r>
            <a:endParaRPr b="0" spc="-5" dirty="0">
              <a:latin typeface="+mj-lt"/>
              <a:cs typeface="Calibri" panose="020F0502020204030204" pitchFamily="34" charset="0"/>
            </a:endParaRPr>
          </a:p>
        </p:txBody>
      </p:sp>
      <p:sp>
        <p:nvSpPr>
          <p:cNvPr id="43" name="TextBox 42">
            <a:extLst>
              <a:ext uri="{FF2B5EF4-FFF2-40B4-BE49-F238E27FC236}">
                <a16:creationId xmlns:a16="http://schemas.microsoft.com/office/drawing/2014/main" id="{363C2F96-2B7F-4A9C-98DF-2D8AA9CBC6AE}"/>
              </a:ext>
            </a:extLst>
          </p:cNvPr>
          <p:cNvSpPr txBox="1"/>
          <p:nvPr/>
        </p:nvSpPr>
        <p:spPr>
          <a:xfrm>
            <a:off x="422578" y="1671636"/>
            <a:ext cx="42782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Core Energy Companies</a:t>
            </a:r>
          </a:p>
        </p:txBody>
      </p:sp>
      <p:sp>
        <p:nvSpPr>
          <p:cNvPr id="44" name="TextBox 43">
            <a:extLst>
              <a:ext uri="{FF2B5EF4-FFF2-40B4-BE49-F238E27FC236}">
                <a16:creationId xmlns:a16="http://schemas.microsoft.com/office/drawing/2014/main" id="{11BFE0AC-4239-4A1B-B57E-C208D9D08E6B}"/>
              </a:ext>
            </a:extLst>
          </p:cNvPr>
          <p:cNvSpPr txBox="1"/>
          <p:nvPr/>
        </p:nvSpPr>
        <p:spPr>
          <a:xfrm>
            <a:off x="4822390" y="1671636"/>
            <a:ext cx="43200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Security Companies`</a:t>
            </a:r>
          </a:p>
        </p:txBody>
      </p:sp>
      <p:sp>
        <p:nvSpPr>
          <p:cNvPr id="8" name="TextBox 7">
            <a:extLst>
              <a:ext uri="{FF2B5EF4-FFF2-40B4-BE49-F238E27FC236}">
                <a16:creationId xmlns:a16="http://schemas.microsoft.com/office/drawing/2014/main" id="{EB3B83FB-A10D-467B-AEFC-4165B3BE31C5}"/>
              </a:ext>
            </a:extLst>
          </p:cNvPr>
          <p:cNvSpPr txBox="1"/>
          <p:nvPr/>
        </p:nvSpPr>
        <p:spPr>
          <a:xfrm>
            <a:off x="9501699" y="1676725"/>
            <a:ext cx="2688712" cy="4570482"/>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sng" strike="noStrike" kern="1200" cap="none" spc="0" normalizeH="0" baseline="0" noProof="0" dirty="0">
                <a:ln>
                  <a:noFill/>
                </a:ln>
                <a:solidFill>
                  <a:prstClr val="black"/>
                </a:solidFill>
                <a:effectLst/>
                <a:uLnTx/>
                <a:uFillTx/>
                <a:latin typeface="Arial" panose="020B0604020202020204"/>
                <a:ea typeface="+mn-ea"/>
                <a:cs typeface="+mn-cs"/>
              </a:rPr>
              <a:t>Industrial Technologies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Air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Bloom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Cummins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First Solar USA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GTS in VA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Greenko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ITM Power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KBR (TRIGTM)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NextChem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NextGen Biomass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PlugPower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Scatec (RE)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Stamicarbon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Valmet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0" i="0" u="sng" strike="noStrike" kern="1200" cap="none" spc="0" normalizeH="0" baseline="0" noProof="0" dirty="0">
                <a:ln>
                  <a:noFill/>
                </a:ln>
                <a:solidFill>
                  <a:prstClr val="black"/>
                </a:solidFill>
                <a:effectLst/>
                <a:uLnTx/>
                <a:uFillTx/>
                <a:latin typeface="Arial" panose="020B0604020202020204"/>
                <a:ea typeface="+mn-ea"/>
                <a:cs typeface="+mn-cs"/>
              </a:rPr>
              <a:t>Nuclear SMR Technologies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GE-Hitachi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NuScale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Rolls-Royce SMR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TerraPower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Terrestrial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X-Energy</a:t>
            </a:r>
          </a:p>
        </p:txBody>
      </p:sp>
      <p:sp>
        <p:nvSpPr>
          <p:cNvPr id="25" name="TextBox 24">
            <a:extLst>
              <a:ext uri="{FF2B5EF4-FFF2-40B4-BE49-F238E27FC236}">
                <a16:creationId xmlns:a16="http://schemas.microsoft.com/office/drawing/2014/main" id="{D60C3CE5-5F86-4B3B-B6E4-BE963C256087}"/>
              </a:ext>
            </a:extLst>
          </p:cNvPr>
          <p:cNvSpPr txBox="1"/>
          <p:nvPr/>
        </p:nvSpPr>
        <p:spPr>
          <a:xfrm>
            <a:off x="9624015" y="1088476"/>
            <a:ext cx="17342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*Potential Tier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Participants</a:t>
            </a:r>
          </a:p>
        </p:txBody>
      </p:sp>
      <p:sp>
        <p:nvSpPr>
          <p:cNvPr id="9" name="TextBox 8">
            <a:extLst>
              <a:ext uri="{FF2B5EF4-FFF2-40B4-BE49-F238E27FC236}">
                <a16:creationId xmlns:a16="http://schemas.microsoft.com/office/drawing/2014/main" id="{74D79FB8-B89D-4C52-AA73-17220FE689C2}"/>
              </a:ext>
            </a:extLst>
          </p:cNvPr>
          <p:cNvSpPr txBox="1"/>
          <p:nvPr/>
        </p:nvSpPr>
        <p:spPr>
          <a:xfrm>
            <a:off x="422578" y="1208129"/>
            <a:ext cx="8719980" cy="369332"/>
          </a:xfrm>
          <a:prstGeom prst="rect">
            <a:avLst/>
          </a:prstGeom>
          <a:solidFill>
            <a:srgbClr val="FFFF0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IP3 and ANP Ecosystem</a:t>
            </a:r>
          </a:p>
        </p:txBody>
      </p:sp>
      <p:sp>
        <p:nvSpPr>
          <p:cNvPr id="13" name="object 5">
            <a:extLst>
              <a:ext uri="{FF2B5EF4-FFF2-40B4-BE49-F238E27FC236}">
                <a16:creationId xmlns:a16="http://schemas.microsoft.com/office/drawing/2014/main" id="{8ED348C4-304A-F443-1ADA-7215B93DFED8}"/>
              </a:ext>
            </a:extLst>
          </p:cNvPr>
          <p:cNvSpPr/>
          <p:nvPr/>
        </p:nvSpPr>
        <p:spPr>
          <a:xfrm>
            <a:off x="675469" y="2173209"/>
            <a:ext cx="1027413" cy="70781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object 17">
            <a:extLst>
              <a:ext uri="{FF2B5EF4-FFF2-40B4-BE49-F238E27FC236}">
                <a16:creationId xmlns:a16="http://schemas.microsoft.com/office/drawing/2014/main" id="{10D5A142-9E59-333F-34E0-E1706EFC27A0}"/>
              </a:ext>
            </a:extLst>
          </p:cNvPr>
          <p:cNvSpPr/>
          <p:nvPr/>
        </p:nvSpPr>
        <p:spPr>
          <a:xfrm>
            <a:off x="2392679" y="5823895"/>
            <a:ext cx="2247986" cy="37015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6777576B-960C-560A-C1C1-8A3CAA089800}"/>
              </a:ext>
            </a:extLst>
          </p:cNvPr>
          <p:cNvSpPr txBox="1">
            <a:spLocks noChangeAspect="1"/>
          </p:cNvSpPr>
          <p:nvPr/>
        </p:nvSpPr>
        <p:spPr>
          <a:xfrm>
            <a:off x="824603" y="5693486"/>
            <a:ext cx="1368253"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a:ea typeface="+mn-ea"/>
                <a:cs typeface="+mn-cs"/>
              </a:rPr>
              <a:t>MANA</a:t>
            </a:r>
          </a:p>
        </p:txBody>
      </p:sp>
      <p:sp>
        <p:nvSpPr>
          <p:cNvPr id="17" name="Rectangle 16">
            <a:extLst>
              <a:ext uri="{FF2B5EF4-FFF2-40B4-BE49-F238E27FC236}">
                <a16:creationId xmlns:a16="http://schemas.microsoft.com/office/drawing/2014/main" id="{66F70DBF-BF77-52BC-6BBA-095E6F412DD9}"/>
              </a:ext>
            </a:extLst>
          </p:cNvPr>
          <p:cNvSpPr/>
          <p:nvPr/>
        </p:nvSpPr>
        <p:spPr>
          <a:xfrm>
            <a:off x="431649" y="2072608"/>
            <a:ext cx="4269136" cy="42473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8" name="Picture 17" descr="A picture containing logo&#10;&#10;Description automatically generated">
            <a:extLst>
              <a:ext uri="{FF2B5EF4-FFF2-40B4-BE49-F238E27FC236}">
                <a16:creationId xmlns:a16="http://schemas.microsoft.com/office/drawing/2014/main" id="{BC54F66A-1380-DBB8-4C94-C9624D90A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213" y="2956250"/>
            <a:ext cx="2008172" cy="584190"/>
          </a:xfrm>
          <a:prstGeom prst="rect">
            <a:avLst/>
          </a:prstGeom>
        </p:spPr>
      </p:pic>
      <p:pic>
        <p:nvPicPr>
          <p:cNvPr id="19" name="Picture 18" descr="Icon&#10;&#10;Description automatically generated">
            <a:extLst>
              <a:ext uri="{FF2B5EF4-FFF2-40B4-BE49-F238E27FC236}">
                <a16:creationId xmlns:a16="http://schemas.microsoft.com/office/drawing/2014/main" id="{F105624A-C473-E54B-0FF3-74325E4AC4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5255" y="4479255"/>
            <a:ext cx="2054830" cy="474315"/>
          </a:xfrm>
          <a:prstGeom prst="rect">
            <a:avLst/>
          </a:prstGeom>
        </p:spPr>
      </p:pic>
      <p:pic>
        <p:nvPicPr>
          <p:cNvPr id="20" name="Picture 19">
            <a:extLst>
              <a:ext uri="{FF2B5EF4-FFF2-40B4-BE49-F238E27FC236}">
                <a16:creationId xmlns:a16="http://schemas.microsoft.com/office/drawing/2014/main" id="{00711E45-C623-075A-1D6C-6337D034E7E6}"/>
              </a:ext>
            </a:extLst>
          </p:cNvPr>
          <p:cNvPicPr>
            <a:picLocks noChangeAspect="1"/>
          </p:cNvPicPr>
          <p:nvPr/>
        </p:nvPicPr>
        <p:blipFill>
          <a:blip r:embed="rId7"/>
          <a:stretch>
            <a:fillRect/>
          </a:stretch>
        </p:blipFill>
        <p:spPr>
          <a:xfrm>
            <a:off x="2841427" y="5081339"/>
            <a:ext cx="1501178" cy="598528"/>
          </a:xfrm>
          <a:prstGeom prst="rect">
            <a:avLst/>
          </a:prstGeom>
        </p:spPr>
      </p:pic>
      <p:pic>
        <p:nvPicPr>
          <p:cNvPr id="21" name="Picture 3">
            <a:extLst>
              <a:ext uri="{FF2B5EF4-FFF2-40B4-BE49-F238E27FC236}">
                <a16:creationId xmlns:a16="http://schemas.microsoft.com/office/drawing/2014/main" id="{43AFDE85-339E-0846-E40D-2AC84C9C9D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028" y="5170040"/>
            <a:ext cx="2100704" cy="370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a:extLst>
              <a:ext uri="{FF2B5EF4-FFF2-40B4-BE49-F238E27FC236}">
                <a16:creationId xmlns:a16="http://schemas.microsoft.com/office/drawing/2014/main" id="{F4A3827E-B986-61F2-4B9F-AE115AD0D240}"/>
              </a:ext>
            </a:extLst>
          </p:cNvPr>
          <p:cNvPicPr>
            <a:picLocks noChangeAspect="1"/>
          </p:cNvPicPr>
          <p:nvPr/>
        </p:nvPicPr>
        <p:blipFill>
          <a:blip r:embed="rId9"/>
          <a:stretch>
            <a:fillRect/>
          </a:stretch>
        </p:blipFill>
        <p:spPr>
          <a:xfrm>
            <a:off x="2766572" y="3741033"/>
            <a:ext cx="1616485" cy="620441"/>
          </a:xfrm>
          <a:prstGeom prst="rect">
            <a:avLst/>
          </a:prstGeom>
        </p:spPr>
      </p:pic>
      <p:pic>
        <p:nvPicPr>
          <p:cNvPr id="23" name="Picture 22">
            <a:extLst>
              <a:ext uri="{FF2B5EF4-FFF2-40B4-BE49-F238E27FC236}">
                <a16:creationId xmlns:a16="http://schemas.microsoft.com/office/drawing/2014/main" id="{24747C0B-8D0F-3ACD-69F2-1B2D06F359D3}"/>
              </a:ext>
            </a:extLst>
          </p:cNvPr>
          <p:cNvPicPr>
            <a:picLocks noChangeAspect="1"/>
          </p:cNvPicPr>
          <p:nvPr/>
        </p:nvPicPr>
        <p:blipFill>
          <a:blip r:embed="rId10"/>
          <a:stretch>
            <a:fillRect/>
          </a:stretch>
        </p:blipFill>
        <p:spPr>
          <a:xfrm>
            <a:off x="1010250" y="4371207"/>
            <a:ext cx="1145135" cy="659952"/>
          </a:xfrm>
          <a:prstGeom prst="rect">
            <a:avLst/>
          </a:prstGeom>
        </p:spPr>
      </p:pic>
      <p:pic>
        <p:nvPicPr>
          <p:cNvPr id="24" name="Picture 23">
            <a:extLst>
              <a:ext uri="{FF2B5EF4-FFF2-40B4-BE49-F238E27FC236}">
                <a16:creationId xmlns:a16="http://schemas.microsoft.com/office/drawing/2014/main" id="{66450D0D-D698-8094-0410-1BFD316B5657}"/>
              </a:ext>
            </a:extLst>
          </p:cNvPr>
          <p:cNvPicPr>
            <a:picLocks noChangeAspect="1"/>
          </p:cNvPicPr>
          <p:nvPr/>
        </p:nvPicPr>
        <p:blipFill>
          <a:blip r:embed="rId11"/>
          <a:stretch>
            <a:fillRect/>
          </a:stretch>
        </p:blipFill>
        <p:spPr>
          <a:xfrm>
            <a:off x="604085" y="3643115"/>
            <a:ext cx="2054831" cy="596401"/>
          </a:xfrm>
          <a:prstGeom prst="rect">
            <a:avLst/>
          </a:prstGeom>
        </p:spPr>
      </p:pic>
      <p:pic>
        <p:nvPicPr>
          <p:cNvPr id="27" name="Picture 26">
            <a:extLst>
              <a:ext uri="{FF2B5EF4-FFF2-40B4-BE49-F238E27FC236}">
                <a16:creationId xmlns:a16="http://schemas.microsoft.com/office/drawing/2014/main" id="{A713051F-7C4F-FF96-7506-B7FC75406649}"/>
              </a:ext>
            </a:extLst>
          </p:cNvPr>
          <p:cNvPicPr>
            <a:picLocks noChangeAspect="1"/>
          </p:cNvPicPr>
          <p:nvPr/>
        </p:nvPicPr>
        <p:blipFill>
          <a:blip r:embed="rId12"/>
          <a:stretch>
            <a:fillRect/>
          </a:stretch>
        </p:blipFill>
        <p:spPr>
          <a:xfrm>
            <a:off x="2119478" y="2211502"/>
            <a:ext cx="2364473" cy="565110"/>
          </a:xfrm>
          <a:prstGeom prst="rect">
            <a:avLst/>
          </a:prstGeom>
        </p:spPr>
      </p:pic>
      <p:sp>
        <p:nvSpPr>
          <p:cNvPr id="33" name="object 10">
            <a:extLst>
              <a:ext uri="{FF2B5EF4-FFF2-40B4-BE49-F238E27FC236}">
                <a16:creationId xmlns:a16="http://schemas.microsoft.com/office/drawing/2014/main" id="{C937286F-DEDD-1A05-5864-07497F4E032A}"/>
              </a:ext>
            </a:extLst>
          </p:cNvPr>
          <p:cNvSpPr/>
          <p:nvPr/>
        </p:nvSpPr>
        <p:spPr>
          <a:xfrm>
            <a:off x="5055013" y="2304317"/>
            <a:ext cx="2149803" cy="390143"/>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object 12">
            <a:extLst>
              <a:ext uri="{FF2B5EF4-FFF2-40B4-BE49-F238E27FC236}">
                <a16:creationId xmlns:a16="http://schemas.microsoft.com/office/drawing/2014/main" id="{6D8CBE20-4B10-3012-889D-F2D1AFE33875}"/>
              </a:ext>
            </a:extLst>
          </p:cNvPr>
          <p:cNvSpPr/>
          <p:nvPr/>
        </p:nvSpPr>
        <p:spPr>
          <a:xfrm>
            <a:off x="5120982" y="4763387"/>
            <a:ext cx="1618570" cy="555082"/>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object 19">
            <a:extLst>
              <a:ext uri="{FF2B5EF4-FFF2-40B4-BE49-F238E27FC236}">
                <a16:creationId xmlns:a16="http://schemas.microsoft.com/office/drawing/2014/main" id="{49528DA2-C30E-4532-A063-63F316F3DA0A}"/>
              </a:ext>
            </a:extLst>
          </p:cNvPr>
          <p:cNvSpPr/>
          <p:nvPr/>
        </p:nvSpPr>
        <p:spPr>
          <a:xfrm>
            <a:off x="4999147" y="3531629"/>
            <a:ext cx="1589105" cy="459323"/>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object 21">
            <a:extLst>
              <a:ext uri="{FF2B5EF4-FFF2-40B4-BE49-F238E27FC236}">
                <a16:creationId xmlns:a16="http://schemas.microsoft.com/office/drawing/2014/main" id="{907243A3-668F-B08A-88D1-B8674DE03BE5}"/>
              </a:ext>
            </a:extLst>
          </p:cNvPr>
          <p:cNvSpPr/>
          <p:nvPr/>
        </p:nvSpPr>
        <p:spPr>
          <a:xfrm>
            <a:off x="7131433" y="4843093"/>
            <a:ext cx="1752925" cy="579195"/>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11234ED5-D687-23F9-17EE-2C9E5A60C12E}"/>
              </a:ext>
            </a:extLst>
          </p:cNvPr>
          <p:cNvSpPr/>
          <p:nvPr/>
        </p:nvSpPr>
        <p:spPr>
          <a:xfrm>
            <a:off x="4822390" y="2066030"/>
            <a:ext cx="4342269" cy="42473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2" name="Picture 41">
            <a:extLst>
              <a:ext uri="{FF2B5EF4-FFF2-40B4-BE49-F238E27FC236}">
                <a16:creationId xmlns:a16="http://schemas.microsoft.com/office/drawing/2014/main" id="{37320466-0E08-B18A-2FEE-01406B408E61}"/>
              </a:ext>
            </a:extLst>
          </p:cNvPr>
          <p:cNvPicPr>
            <a:picLocks noChangeAspect="1"/>
          </p:cNvPicPr>
          <p:nvPr/>
        </p:nvPicPr>
        <p:blipFill>
          <a:blip r:embed="rId17"/>
          <a:stretch>
            <a:fillRect/>
          </a:stretch>
        </p:blipFill>
        <p:spPr>
          <a:xfrm>
            <a:off x="5727607" y="5729070"/>
            <a:ext cx="2542535" cy="366066"/>
          </a:xfrm>
          <a:prstGeom prst="rect">
            <a:avLst/>
          </a:prstGeom>
        </p:spPr>
      </p:pic>
      <p:pic>
        <p:nvPicPr>
          <p:cNvPr id="47" name="Picture 46">
            <a:extLst>
              <a:ext uri="{FF2B5EF4-FFF2-40B4-BE49-F238E27FC236}">
                <a16:creationId xmlns:a16="http://schemas.microsoft.com/office/drawing/2014/main" id="{786F80DF-0259-04D0-C3F6-B4E273BB4CA5}"/>
              </a:ext>
            </a:extLst>
          </p:cNvPr>
          <p:cNvPicPr>
            <a:picLocks noChangeAspect="1"/>
          </p:cNvPicPr>
          <p:nvPr/>
        </p:nvPicPr>
        <p:blipFill>
          <a:blip r:embed="rId18"/>
          <a:stretch>
            <a:fillRect/>
          </a:stretch>
        </p:blipFill>
        <p:spPr>
          <a:xfrm>
            <a:off x="6984047" y="3712479"/>
            <a:ext cx="1812845" cy="760198"/>
          </a:xfrm>
          <a:prstGeom prst="rect">
            <a:avLst/>
          </a:prstGeom>
        </p:spPr>
      </p:pic>
      <p:pic>
        <p:nvPicPr>
          <p:cNvPr id="49" name="Picture 48">
            <a:extLst>
              <a:ext uri="{FF2B5EF4-FFF2-40B4-BE49-F238E27FC236}">
                <a16:creationId xmlns:a16="http://schemas.microsoft.com/office/drawing/2014/main" id="{5AA657D4-CB78-16F0-6CFB-B9FFDF9A880C}"/>
              </a:ext>
            </a:extLst>
          </p:cNvPr>
          <p:cNvPicPr>
            <a:picLocks noChangeAspect="1"/>
          </p:cNvPicPr>
          <p:nvPr/>
        </p:nvPicPr>
        <p:blipFill>
          <a:blip r:embed="rId19">
            <a:extLst>
              <a:ext uri="{BEBA8EAE-BF5A-486C-A8C5-ECC9F3942E4B}">
                <a14:imgProps xmlns:a14="http://schemas.microsoft.com/office/drawing/2010/main">
                  <a14:imgLayer r:embed="rId20">
                    <a14:imgEffect>
                      <a14:sharpenSoften amount="25000"/>
                    </a14:imgEffect>
                  </a14:imgLayer>
                </a14:imgProps>
              </a:ext>
            </a:extLst>
          </a:blip>
          <a:stretch>
            <a:fillRect/>
          </a:stretch>
        </p:blipFill>
        <p:spPr>
          <a:xfrm>
            <a:off x="6996951" y="2691783"/>
            <a:ext cx="1854525" cy="1020745"/>
          </a:xfrm>
          <a:prstGeom prst="rect">
            <a:avLst/>
          </a:prstGeom>
        </p:spPr>
      </p:pic>
      <p:pic>
        <p:nvPicPr>
          <p:cNvPr id="6" name="Picture 5">
            <a:extLst>
              <a:ext uri="{FF2B5EF4-FFF2-40B4-BE49-F238E27FC236}">
                <a16:creationId xmlns:a16="http://schemas.microsoft.com/office/drawing/2014/main" id="{612B0A4F-2B95-B6DA-64BD-9D71DC786372}"/>
              </a:ext>
            </a:extLst>
          </p:cNvPr>
          <p:cNvPicPr>
            <a:picLocks noChangeAspect="1"/>
          </p:cNvPicPr>
          <p:nvPr/>
        </p:nvPicPr>
        <p:blipFill>
          <a:blip r:embed="rId21"/>
          <a:stretch>
            <a:fillRect/>
          </a:stretch>
        </p:blipFill>
        <p:spPr>
          <a:xfrm>
            <a:off x="3071996" y="2770604"/>
            <a:ext cx="956862" cy="852714"/>
          </a:xfrm>
          <a:prstGeom prst="rect">
            <a:avLst/>
          </a:prstGeom>
        </p:spPr>
      </p:pic>
      <p:sp>
        <p:nvSpPr>
          <p:cNvPr id="2" name="Footer Placeholder 4">
            <a:extLst>
              <a:ext uri="{FF2B5EF4-FFF2-40B4-BE49-F238E27FC236}">
                <a16:creationId xmlns:a16="http://schemas.microsoft.com/office/drawing/2014/main" id="{CC026343-9B3A-102B-1DDB-4282F94F30B8}"/>
              </a:ext>
            </a:extLst>
          </p:cNvPr>
          <p:cNvSpPr>
            <a:spLocks noGrp="1"/>
          </p:cNvSpPr>
          <p:nvPr>
            <p:ph type="ftr" sz="quarter" idx="11"/>
          </p:nvPr>
        </p:nvSpPr>
        <p:spPr>
          <a:xfrm>
            <a:off x="454924" y="6492240"/>
            <a:ext cx="8300325" cy="365125"/>
          </a:xfrm>
        </p:spPr>
        <p:txBody>
          <a:bodyPr/>
          <a:lstStyle>
            <a:lvl1pPr algn="l">
              <a:defRPr sz="700" cap="all" baseline="0">
                <a:solidFill>
                  <a:schemeClr val="tx1">
                    <a:lumMod val="50000"/>
                    <a:lumOff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all"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Proprietary and confidential</a:t>
            </a:r>
          </a:p>
        </p:txBody>
      </p:sp>
    </p:spTree>
    <p:extLst>
      <p:ext uri="{BB962C8B-B14F-4D97-AF65-F5344CB8AC3E}">
        <p14:creationId xmlns:p14="http://schemas.microsoft.com/office/powerpoint/2010/main" val="1383551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E0AC-FEFD-E45E-B783-9BF29A2958BD}"/>
              </a:ext>
            </a:extLst>
          </p:cNvPr>
          <p:cNvSpPr>
            <a:spLocks noGrp="1"/>
          </p:cNvSpPr>
          <p:nvPr>
            <p:ph type="title"/>
          </p:nvPr>
        </p:nvSpPr>
        <p:spPr/>
        <p:txBody>
          <a:bodyPr/>
          <a:lstStyle/>
          <a:p>
            <a:r>
              <a:rPr lang="en-US" dirty="0"/>
              <a:t>Opening Policy Observations and Financing Considerations </a:t>
            </a:r>
          </a:p>
        </p:txBody>
      </p:sp>
      <p:sp>
        <p:nvSpPr>
          <p:cNvPr id="3" name="Text Placeholder 2">
            <a:extLst>
              <a:ext uri="{FF2B5EF4-FFF2-40B4-BE49-F238E27FC236}">
                <a16:creationId xmlns:a16="http://schemas.microsoft.com/office/drawing/2014/main" id="{9E5525C8-F5C1-98FF-E72F-AF92E8F46238}"/>
              </a:ext>
            </a:extLst>
          </p:cNvPr>
          <p:cNvSpPr>
            <a:spLocks noGrp="1"/>
          </p:cNvSpPr>
          <p:nvPr>
            <p:ph type="body" sz="quarter" idx="15"/>
          </p:nvPr>
        </p:nvSpPr>
        <p:spPr>
          <a:xfrm>
            <a:off x="484717" y="903513"/>
            <a:ext cx="11324424" cy="5569769"/>
          </a:xfrm>
        </p:spPr>
        <p:txBody>
          <a:bodyPr/>
          <a:lstStyle/>
          <a:p>
            <a:r>
              <a:rPr lang="en-US" sz="2400" b="1" dirty="0">
                <a:solidFill>
                  <a:schemeClr val="tx2">
                    <a:lumMod val="95000"/>
                    <a:lumOff val="5000"/>
                  </a:schemeClr>
                </a:solidFill>
              </a:rPr>
              <a:t>Today, Nuclear Energy is not a “market”, it is an </a:t>
            </a:r>
            <a:r>
              <a:rPr lang="en-US" sz="2400" b="1" u="sng" dirty="0">
                <a:solidFill>
                  <a:schemeClr val="tx2">
                    <a:lumMod val="95000"/>
                    <a:lumOff val="5000"/>
                  </a:schemeClr>
                </a:solidFill>
              </a:rPr>
              <a:t>ARENA</a:t>
            </a:r>
            <a:r>
              <a:rPr lang="en-US" sz="2400" b="1" dirty="0">
                <a:solidFill>
                  <a:schemeClr val="tx2">
                    <a:lumMod val="95000"/>
                    <a:lumOff val="5000"/>
                  </a:schemeClr>
                </a:solidFill>
              </a:rPr>
              <a:t>… </a:t>
            </a:r>
          </a:p>
          <a:p>
            <a:r>
              <a:rPr lang="en-US" sz="2400" b="1" dirty="0">
                <a:solidFill>
                  <a:schemeClr val="tx2">
                    <a:lumMod val="95000"/>
                    <a:lumOff val="5000"/>
                  </a:schemeClr>
                </a:solidFill>
              </a:rPr>
              <a:t>   of “Nation-State Gladiators”, like CGN, Rosatom, EDF </a:t>
            </a:r>
          </a:p>
          <a:p>
            <a:r>
              <a:rPr lang="en-US" sz="2000" b="1" dirty="0">
                <a:solidFill>
                  <a:schemeClr val="tx2">
                    <a:lumMod val="95000"/>
                    <a:lumOff val="5000"/>
                  </a:schemeClr>
                </a:solidFill>
              </a:rPr>
              <a:t>Russia and China command &gt;50% of total construction today; USA &lt;5%</a:t>
            </a:r>
          </a:p>
          <a:p>
            <a:r>
              <a:rPr lang="en-US" sz="2000" b="1" dirty="0">
                <a:solidFill>
                  <a:schemeClr val="tx2">
                    <a:lumMod val="95000"/>
                    <a:lumOff val="5000"/>
                  </a:schemeClr>
                </a:solidFill>
              </a:rPr>
              <a:t>Govts are </a:t>
            </a:r>
            <a:r>
              <a:rPr lang="en-US" sz="2000" b="1" u="sng" dirty="0">
                <a:solidFill>
                  <a:schemeClr val="tx2">
                    <a:lumMod val="95000"/>
                    <a:lumOff val="5000"/>
                  </a:schemeClr>
                </a:solidFill>
              </a:rPr>
              <a:t>heavily</a:t>
            </a:r>
            <a:r>
              <a:rPr lang="en-US" sz="2000" b="1" dirty="0">
                <a:solidFill>
                  <a:schemeClr val="tx2">
                    <a:lumMod val="95000"/>
                    <a:lumOff val="5000"/>
                  </a:schemeClr>
                </a:solidFill>
              </a:rPr>
              <a:t> involved in financing new nuclear projects.</a:t>
            </a:r>
          </a:p>
          <a:p>
            <a:endParaRPr lang="en-US" sz="2400" b="1" dirty="0"/>
          </a:p>
          <a:p>
            <a:r>
              <a:rPr lang="en-US" sz="2400" b="1" dirty="0">
                <a:solidFill>
                  <a:schemeClr val="tx2">
                    <a:lumMod val="95000"/>
                    <a:lumOff val="5000"/>
                  </a:schemeClr>
                </a:solidFill>
              </a:rPr>
              <a:t>1) Look at Industrial Applications First – Steam, Heat, then Power </a:t>
            </a:r>
          </a:p>
          <a:p>
            <a:pPr>
              <a:tabLst>
                <a:tab pos="284163" algn="l"/>
              </a:tabLst>
            </a:pPr>
            <a:r>
              <a:rPr lang="en-US" sz="2000" b="1" dirty="0">
                <a:solidFill>
                  <a:schemeClr val="tx2">
                    <a:lumMod val="95000"/>
                    <a:lumOff val="5000"/>
                  </a:schemeClr>
                </a:solidFill>
              </a:rPr>
              <a:t>	Take advantage of rising Demand Signals for New Nuclear: </a:t>
            </a:r>
          </a:p>
          <a:p>
            <a:pPr>
              <a:tabLst>
                <a:tab pos="284163" algn="l"/>
              </a:tabLst>
            </a:pPr>
            <a:r>
              <a:rPr lang="en-US" sz="2000" b="1" dirty="0">
                <a:solidFill>
                  <a:schemeClr val="tx2">
                    <a:lumMod val="95000"/>
                    <a:lumOff val="5000"/>
                  </a:schemeClr>
                </a:solidFill>
              </a:rPr>
              <a:t>	   Sharp increase in electricity needs for Data Centers / AI </a:t>
            </a:r>
            <a:br>
              <a:rPr lang="en-US" sz="2000" b="1" dirty="0">
                <a:solidFill>
                  <a:schemeClr val="tx2">
                    <a:lumMod val="95000"/>
                    <a:lumOff val="5000"/>
                  </a:schemeClr>
                </a:solidFill>
              </a:rPr>
            </a:br>
            <a:r>
              <a:rPr lang="en-US" sz="2000" b="1" dirty="0">
                <a:solidFill>
                  <a:schemeClr val="tx2">
                    <a:lumMod val="95000"/>
                    <a:lumOff val="5000"/>
                  </a:schemeClr>
                </a:solidFill>
              </a:rPr>
              <a:t>       </a:t>
            </a:r>
            <a:r>
              <a:rPr lang="en-US" sz="2000" b="1" i="1" dirty="0">
                <a:solidFill>
                  <a:srgbClr val="008000"/>
                </a:solidFill>
              </a:rPr>
              <a:t>== Now driving Demand for Nuclear SMRs</a:t>
            </a:r>
          </a:p>
          <a:p>
            <a:pPr>
              <a:tabLst>
                <a:tab pos="284163" algn="l"/>
              </a:tabLst>
            </a:pPr>
            <a:br>
              <a:rPr lang="en-US" sz="2000" b="1" dirty="0">
                <a:solidFill>
                  <a:schemeClr val="tx2">
                    <a:lumMod val="95000"/>
                    <a:lumOff val="5000"/>
                  </a:schemeClr>
                </a:solidFill>
              </a:rPr>
            </a:br>
            <a:r>
              <a:rPr lang="en-US" sz="2400" b="1" dirty="0">
                <a:solidFill>
                  <a:schemeClr val="tx2">
                    <a:lumMod val="95000"/>
                    <a:lumOff val="5000"/>
                  </a:schemeClr>
                </a:solidFill>
              </a:rPr>
              <a:t>2) An “Allied Model” (NATO), working with other countries, is best.</a:t>
            </a:r>
          </a:p>
          <a:p>
            <a:endParaRPr lang="en-US" sz="1200" b="1" dirty="0">
              <a:solidFill>
                <a:schemeClr val="tx2">
                  <a:lumMod val="95000"/>
                  <a:lumOff val="5000"/>
                </a:schemeClr>
              </a:solidFill>
            </a:endParaRPr>
          </a:p>
          <a:p>
            <a:r>
              <a:rPr lang="en-US" sz="2400" b="1" dirty="0">
                <a:solidFill>
                  <a:schemeClr val="tx2">
                    <a:lumMod val="95000"/>
                    <a:lumOff val="5000"/>
                  </a:schemeClr>
                </a:solidFill>
              </a:rPr>
              <a:t>3) Get to “FLEETS” of SMRs sooner… </a:t>
            </a:r>
            <a:r>
              <a:rPr lang="en-US" sz="2400" b="1" i="1" dirty="0">
                <a:solidFill>
                  <a:schemeClr val="tx2">
                    <a:lumMod val="95000"/>
                    <a:lumOff val="5000"/>
                  </a:schemeClr>
                </a:solidFill>
              </a:rPr>
              <a:t>on the BUY-side </a:t>
            </a:r>
          </a:p>
          <a:p>
            <a:r>
              <a:rPr lang="en-US" sz="2400" b="1" dirty="0">
                <a:solidFill>
                  <a:schemeClr val="tx2">
                    <a:lumMod val="95000"/>
                    <a:lumOff val="5000"/>
                  </a:schemeClr>
                </a:solidFill>
              </a:rPr>
              <a:t>     Fleets, not “onesies” build supply chain</a:t>
            </a:r>
          </a:p>
          <a:p>
            <a:r>
              <a:rPr lang="en-US" b="1" dirty="0">
                <a:solidFill>
                  <a:schemeClr val="tx2">
                    <a:lumMod val="95000"/>
                    <a:lumOff val="5000"/>
                  </a:schemeClr>
                </a:solidFill>
              </a:rPr>
              <a:t>-- Look to “building airplanes, more than airports” [Jigar Shah, LPO Director]</a:t>
            </a:r>
            <a:endParaRPr lang="en-US" sz="2400" b="1" dirty="0">
              <a:solidFill>
                <a:schemeClr val="tx2">
                  <a:lumMod val="95000"/>
                  <a:lumOff val="5000"/>
                </a:schemeClr>
              </a:solidFill>
            </a:endParaRPr>
          </a:p>
          <a:p>
            <a:endParaRPr lang="en-US" sz="2400" b="1" dirty="0">
              <a:solidFill>
                <a:schemeClr val="tx2">
                  <a:lumMod val="95000"/>
                  <a:lumOff val="5000"/>
                </a:schemeClr>
              </a:solidFill>
            </a:endParaRPr>
          </a:p>
          <a:p>
            <a:endParaRPr lang="en-US" sz="2400" b="1" dirty="0">
              <a:solidFill>
                <a:schemeClr val="tx2">
                  <a:lumMod val="95000"/>
                  <a:lumOff val="5000"/>
                </a:schemeClr>
              </a:solidFill>
            </a:endParaRPr>
          </a:p>
          <a:p>
            <a:endParaRPr lang="en-US" sz="2400" b="1" dirty="0">
              <a:solidFill>
                <a:schemeClr val="tx2">
                  <a:lumMod val="95000"/>
                  <a:lumOff val="5000"/>
                </a:schemeClr>
              </a:solidFill>
            </a:endParaRPr>
          </a:p>
          <a:p>
            <a:endParaRPr lang="en-US" b="1" dirty="0">
              <a:solidFill>
                <a:schemeClr val="tx2">
                  <a:lumMod val="95000"/>
                  <a:lumOff val="5000"/>
                </a:schemeClr>
              </a:solidFill>
            </a:endParaRPr>
          </a:p>
        </p:txBody>
      </p:sp>
      <p:sp>
        <p:nvSpPr>
          <p:cNvPr id="4" name="Slide Number Placeholder 3">
            <a:extLst>
              <a:ext uri="{FF2B5EF4-FFF2-40B4-BE49-F238E27FC236}">
                <a16:creationId xmlns:a16="http://schemas.microsoft.com/office/drawing/2014/main" id="{799227C7-E9F4-D446-216E-5089ADB891FA}"/>
              </a:ext>
            </a:extLst>
          </p:cNvPr>
          <p:cNvSpPr>
            <a:spLocks noGrp="1"/>
          </p:cNvSpPr>
          <p:nvPr>
            <p:ph type="sldNum" sz="quarter" idx="17"/>
          </p:nvPr>
        </p:nvSpPr>
        <p:spPr/>
        <p:txBody>
          <a:bodyPr/>
          <a:lstStyle/>
          <a:p>
            <a:pPr>
              <a:defRPr/>
            </a:pPr>
            <a:fld id="{746C9F13-6363-41DC-B4FF-E9E762EE8E20}" type="slidenum">
              <a:rPr lang="en-US" smtClean="0"/>
              <a:pPr>
                <a:defRPr/>
              </a:pPr>
              <a:t>3</a:t>
            </a:fld>
            <a:endParaRPr lang="en-US" dirty="0"/>
          </a:p>
        </p:txBody>
      </p:sp>
      <p:pic>
        <p:nvPicPr>
          <p:cNvPr id="6" name="Picture 5">
            <a:extLst>
              <a:ext uri="{FF2B5EF4-FFF2-40B4-BE49-F238E27FC236}">
                <a16:creationId xmlns:a16="http://schemas.microsoft.com/office/drawing/2014/main" id="{CDEE7164-9500-F961-A76B-4E9F10B3D5A2}"/>
              </a:ext>
            </a:extLst>
          </p:cNvPr>
          <p:cNvPicPr>
            <a:picLocks noChangeAspect="1"/>
          </p:cNvPicPr>
          <p:nvPr/>
        </p:nvPicPr>
        <p:blipFill>
          <a:blip r:embed="rId2"/>
          <a:stretch>
            <a:fillRect/>
          </a:stretch>
        </p:blipFill>
        <p:spPr>
          <a:xfrm>
            <a:off x="9594977" y="1012510"/>
            <a:ext cx="2112306" cy="1398412"/>
          </a:xfrm>
          <a:prstGeom prst="rect">
            <a:avLst/>
          </a:prstGeom>
        </p:spPr>
      </p:pic>
      <p:pic>
        <p:nvPicPr>
          <p:cNvPr id="8" name="Picture 7">
            <a:extLst>
              <a:ext uri="{FF2B5EF4-FFF2-40B4-BE49-F238E27FC236}">
                <a16:creationId xmlns:a16="http://schemas.microsoft.com/office/drawing/2014/main" id="{E64A8354-1FEE-0777-485D-F8C3EEEBA6A4}"/>
              </a:ext>
            </a:extLst>
          </p:cNvPr>
          <p:cNvPicPr>
            <a:picLocks noChangeAspect="1"/>
          </p:cNvPicPr>
          <p:nvPr/>
        </p:nvPicPr>
        <p:blipFill>
          <a:blip r:embed="rId3"/>
          <a:stretch>
            <a:fillRect/>
          </a:stretch>
        </p:blipFill>
        <p:spPr>
          <a:xfrm>
            <a:off x="9483995" y="3508783"/>
            <a:ext cx="1911927" cy="1080655"/>
          </a:xfrm>
          <a:prstGeom prst="rect">
            <a:avLst/>
          </a:prstGeom>
        </p:spPr>
      </p:pic>
      <p:pic>
        <p:nvPicPr>
          <p:cNvPr id="10" name="Picture 9">
            <a:extLst>
              <a:ext uri="{FF2B5EF4-FFF2-40B4-BE49-F238E27FC236}">
                <a16:creationId xmlns:a16="http://schemas.microsoft.com/office/drawing/2014/main" id="{1A443B4F-7475-4ADD-50AC-F8CDD181C357}"/>
              </a:ext>
            </a:extLst>
          </p:cNvPr>
          <p:cNvPicPr>
            <a:picLocks noChangeAspect="1"/>
          </p:cNvPicPr>
          <p:nvPr/>
        </p:nvPicPr>
        <p:blipFill>
          <a:blip r:embed="rId4"/>
          <a:srcRect t="18293" b="12195"/>
          <a:stretch/>
        </p:blipFill>
        <p:spPr>
          <a:xfrm>
            <a:off x="9159493" y="4960752"/>
            <a:ext cx="2236429" cy="1141216"/>
          </a:xfrm>
          <a:prstGeom prst="rect">
            <a:avLst/>
          </a:prstGeom>
        </p:spPr>
      </p:pic>
      <p:sp>
        <p:nvSpPr>
          <p:cNvPr id="11" name="TextBox 10">
            <a:extLst>
              <a:ext uri="{FF2B5EF4-FFF2-40B4-BE49-F238E27FC236}">
                <a16:creationId xmlns:a16="http://schemas.microsoft.com/office/drawing/2014/main" id="{B6271822-92F4-455A-7931-0C49326952B1}"/>
              </a:ext>
            </a:extLst>
          </p:cNvPr>
          <p:cNvSpPr txBox="1"/>
          <p:nvPr/>
        </p:nvSpPr>
        <p:spPr>
          <a:xfrm>
            <a:off x="9678615" y="2417095"/>
            <a:ext cx="2079800" cy="326243"/>
          </a:xfrm>
          <a:prstGeom prst="rect">
            <a:avLst/>
          </a:prstGeom>
          <a:noFill/>
        </p:spPr>
        <p:txBody>
          <a:bodyPr wrap="none" rtlCol="0">
            <a:spAutoFit/>
          </a:bodyPr>
          <a:lstStyle/>
          <a:p>
            <a:pPr algn="l">
              <a:lnSpc>
                <a:spcPct val="95000"/>
              </a:lnSpc>
              <a:spcBef>
                <a:spcPts val="600"/>
              </a:spcBef>
            </a:pPr>
            <a:r>
              <a:rPr lang="en-US" sz="1600" b="1" dirty="0">
                <a:solidFill>
                  <a:srgbClr val="0070C0"/>
                </a:solidFill>
                <a:latin typeface="Arial" panose="020B0604020202020204" pitchFamily="34" charset="0"/>
                <a:cs typeface="Arial" panose="020B0604020202020204" pitchFamily="34" charset="0"/>
              </a:rPr>
              <a:t>Not an LCOE Arena</a:t>
            </a:r>
            <a:endParaRPr lang="en-US"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118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3F24DB-EFAC-AD39-2D9D-C2E1F8EB0138}"/>
              </a:ext>
            </a:extLst>
          </p:cNvPr>
          <p:cNvSpPr>
            <a:spLocks noGrp="1"/>
          </p:cNvSpPr>
          <p:nvPr>
            <p:ph type="ftr" sz="quarter" idx="11"/>
          </p:nvPr>
        </p:nvSpPr>
        <p:spPr/>
        <p:txBody>
          <a:bodyPr/>
          <a:lstStyle/>
          <a:p>
            <a:r>
              <a:rPr lang="en-US"/>
              <a:t>Proprietary and confidential to IP3. </a:t>
            </a:r>
          </a:p>
        </p:txBody>
      </p:sp>
      <p:sp>
        <p:nvSpPr>
          <p:cNvPr id="4" name="Slide Number Placeholder 3">
            <a:extLst>
              <a:ext uri="{FF2B5EF4-FFF2-40B4-BE49-F238E27FC236}">
                <a16:creationId xmlns:a16="http://schemas.microsoft.com/office/drawing/2014/main" id="{26AC8332-95CD-5610-1226-EDC6533EBF2A}"/>
              </a:ext>
            </a:extLst>
          </p:cNvPr>
          <p:cNvSpPr>
            <a:spLocks noGrp="1"/>
          </p:cNvSpPr>
          <p:nvPr>
            <p:ph type="sldNum" sz="quarter" idx="12"/>
          </p:nvPr>
        </p:nvSpPr>
        <p:spPr/>
        <p:txBody>
          <a:bodyPr/>
          <a:lstStyle/>
          <a:p>
            <a:fld id="{E97A7AFE-FA66-4F00-9DD6-793E11C3362D}" type="slidenum">
              <a:rPr lang="en-US" smtClean="0"/>
              <a:pPr/>
              <a:t>30</a:t>
            </a:fld>
            <a:endParaRPr lang="en-US"/>
          </a:p>
        </p:txBody>
      </p:sp>
      <p:sp>
        <p:nvSpPr>
          <p:cNvPr id="5" name="Title 4">
            <a:extLst>
              <a:ext uri="{FF2B5EF4-FFF2-40B4-BE49-F238E27FC236}">
                <a16:creationId xmlns:a16="http://schemas.microsoft.com/office/drawing/2014/main" id="{4B966926-68E7-0CED-5B1A-04CE5DD4B859}"/>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1389345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C0A9-0E9F-EFC4-8EB7-6BC012C06ECB}"/>
              </a:ext>
            </a:extLst>
          </p:cNvPr>
          <p:cNvSpPr>
            <a:spLocks noGrp="1"/>
          </p:cNvSpPr>
          <p:nvPr>
            <p:ph type="title"/>
          </p:nvPr>
        </p:nvSpPr>
        <p:spPr/>
        <p:txBody>
          <a:bodyPr/>
          <a:lstStyle/>
          <a:p>
            <a:r>
              <a:rPr lang="en-US" dirty="0"/>
              <a:t>Optional Module on Evolution of “Market State” from Nation State</a:t>
            </a:r>
          </a:p>
        </p:txBody>
      </p:sp>
      <p:sp>
        <p:nvSpPr>
          <p:cNvPr id="4" name="Slide Number Placeholder 3">
            <a:extLst>
              <a:ext uri="{FF2B5EF4-FFF2-40B4-BE49-F238E27FC236}">
                <a16:creationId xmlns:a16="http://schemas.microsoft.com/office/drawing/2014/main" id="{5EDFD471-D1E2-1908-B134-4A9B27599331}"/>
              </a:ext>
            </a:extLst>
          </p:cNvPr>
          <p:cNvSpPr>
            <a:spLocks noGrp="1"/>
          </p:cNvSpPr>
          <p:nvPr>
            <p:ph type="sldNum" sz="quarter" idx="17"/>
          </p:nvPr>
        </p:nvSpPr>
        <p:spPr/>
        <p:txBody>
          <a:bodyPr/>
          <a:lstStyle/>
          <a:p>
            <a:pPr>
              <a:defRPr/>
            </a:pPr>
            <a:fld id="{746C9F13-6363-41DC-B4FF-E9E762EE8E20}" type="slidenum">
              <a:rPr lang="en-US" smtClean="0"/>
              <a:pPr>
                <a:defRPr/>
              </a:pPr>
              <a:t>31</a:t>
            </a:fld>
            <a:endParaRPr lang="en-US" dirty="0"/>
          </a:p>
        </p:txBody>
      </p:sp>
      <p:pic>
        <p:nvPicPr>
          <p:cNvPr id="5" name="Picture 4">
            <a:extLst>
              <a:ext uri="{FF2B5EF4-FFF2-40B4-BE49-F238E27FC236}">
                <a16:creationId xmlns:a16="http://schemas.microsoft.com/office/drawing/2014/main" id="{9F6D8312-5E40-F366-3AD7-0261A0F581BB}"/>
              </a:ext>
            </a:extLst>
          </p:cNvPr>
          <p:cNvPicPr>
            <a:picLocks noChangeAspect="1"/>
          </p:cNvPicPr>
          <p:nvPr/>
        </p:nvPicPr>
        <p:blipFill>
          <a:blip r:embed="rId2"/>
          <a:stretch>
            <a:fillRect/>
          </a:stretch>
        </p:blipFill>
        <p:spPr>
          <a:xfrm>
            <a:off x="1001921" y="1054334"/>
            <a:ext cx="1579416" cy="2429874"/>
          </a:xfrm>
          <a:prstGeom prst="rect">
            <a:avLst/>
          </a:prstGeom>
        </p:spPr>
      </p:pic>
      <p:pic>
        <p:nvPicPr>
          <p:cNvPr id="7" name="Picture 6">
            <a:extLst>
              <a:ext uri="{FF2B5EF4-FFF2-40B4-BE49-F238E27FC236}">
                <a16:creationId xmlns:a16="http://schemas.microsoft.com/office/drawing/2014/main" id="{89FB7B46-5C00-CBA2-CEDB-C73CBC15DF54}"/>
              </a:ext>
            </a:extLst>
          </p:cNvPr>
          <p:cNvPicPr>
            <a:picLocks noChangeAspect="1"/>
          </p:cNvPicPr>
          <p:nvPr/>
        </p:nvPicPr>
        <p:blipFill>
          <a:blip r:embed="rId3"/>
          <a:stretch>
            <a:fillRect/>
          </a:stretch>
        </p:blipFill>
        <p:spPr>
          <a:xfrm>
            <a:off x="2996890" y="1100532"/>
            <a:ext cx="2819400" cy="3329940"/>
          </a:xfrm>
          <a:prstGeom prst="rect">
            <a:avLst/>
          </a:prstGeom>
        </p:spPr>
      </p:pic>
      <p:pic>
        <p:nvPicPr>
          <p:cNvPr id="10" name="Picture 9">
            <a:extLst>
              <a:ext uri="{FF2B5EF4-FFF2-40B4-BE49-F238E27FC236}">
                <a16:creationId xmlns:a16="http://schemas.microsoft.com/office/drawing/2014/main" id="{27B65239-FF58-6C9E-D53D-0D00AE2AF735}"/>
              </a:ext>
            </a:extLst>
          </p:cNvPr>
          <p:cNvPicPr>
            <a:picLocks noChangeAspect="1"/>
          </p:cNvPicPr>
          <p:nvPr/>
        </p:nvPicPr>
        <p:blipFill>
          <a:blip r:embed="rId4"/>
          <a:srcRect l="31737" t="27526" r="36022"/>
          <a:stretch/>
        </p:blipFill>
        <p:spPr>
          <a:xfrm>
            <a:off x="6685155" y="1164754"/>
            <a:ext cx="3930805" cy="4638907"/>
          </a:xfrm>
          <a:prstGeom prst="rect">
            <a:avLst/>
          </a:prstGeom>
          <a:ln>
            <a:solidFill>
              <a:srgbClr val="0070C0"/>
            </a:solidFill>
          </a:ln>
        </p:spPr>
      </p:pic>
      <p:sp>
        <p:nvSpPr>
          <p:cNvPr id="11" name="TextBox 10">
            <a:extLst>
              <a:ext uri="{FF2B5EF4-FFF2-40B4-BE49-F238E27FC236}">
                <a16:creationId xmlns:a16="http://schemas.microsoft.com/office/drawing/2014/main" id="{6F16133A-C289-FE2C-54E4-FFCC8A49409E}"/>
              </a:ext>
            </a:extLst>
          </p:cNvPr>
          <p:cNvSpPr txBox="1"/>
          <p:nvPr/>
        </p:nvSpPr>
        <p:spPr>
          <a:xfrm>
            <a:off x="8881946" y="5803661"/>
            <a:ext cx="1633781" cy="355482"/>
          </a:xfrm>
          <a:prstGeom prst="rect">
            <a:avLst/>
          </a:prstGeom>
          <a:noFill/>
        </p:spPr>
        <p:txBody>
          <a:bodyPr wrap="none" rtlCol="0">
            <a:spAutoFit/>
          </a:bodyPr>
          <a:lstStyle/>
          <a:p>
            <a:pPr algn="l">
              <a:lnSpc>
                <a:spcPct val="95000"/>
              </a:lnSpc>
              <a:spcBef>
                <a:spcPts val="600"/>
              </a:spcBef>
            </a:pPr>
            <a:r>
              <a:rPr lang="en-US" b="1" dirty="0">
                <a:latin typeface="Arial" panose="020B0604020202020204" pitchFamily="34" charset="0"/>
                <a:cs typeface="Arial" panose="020B0604020202020204" pitchFamily="34" charset="0"/>
              </a:rPr>
              <a:t>Autumn 2008</a:t>
            </a:r>
          </a:p>
        </p:txBody>
      </p:sp>
      <p:sp>
        <p:nvSpPr>
          <p:cNvPr id="12" name="TextBox 11">
            <a:extLst>
              <a:ext uri="{FF2B5EF4-FFF2-40B4-BE49-F238E27FC236}">
                <a16:creationId xmlns:a16="http://schemas.microsoft.com/office/drawing/2014/main" id="{812BF4C0-4819-A99A-0F57-1DD899E41D42}"/>
              </a:ext>
            </a:extLst>
          </p:cNvPr>
          <p:cNvSpPr txBox="1"/>
          <p:nvPr/>
        </p:nvSpPr>
        <p:spPr>
          <a:xfrm>
            <a:off x="1209906" y="4722542"/>
            <a:ext cx="4583306" cy="1035668"/>
          </a:xfrm>
          <a:prstGeom prst="rect">
            <a:avLst/>
          </a:prstGeom>
          <a:solidFill>
            <a:schemeClr val="accent4">
              <a:lumMod val="20000"/>
              <a:lumOff val="80000"/>
            </a:schemeClr>
          </a:solidFill>
        </p:spPr>
        <p:txBody>
          <a:bodyPr wrap="none" rtlCol="0">
            <a:spAutoFit/>
          </a:bodyPr>
          <a:lstStyle/>
          <a:p>
            <a:pPr algn="l">
              <a:lnSpc>
                <a:spcPct val="95000"/>
              </a:lnSpc>
              <a:spcBef>
                <a:spcPts val="600"/>
              </a:spcBef>
            </a:pPr>
            <a:r>
              <a:rPr lang="en-US" b="1" i="1" dirty="0">
                <a:latin typeface="Arial" panose="020B0604020202020204" pitchFamily="34" charset="0"/>
                <a:cs typeface="Arial" panose="020B0604020202020204" pitchFamily="34" charset="0"/>
              </a:rPr>
              <a:t>In a Public-Private Partnership… </a:t>
            </a:r>
          </a:p>
          <a:p>
            <a:pPr algn="l">
              <a:lnSpc>
                <a:spcPct val="95000"/>
              </a:lnSpc>
              <a:spcBef>
                <a:spcPts val="600"/>
              </a:spcBef>
            </a:pPr>
            <a:r>
              <a:rPr lang="en-US" b="1" i="1" dirty="0">
                <a:latin typeface="Arial" panose="020B0604020202020204" pitchFamily="34" charset="0"/>
                <a:cs typeface="Arial" panose="020B0604020202020204" pitchFamily="34" charset="0"/>
              </a:rPr>
              <a:t>How is the Nature of the State Changing</a:t>
            </a:r>
          </a:p>
          <a:p>
            <a:pPr algn="l">
              <a:lnSpc>
                <a:spcPct val="95000"/>
              </a:lnSpc>
              <a:spcBef>
                <a:spcPts val="600"/>
              </a:spcBef>
            </a:pPr>
            <a:r>
              <a:rPr lang="en-US" b="1" i="1" dirty="0">
                <a:solidFill>
                  <a:srgbClr val="C00000"/>
                </a:solidFill>
                <a:latin typeface="Arial" panose="020B0604020202020204" pitchFamily="34" charset="0"/>
                <a:cs typeface="Arial" panose="020B0604020202020204" pitchFamily="34" charset="0"/>
              </a:rPr>
              <a:t>In an Era of “Strained Sovereigns” </a:t>
            </a:r>
            <a:r>
              <a:rPr lang="en-US" b="1"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27908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006221-FD5E-A51D-70D1-A0C70B22075A}"/>
              </a:ext>
            </a:extLst>
          </p:cNvPr>
          <p:cNvSpPr txBox="1">
            <a:spLocks/>
          </p:cNvSpPr>
          <p:nvPr/>
        </p:nvSpPr>
        <p:spPr>
          <a:xfrm>
            <a:off x="416137" y="295723"/>
            <a:ext cx="10515600" cy="63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IMF Chief warns of “Unforgiving Conditions for State Finances”</a:t>
            </a:r>
            <a:endPar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3B5EED82-3FF4-8AFC-2942-7456F89218F2}"/>
              </a:ext>
            </a:extLst>
          </p:cNvPr>
          <p:cNvSpPr txBox="1"/>
          <p:nvPr/>
        </p:nvSpPr>
        <p:spPr>
          <a:xfrm>
            <a:off x="877837" y="6285278"/>
            <a:ext cx="44456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www.ft.com/content/b61ca971-0569-4142-8a55-92252965ff56</a:t>
            </a:r>
          </a:p>
        </p:txBody>
      </p:sp>
      <p:grpSp>
        <p:nvGrpSpPr>
          <p:cNvPr id="11" name="Group 10">
            <a:extLst>
              <a:ext uri="{FF2B5EF4-FFF2-40B4-BE49-F238E27FC236}">
                <a16:creationId xmlns:a16="http://schemas.microsoft.com/office/drawing/2014/main" id="{158E3B90-E1E4-90D3-1A57-BF896BB1B736}"/>
              </a:ext>
            </a:extLst>
          </p:cNvPr>
          <p:cNvGrpSpPr/>
          <p:nvPr/>
        </p:nvGrpSpPr>
        <p:grpSpPr>
          <a:xfrm>
            <a:off x="324697" y="1017402"/>
            <a:ext cx="4853940" cy="5181600"/>
            <a:chOff x="324697" y="1017402"/>
            <a:chExt cx="4853940" cy="5181600"/>
          </a:xfrm>
        </p:grpSpPr>
        <p:pic>
          <p:nvPicPr>
            <p:cNvPr id="6" name="Picture 5">
              <a:extLst>
                <a:ext uri="{FF2B5EF4-FFF2-40B4-BE49-F238E27FC236}">
                  <a16:creationId xmlns:a16="http://schemas.microsoft.com/office/drawing/2014/main" id="{0D831A83-29E8-DA1A-337C-F7ED28BEFF59}"/>
                </a:ext>
              </a:extLst>
            </p:cNvPr>
            <p:cNvPicPr>
              <a:picLocks noChangeAspect="1"/>
            </p:cNvPicPr>
            <p:nvPr/>
          </p:nvPicPr>
          <p:blipFill>
            <a:blip r:embed="rId2"/>
            <a:stretch>
              <a:fillRect/>
            </a:stretch>
          </p:blipFill>
          <p:spPr>
            <a:xfrm>
              <a:off x="324697" y="1017402"/>
              <a:ext cx="4853940" cy="5181600"/>
            </a:xfrm>
            <a:prstGeom prst="rect">
              <a:avLst/>
            </a:prstGeom>
          </p:spPr>
        </p:pic>
        <p:sp>
          <p:nvSpPr>
            <p:cNvPr id="7" name="TextBox 6">
              <a:extLst>
                <a:ext uri="{FF2B5EF4-FFF2-40B4-BE49-F238E27FC236}">
                  <a16:creationId xmlns:a16="http://schemas.microsoft.com/office/drawing/2014/main" id="{A442042C-C8A8-63AF-EF46-50ECA3EAD4C8}"/>
                </a:ext>
              </a:extLst>
            </p:cNvPr>
            <p:cNvSpPr txBox="1"/>
            <p:nvPr/>
          </p:nvSpPr>
          <p:spPr>
            <a:xfrm>
              <a:off x="1739900" y="2041140"/>
              <a:ext cx="1383712" cy="252259"/>
            </a:xfrm>
            <a:prstGeom prst="rect">
              <a:avLst/>
            </a:prstGeom>
            <a:solidFill>
              <a:schemeClr val="accent2">
                <a:lumMod val="20000"/>
                <a:lumOff val="80000"/>
              </a:schemeClr>
            </a:solid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Oct. 2024</a:t>
              </a:r>
            </a:p>
          </p:txBody>
        </p:sp>
      </p:grpSp>
      <p:sp>
        <p:nvSpPr>
          <p:cNvPr id="9" name="TextBox 8">
            <a:extLst>
              <a:ext uri="{FF2B5EF4-FFF2-40B4-BE49-F238E27FC236}">
                <a16:creationId xmlns:a16="http://schemas.microsoft.com/office/drawing/2014/main" id="{BC904F06-9A2F-3D75-0043-5F24E50529B4}"/>
              </a:ext>
            </a:extLst>
          </p:cNvPr>
          <p:cNvSpPr txBox="1"/>
          <p:nvPr/>
        </p:nvSpPr>
        <p:spPr>
          <a:xfrm>
            <a:off x="5323506" y="2099517"/>
            <a:ext cx="6385894" cy="44627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IMF chief warns of ‘unforgiving’ debt backdrop and low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Kristalina Georgieva says governments’ reluctance to rein in spending heightens public finances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“Our forecasts point to an unforgiving combination of low growth and high debt — a difficult future,” said Georgieva. Countries faced “high and rising public debt — way higher than before the pandemic”, she added, even after a fall in debt-to-GDP levels as inflation lifted nominal growth.</a:t>
            </a:r>
            <a:b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managing director’s remarks ahead of next week’s IMF and World Bank annual meetings come as global public debt heads to a record $100tn by the end of 2024. Borrowing surged during the early stages of the coronavirus outbreak as economies were locked down. Many governments, including those of the world’s largest economies, are yet to bring spending under control.</a:t>
            </a:r>
          </a:p>
        </p:txBody>
      </p:sp>
      <p:sp>
        <p:nvSpPr>
          <p:cNvPr id="10" name="TextBox 9">
            <a:extLst>
              <a:ext uri="{FF2B5EF4-FFF2-40B4-BE49-F238E27FC236}">
                <a16:creationId xmlns:a16="http://schemas.microsoft.com/office/drawing/2014/main" id="{C90AB094-52BB-2BB5-83C0-2A5BDDC118BD}"/>
              </a:ext>
            </a:extLst>
          </p:cNvPr>
          <p:cNvSpPr txBox="1"/>
          <p:nvPr/>
        </p:nvSpPr>
        <p:spPr>
          <a:xfrm>
            <a:off x="5726760" y="1248243"/>
            <a:ext cx="634660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Tripling Nuclear Capacity by 2050 </a:t>
            </a:r>
            <a:b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with only Public Finance is IMPOSSIBLE.  </a:t>
            </a:r>
          </a:p>
        </p:txBody>
      </p:sp>
    </p:spTree>
    <p:extLst>
      <p:ext uri="{BB962C8B-B14F-4D97-AF65-F5344CB8AC3E}">
        <p14:creationId xmlns:p14="http://schemas.microsoft.com/office/powerpoint/2010/main" val="287372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393834" y="373781"/>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Outline: Public-Private Investment Partnerships 3.0 </a:t>
            </a: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D4E65A1E-78E8-F1FF-D39F-B562FBB49DD5}"/>
              </a:ext>
            </a:extLst>
          </p:cNvPr>
          <p:cNvSpPr txBox="1"/>
          <p:nvPr/>
        </p:nvSpPr>
        <p:spPr>
          <a:xfrm>
            <a:off x="535258" y="1367055"/>
            <a:ext cx="11324063"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WHY EMPLOY A FINANCIAL RISK MODEL, based on Experts?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Tripling Nuclear MUST engage Private Capital… </a:t>
            </a:r>
            <a:r>
              <a:rPr kumimoji="0" lang="en-US" sz="2400" b="1" i="0" u="sng"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$5 TRILLION in Financing</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Geometric pace and scale cannot be met by National Budgets alone</a:t>
            </a: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IMF: “National budget funding will be increasingly </a:t>
            </a:r>
            <a:r>
              <a:rPr kumimoji="0" lang="en-US" sz="24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stressed or unstable”.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Private Financing will force a Risk Framework, vs Utility LCOE Cost Model </a:t>
            </a: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yes, costs matter, but value of SMRs offers </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Best Value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vs Least cost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Innovative financing structures for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fleets of SMRs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offer </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VALUE to Govts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Utility Balance Sheet model is cost-driven, and averse to risk.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Risk Questionnaire focused on Industry Experts and Project structure</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Govt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negotiation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can engage PPP structures with equity and debt.</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PPP 3.0 entails:  Subsidies, Regulatory Reform, and Negotiated risk-sharing – more than merely a “cost per MWh”.   Best value is the goal. </a:t>
            </a: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Reliability, emissions reduction, industrial decarbonization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 value</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434716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Nation-State </a:t>
            </a:r>
            <a:r>
              <a:rPr lang="en-US" sz="1800" dirty="0"/>
              <a:t>(1600-1990)</a:t>
            </a:r>
            <a:r>
              <a:rPr lang="en-US" dirty="0"/>
              <a:t> </a:t>
            </a:r>
            <a:r>
              <a:rPr lang="en-US" dirty="0">
                <a:sym typeface="Wingdings" pitchFamily="2" charset="2"/>
              </a:rPr>
              <a:t>  Market State </a:t>
            </a:r>
            <a:r>
              <a:rPr lang="en-US" sz="1800" dirty="0">
                <a:sym typeface="Wingdings" pitchFamily="2" charset="2"/>
              </a:rPr>
              <a:t>(1990 --  )</a:t>
            </a:r>
            <a:r>
              <a:rPr lang="en-US" dirty="0">
                <a:sym typeface="Wingdings" pitchFamily="2" charset="2"/>
              </a:rPr>
              <a:t> </a:t>
            </a:r>
            <a:endParaRPr lang="en-US" dirty="0"/>
          </a:p>
        </p:txBody>
      </p:sp>
      <p:sp>
        <p:nvSpPr>
          <p:cNvPr id="4" name="Slide Number Placeholder 3"/>
          <p:cNvSpPr>
            <a:spLocks noGrp="1"/>
          </p:cNvSpPr>
          <p:nvPr>
            <p:ph type="sldNum" sz="quarter" idx="11"/>
          </p:nvPr>
        </p:nvSpPr>
        <p:spPr/>
        <p:txBody>
          <a:bodyPr/>
          <a:lstStyle/>
          <a:p>
            <a:pPr fontAlgn="base">
              <a:spcBef>
                <a:spcPct val="0"/>
              </a:spcBef>
              <a:spcAft>
                <a:spcPct val="0"/>
              </a:spcAft>
              <a:defRPr/>
            </a:pPr>
            <a:fld id="{64202347-65C0-425F-9BED-AD7A97766B27}" type="slidenum">
              <a:rPr lang="en-US">
                <a:solidFill>
                  <a:srgbClr val="000000"/>
                </a:solidFill>
              </a:rPr>
              <a:pPr fontAlgn="base">
                <a:spcBef>
                  <a:spcPct val="0"/>
                </a:spcBef>
                <a:spcAft>
                  <a:spcPct val="0"/>
                </a:spcAft>
                <a:defRPr/>
              </a:pPr>
              <a:t>34</a:t>
            </a:fld>
            <a:endParaRPr lang="en-US">
              <a:solidFill>
                <a:srgbClr val="000000"/>
              </a:solidFill>
            </a:endParaRPr>
          </a:p>
        </p:txBody>
      </p:sp>
      <p:graphicFrame>
        <p:nvGraphicFramePr>
          <p:cNvPr id="2050" name="Object 2"/>
          <p:cNvGraphicFramePr>
            <a:graphicFrameLocks noChangeAspect="1"/>
          </p:cNvGraphicFramePr>
          <p:nvPr/>
        </p:nvGraphicFramePr>
        <p:xfrm>
          <a:off x="2055814" y="2297114"/>
          <a:ext cx="8218487" cy="4124325"/>
        </p:xfrm>
        <a:graphic>
          <a:graphicData uri="http://schemas.openxmlformats.org/presentationml/2006/ole">
            <mc:AlternateContent xmlns:mc="http://schemas.openxmlformats.org/markup-compatibility/2006">
              <mc:Choice xmlns:v="urn:schemas-microsoft-com:vml" Requires="v">
                <p:oleObj name="Document" r:id="rId3" imgW="6077055" imgH="3062422" progId="Word.Document.12">
                  <p:embed/>
                </p:oleObj>
              </mc:Choice>
              <mc:Fallback>
                <p:oleObj name="Document" r:id="rId3" imgW="6077055" imgH="3062422" progId="Word.Document.12">
                  <p:embed/>
                  <p:pic>
                    <p:nvPicPr>
                      <p:cNvPr id="2050" name="Object 2"/>
                      <p:cNvPicPr>
                        <a:picLocks noChangeAspect="1" noChangeArrowheads="1"/>
                      </p:cNvPicPr>
                      <p:nvPr/>
                    </p:nvPicPr>
                    <p:blipFill>
                      <a:blip r:embed="rId4"/>
                      <a:srcRect/>
                      <a:stretch>
                        <a:fillRect/>
                      </a:stretch>
                    </p:blipFill>
                    <p:spPr bwMode="auto">
                      <a:xfrm>
                        <a:off x="2055814" y="2297114"/>
                        <a:ext cx="821848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Comment 3"/>
          <p:cNvSpPr>
            <a:spLocks noChangeArrowheads="1"/>
          </p:cNvSpPr>
          <p:nvPr/>
        </p:nvSpPr>
        <p:spPr bwMode="auto">
          <a:xfrm>
            <a:off x="2209800" y="1414047"/>
            <a:ext cx="7772400" cy="5847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wrap="square">
            <a:spAutoFit/>
          </a:bodyPr>
          <a:lstStyle/>
          <a:p>
            <a:pPr fontAlgn="base">
              <a:spcBef>
                <a:spcPct val="50000"/>
              </a:spcBef>
              <a:spcAft>
                <a:spcPct val="0"/>
              </a:spcAft>
              <a:defRPr/>
            </a:pPr>
            <a:r>
              <a:rPr lang="en-US" sz="1600" b="1" dirty="0">
                <a:solidFill>
                  <a:srgbClr val="000000"/>
                </a:solidFill>
                <a:latin typeface="Arial" charset="0"/>
                <a:cs typeface="Arial" charset="0"/>
              </a:rPr>
              <a:t>Market States seek roles to enable rather than provide – as Umpire, not Judge.  Funding for nuclear power may evolve toward more public-private financing.       </a:t>
            </a:r>
            <a:endParaRPr lang="en-US" dirty="0">
              <a:solidFill>
                <a:srgbClr val="000000"/>
              </a:solidFill>
              <a:latin typeface="Arial" charset="0"/>
              <a:cs typeface="Arial" charset="0"/>
            </a:endParaRPr>
          </a:p>
        </p:txBody>
      </p:sp>
      <p:pic>
        <p:nvPicPr>
          <p:cNvPr id="7" name="Picture 5"/>
          <p:cNvPicPr>
            <a:picLocks noChangeAspect="1" noChangeArrowheads="1"/>
          </p:cNvPicPr>
          <p:nvPr/>
        </p:nvPicPr>
        <p:blipFill>
          <a:blip r:embed="rId5" cstate="print"/>
          <a:srcRect/>
          <a:stretch>
            <a:fillRect/>
          </a:stretch>
        </p:blipFill>
        <p:spPr bwMode="auto">
          <a:xfrm>
            <a:off x="9448800" y="304800"/>
            <a:ext cx="594360" cy="914400"/>
          </a:xfrm>
          <a:prstGeom prst="rect">
            <a:avLst/>
          </a:prstGeom>
          <a:noFill/>
          <a:ln w="9525">
            <a:noFill/>
            <a:miter lim="800000"/>
            <a:headEnd/>
            <a:tailEnd/>
          </a:ln>
        </p:spPr>
      </p:pic>
    </p:spTree>
    <p:extLst>
      <p:ext uri="{BB962C8B-B14F-4D97-AF65-F5344CB8AC3E}">
        <p14:creationId xmlns:p14="http://schemas.microsoft.com/office/powerpoint/2010/main" val="2851906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1" y="609600"/>
            <a:ext cx="7572375" cy="533400"/>
          </a:xfrm>
        </p:spPr>
        <p:txBody>
          <a:bodyPr/>
          <a:lstStyle/>
          <a:p>
            <a:r>
              <a:rPr lang="en-US" dirty="0"/>
              <a:t>Bobbitt on Market States:  Types </a:t>
            </a:r>
          </a:p>
        </p:txBody>
      </p:sp>
      <p:sp>
        <p:nvSpPr>
          <p:cNvPr id="3" name="Content Placeholder 2"/>
          <p:cNvSpPr>
            <a:spLocks noGrp="1"/>
          </p:cNvSpPr>
          <p:nvPr>
            <p:ph idx="1"/>
          </p:nvPr>
        </p:nvSpPr>
        <p:spPr>
          <a:xfrm>
            <a:off x="2133600" y="1371600"/>
            <a:ext cx="8077200" cy="4953000"/>
          </a:xfrm>
          <a:solidFill>
            <a:schemeClr val="bg1"/>
          </a:solidFill>
        </p:spPr>
        <p:txBody>
          <a:bodyPr/>
          <a:lstStyle/>
          <a:p>
            <a:pPr marL="0" indent="0"/>
            <a:r>
              <a:rPr lang="en-US" dirty="0"/>
              <a:t>“The nation state is being replaced by the market state.  Unlike the nation state, the market state will not see itself as more than a minimal provider or re-distributor; it will simply try to maximize the choices available to individuals. But it will not take a single form any more than the nation state did. Roosevelt, Hitler and Stalin had radically different ideas about how to improve a nation's material well-being, and even about what legitimately constituted a "nation". So, too, the market state will reflect variations – in attitudes to sovereignty rather than to race, class or legal process.</a:t>
            </a:r>
          </a:p>
          <a:p>
            <a:pPr marL="0" indent="0"/>
            <a:r>
              <a:rPr lang="en-US" dirty="0"/>
              <a:t>     One can imagine three principal versions. The first is an </a:t>
            </a:r>
            <a:r>
              <a:rPr lang="en-US" sz="1400" b="1" dirty="0">
                <a:solidFill>
                  <a:srgbClr val="009900"/>
                </a:solidFill>
              </a:rPr>
              <a:t>Entrepreneurial </a:t>
            </a:r>
            <a:r>
              <a:rPr lang="en-US" sz="1400" b="1" dirty="0"/>
              <a:t>Market State</a:t>
            </a:r>
            <a:r>
              <a:rPr lang="en-US" dirty="0"/>
              <a:t>. This would reflect a broadly libertarian view. It would tend to keep state intervention to a minimum and confine itself to nurturing tangible and intangible (for example, education) infrastructure. The second is a </a:t>
            </a:r>
            <a:r>
              <a:rPr lang="en-US" sz="1400" b="1" dirty="0"/>
              <a:t>Managerial Market State</a:t>
            </a:r>
            <a:r>
              <a:rPr lang="en-US" dirty="0"/>
              <a:t>. This would be more sensitive to egalitarianism, and it would attempt through long-range planning to give more weight to the interests of posterity. The third is a </a:t>
            </a:r>
            <a:r>
              <a:rPr lang="en-US" sz="1400" b="1" dirty="0">
                <a:solidFill>
                  <a:srgbClr val="7030A0"/>
                </a:solidFill>
              </a:rPr>
              <a:t>Mercantile</a:t>
            </a:r>
            <a:r>
              <a:rPr lang="en-US" sz="1400" b="1" dirty="0"/>
              <a:t> Market State</a:t>
            </a:r>
            <a:r>
              <a:rPr lang="en-US" dirty="0"/>
              <a:t>. This would be more consensual and more protectionist. It would try to keep control over capital both monetary and human – through immigration controls, for example.</a:t>
            </a:r>
          </a:p>
          <a:p>
            <a:pPr marL="0" indent="0"/>
            <a:r>
              <a:rPr lang="en-US" dirty="0"/>
              <a:t>     For entrepreneurial states [USA, Canada], sovereignty is transparent, a function of the state's adherence to human rights norms; a state that wages a campaign of ethnic cleansing against its own people, therefore, forfeits sovereignty because sovereignty arises from the people.  For managerial states [EU], sovereignty is the translucent creation of international institutions and can be pierced only with the endorsement of those institutions.  For mercantile states [Asia], sovereignty is opaque, and cannot be breached for any reason by any state except as a response to an attack.</a:t>
            </a:r>
          </a:p>
          <a:p>
            <a:pPr marL="0" indent="0"/>
            <a:r>
              <a:rPr lang="en-US" dirty="0"/>
              <a:t>     </a:t>
            </a:r>
            <a:r>
              <a:rPr lang="en-US" u="sng" dirty="0"/>
              <a:t>The entrepreneurial market state seeks leadership through the production and marketing of collective goods that the world wants – goods such as organizing humanitarian interventions, implementing anti-proliferation and pro-environment regimes, and underwriting the security of states that would otherwise have to convert their economic strength into military assets</a:t>
            </a:r>
            <a:r>
              <a:rPr lang="en-US" dirty="0"/>
              <a:t>. The managerial market state seeks international power through its participation in a regional economic and political zone. The mercantile state seeks market share above all else in order to gain relative dominance in the international market; it disengages from international affairs and emphasizes the renewal of community.”</a:t>
            </a:r>
          </a:p>
          <a:p>
            <a:pPr marL="0" indent="0"/>
            <a:endParaRPr lang="en-US" dirty="0"/>
          </a:p>
        </p:txBody>
      </p:sp>
      <p:sp>
        <p:nvSpPr>
          <p:cNvPr id="4" name="Slide Number Placeholder 3"/>
          <p:cNvSpPr>
            <a:spLocks noGrp="1"/>
          </p:cNvSpPr>
          <p:nvPr>
            <p:ph type="sldNum" sz="quarter" idx="11"/>
          </p:nvPr>
        </p:nvSpPr>
        <p:spPr/>
        <p:txBody>
          <a:bodyPr/>
          <a:lstStyle/>
          <a:p>
            <a:pPr fontAlgn="base">
              <a:spcBef>
                <a:spcPct val="0"/>
              </a:spcBef>
              <a:spcAft>
                <a:spcPct val="0"/>
              </a:spcAft>
              <a:defRPr/>
            </a:pPr>
            <a:fld id="{64202347-65C0-425F-9BED-AD7A97766B27}" type="slidenum">
              <a:rPr lang="en-US">
                <a:solidFill>
                  <a:srgbClr val="000000"/>
                </a:solidFill>
              </a:rPr>
              <a:pPr fontAlgn="base">
                <a:spcBef>
                  <a:spcPct val="0"/>
                </a:spcBef>
                <a:spcAft>
                  <a:spcPct val="0"/>
                </a:spcAft>
                <a:defRPr/>
              </a:pPr>
              <a:t>35</a:t>
            </a:fld>
            <a:endParaRPr lang="en-US">
              <a:solidFill>
                <a:srgbClr val="000000"/>
              </a:solidFill>
            </a:endParaRPr>
          </a:p>
        </p:txBody>
      </p:sp>
      <p:sp>
        <p:nvSpPr>
          <p:cNvPr id="5" name="Rectangle 4"/>
          <p:cNvSpPr/>
          <p:nvPr/>
        </p:nvSpPr>
        <p:spPr>
          <a:xfrm>
            <a:off x="2286000" y="6320557"/>
            <a:ext cx="7162800" cy="400110"/>
          </a:xfrm>
          <a:prstGeom prst="rect">
            <a:avLst/>
          </a:prstGeom>
          <a:solidFill>
            <a:schemeClr val="bg1"/>
          </a:solidFill>
          <a:ln>
            <a:solidFill>
              <a:schemeClr val="tx1"/>
            </a:solidFill>
          </a:ln>
        </p:spPr>
        <p:txBody>
          <a:bodyPr wrap="square">
            <a:spAutoFit/>
          </a:bodyPr>
          <a:lstStyle/>
          <a:p>
            <a:pPr fontAlgn="base">
              <a:spcBef>
                <a:spcPct val="0"/>
              </a:spcBef>
              <a:spcAft>
                <a:spcPct val="0"/>
              </a:spcAft>
            </a:pPr>
            <a:r>
              <a:rPr lang="en-US" sz="1000" dirty="0">
                <a:solidFill>
                  <a:srgbClr val="000000"/>
                </a:solidFill>
                <a:latin typeface="Arial" charset="0"/>
                <a:cs typeface="Arial" charset="0"/>
              </a:rPr>
              <a:t>Marketing the Future of the State by Philip Bobbitt  The New Statesman, January 17, 2003   </a:t>
            </a:r>
          </a:p>
          <a:p>
            <a:pPr fontAlgn="base">
              <a:spcBef>
                <a:spcPct val="0"/>
              </a:spcBef>
              <a:spcAft>
                <a:spcPct val="0"/>
              </a:spcAft>
            </a:pPr>
            <a:r>
              <a:rPr lang="en-US" sz="1000" dirty="0">
                <a:solidFill>
                  <a:srgbClr val="000000"/>
                </a:solidFill>
                <a:latin typeface="Arial" charset="0"/>
                <a:cs typeface="Arial" charset="0"/>
              </a:rPr>
              <a:t>http://www.utexas.edu/law/faculty/pbobbitt/marketing.html  </a:t>
            </a:r>
          </a:p>
        </p:txBody>
      </p:sp>
      <p:sp>
        <p:nvSpPr>
          <p:cNvPr id="130049" name="Rectangle 1"/>
          <p:cNvSpPr>
            <a:spLocks noChangeArrowheads="1"/>
          </p:cNvSpPr>
          <p:nvPr/>
        </p:nvSpPr>
        <p:spPr bwMode="auto">
          <a:xfrm>
            <a:off x="2438400" y="332602"/>
            <a:ext cx="5410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i="1" dirty="0">
                <a:solidFill>
                  <a:srgbClr val="000000"/>
                </a:solidFill>
                <a:latin typeface="Times New Roman" pitchFamily="18" charset="0"/>
                <a:ea typeface="Calibri" pitchFamily="34" charset="0"/>
                <a:cs typeface="Times New Roman" pitchFamily="18" charset="0"/>
              </a:rPr>
              <a:t>Shield of Achille</a:t>
            </a:r>
            <a:r>
              <a:rPr lang="en-US" sz="1100" i="1" dirty="0">
                <a:solidFill>
                  <a:srgbClr val="000000"/>
                </a:solidFill>
                <a:latin typeface="Times New Roman" pitchFamily="18" charset="0"/>
                <a:ea typeface="Calibri" pitchFamily="34" charset="0"/>
                <a:cs typeface="Times New Roman" pitchFamily="18" charset="0"/>
              </a:rPr>
              <a:t>s: War, Peace and the Course of History</a:t>
            </a:r>
            <a:r>
              <a:rPr lang="en-US" sz="1200" dirty="0">
                <a:solidFill>
                  <a:srgbClr val="000000"/>
                </a:solidFill>
                <a:latin typeface="Times New Roman" pitchFamily="18" charset="0"/>
                <a:ea typeface="Calibri" pitchFamily="34" charset="0"/>
                <a:cs typeface="Times New Roman" pitchFamily="18" charset="0"/>
              </a:rPr>
              <a:t>, Philip Bobbitt (2002)</a:t>
            </a: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931898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Bobbitt Themes / Market State Framework </a:t>
            </a:r>
          </a:p>
        </p:txBody>
      </p:sp>
      <p:sp>
        <p:nvSpPr>
          <p:cNvPr id="3" name="Content Placeholder 2"/>
          <p:cNvSpPr>
            <a:spLocks noGrp="1"/>
          </p:cNvSpPr>
          <p:nvPr>
            <p:ph idx="1"/>
          </p:nvPr>
        </p:nvSpPr>
        <p:spPr>
          <a:xfrm>
            <a:off x="2057400" y="1243400"/>
            <a:ext cx="7772400" cy="2120056"/>
          </a:xfrm>
          <a:solidFill>
            <a:srgbClr val="CCECFF"/>
          </a:solidFill>
        </p:spPr>
        <p:txBody>
          <a:bodyPr/>
          <a:lstStyle/>
          <a:p>
            <a:r>
              <a:rPr lang="en-US" sz="1800" u="sng" dirty="0"/>
              <a:t>Bobbitt on his constitutional diagnosis:  </a:t>
            </a:r>
          </a:p>
          <a:p>
            <a:r>
              <a:rPr lang="en-US" sz="1800" dirty="0"/>
              <a:t>“Market States are not the ideal, but since 1990 they are emerging.”</a:t>
            </a:r>
          </a:p>
          <a:p>
            <a:pPr marL="0" indent="0"/>
            <a:r>
              <a:rPr lang="en-US" sz="1800" b="1" dirty="0"/>
              <a:t>“Market States seek roles to </a:t>
            </a:r>
            <a:r>
              <a:rPr lang="en-US" sz="1800" b="1" i="1" dirty="0"/>
              <a:t>enable</a:t>
            </a:r>
            <a:r>
              <a:rPr lang="en-US" sz="1800" b="1" dirty="0"/>
              <a:t> rather than </a:t>
            </a:r>
            <a:r>
              <a:rPr lang="en-US" sz="1800" b="1" u="sng" dirty="0"/>
              <a:t>provide</a:t>
            </a:r>
            <a:r>
              <a:rPr lang="en-US" sz="1800" b="1" dirty="0"/>
              <a:t>, to expand or optimize </a:t>
            </a:r>
            <a:r>
              <a:rPr lang="en-US" sz="1800" b="1" i="1" dirty="0"/>
              <a:t>opportunities</a:t>
            </a:r>
            <a:r>
              <a:rPr lang="en-US" sz="1800" b="1" dirty="0"/>
              <a:t> for their citizens, to reduce transaction costs rather than provide services directly, in contrast to Nation-States looking to maximize social welfare.  They are umpires, not judges. They set rules for market operators more than decide outcomes.” </a:t>
            </a:r>
          </a:p>
          <a:p>
            <a:endParaRPr lang="en-US" sz="1000" dirty="0"/>
          </a:p>
        </p:txBody>
      </p:sp>
      <p:sp>
        <p:nvSpPr>
          <p:cNvPr id="4" name="Slide Number Placeholder 3"/>
          <p:cNvSpPr>
            <a:spLocks noGrp="1"/>
          </p:cNvSpPr>
          <p:nvPr>
            <p:ph type="sldNum" sz="quarter" idx="11"/>
          </p:nvPr>
        </p:nvSpPr>
        <p:spPr>
          <a:xfrm>
            <a:off x="9448800" y="6324600"/>
            <a:ext cx="762000" cy="457200"/>
          </a:xfrm>
        </p:spPr>
        <p:txBody>
          <a:bodyPr/>
          <a:lstStyle/>
          <a:p>
            <a:pPr fontAlgn="base">
              <a:spcBef>
                <a:spcPct val="0"/>
              </a:spcBef>
              <a:spcAft>
                <a:spcPct val="0"/>
              </a:spcAft>
              <a:defRPr/>
            </a:pPr>
            <a:fld id="{64202347-65C0-425F-9BED-AD7A97766B27}" type="slidenum">
              <a:rPr lang="en-US">
                <a:solidFill>
                  <a:srgbClr val="000000"/>
                </a:solidFill>
              </a:rPr>
              <a:pPr fontAlgn="base">
                <a:spcBef>
                  <a:spcPct val="0"/>
                </a:spcBef>
                <a:spcAft>
                  <a:spcPct val="0"/>
                </a:spcAft>
                <a:defRPr/>
              </a:pPr>
              <a:t>36</a:t>
            </a:fld>
            <a:endParaRPr lang="en-US" dirty="0">
              <a:solidFill>
                <a:srgbClr val="000000"/>
              </a:solidFill>
            </a:endParaRPr>
          </a:p>
        </p:txBody>
      </p:sp>
      <p:pic>
        <p:nvPicPr>
          <p:cNvPr id="6" name="Picture 5"/>
          <p:cNvPicPr>
            <a:picLocks noChangeAspect="1" noChangeArrowheads="1"/>
          </p:cNvPicPr>
          <p:nvPr/>
        </p:nvPicPr>
        <p:blipFill>
          <a:blip r:embed="rId3" cstate="print"/>
          <a:srcRect/>
          <a:stretch>
            <a:fillRect/>
          </a:stretch>
        </p:blipFill>
        <p:spPr bwMode="auto">
          <a:xfrm>
            <a:off x="9448800" y="304800"/>
            <a:ext cx="891540" cy="1371600"/>
          </a:xfrm>
          <a:prstGeom prst="rect">
            <a:avLst/>
          </a:prstGeom>
          <a:noFill/>
          <a:ln w="9525">
            <a:noFill/>
            <a:miter lim="800000"/>
            <a:headEnd/>
            <a:tailEnd/>
          </a:ln>
        </p:spPr>
      </p:pic>
      <p:sp>
        <p:nvSpPr>
          <p:cNvPr id="7" name="Rectangle 6"/>
          <p:cNvSpPr/>
          <p:nvPr/>
        </p:nvSpPr>
        <p:spPr>
          <a:xfrm>
            <a:off x="4038600" y="6276202"/>
            <a:ext cx="4572000" cy="276999"/>
          </a:xfrm>
          <a:prstGeom prst="rect">
            <a:avLst/>
          </a:prstGeom>
        </p:spPr>
        <p:txBody>
          <a:bodyPr>
            <a:spAutoFit/>
          </a:bodyPr>
          <a:lstStyle/>
          <a:p>
            <a:pPr fontAlgn="base">
              <a:spcBef>
                <a:spcPct val="0"/>
              </a:spcBef>
              <a:spcAft>
                <a:spcPct val="0"/>
              </a:spcAft>
            </a:pPr>
            <a:r>
              <a:rPr lang="en-US" sz="1200" dirty="0">
                <a:solidFill>
                  <a:srgbClr val="000000"/>
                </a:solidFill>
                <a:latin typeface="Arial" charset="0"/>
                <a:cs typeface="Arial" charset="0"/>
              </a:rPr>
              <a:t>http://www.law.columbia.edu/fac/Philip_Bobbitt</a:t>
            </a:r>
          </a:p>
        </p:txBody>
      </p:sp>
      <p:sp>
        <p:nvSpPr>
          <p:cNvPr id="8" name="Content Placeholder 2"/>
          <p:cNvSpPr txBox="1">
            <a:spLocks/>
          </p:cNvSpPr>
          <p:nvPr/>
        </p:nvSpPr>
        <p:spPr bwMode="auto">
          <a:xfrm>
            <a:off x="2133600" y="3429000"/>
            <a:ext cx="5791200" cy="3048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20000"/>
              </a:spcBef>
              <a:spcAft>
                <a:spcPct val="0"/>
              </a:spcAft>
              <a:buClr>
                <a:srgbClr val="3333CC"/>
              </a:buClr>
              <a:buSzPct val="60000"/>
              <a:defRPr/>
            </a:pPr>
            <a:r>
              <a:rPr lang="en-US" sz="1600" b="1" kern="0" dirty="0">
                <a:solidFill>
                  <a:srgbClr val="7030A0"/>
                </a:solidFill>
                <a:latin typeface="Arial"/>
                <a:cs typeface="Arial" charset="0"/>
              </a:rPr>
              <a:t>“Mercantile </a:t>
            </a:r>
            <a:r>
              <a:rPr lang="en-US" sz="1600" b="1" kern="0" dirty="0">
                <a:solidFill>
                  <a:srgbClr val="000000"/>
                </a:solidFill>
                <a:latin typeface="Arial"/>
                <a:cs typeface="Arial" charset="0"/>
              </a:rPr>
              <a:t>Market States </a:t>
            </a:r>
            <a:r>
              <a:rPr lang="en-US" sz="1600" kern="0" dirty="0">
                <a:solidFill>
                  <a:srgbClr val="000000"/>
                </a:solidFill>
                <a:latin typeface="Arial"/>
                <a:cs typeface="Arial" charset="0"/>
              </a:rPr>
              <a:t>(Asia) are more consensual and more protectionist, and keep control over capital both monetary and human.”  Less immigration. Cities drive policy.  </a:t>
            </a:r>
          </a:p>
          <a:p>
            <a:pPr eaLnBrk="0" fontAlgn="base" hangingPunct="0">
              <a:spcBef>
                <a:spcPct val="20000"/>
              </a:spcBef>
              <a:spcAft>
                <a:spcPct val="0"/>
              </a:spcAft>
              <a:buClr>
                <a:srgbClr val="3333CC"/>
              </a:buClr>
              <a:buSzPct val="60000"/>
              <a:defRPr/>
            </a:pPr>
            <a:endParaRPr lang="en-US" sz="1000" kern="0" dirty="0">
              <a:solidFill>
                <a:srgbClr val="000000"/>
              </a:solidFill>
              <a:latin typeface="Arial"/>
              <a:cs typeface="Arial" charset="0"/>
            </a:endParaRPr>
          </a:p>
          <a:p>
            <a:pPr eaLnBrk="0" fontAlgn="base" hangingPunct="0">
              <a:spcBef>
                <a:spcPct val="20000"/>
              </a:spcBef>
              <a:spcAft>
                <a:spcPct val="0"/>
              </a:spcAft>
              <a:buClr>
                <a:srgbClr val="3333CC"/>
              </a:buClr>
              <a:buSzPct val="60000"/>
              <a:defRPr/>
            </a:pPr>
            <a:r>
              <a:rPr lang="en-US" sz="1600" b="1" kern="0" dirty="0">
                <a:solidFill>
                  <a:srgbClr val="000000"/>
                </a:solidFill>
                <a:latin typeface="Arial"/>
                <a:cs typeface="Arial" charset="0"/>
              </a:rPr>
              <a:t>“Managerial Market States </a:t>
            </a:r>
            <a:r>
              <a:rPr lang="en-US" sz="1600" kern="0" dirty="0">
                <a:solidFill>
                  <a:srgbClr val="000000"/>
                </a:solidFill>
                <a:latin typeface="Arial"/>
                <a:cs typeface="Arial" charset="0"/>
              </a:rPr>
              <a:t>(EU), Government planning, more sensitive to egalitarianism, attempt through long-range planning to give more weight to posterity, sustainability.” </a:t>
            </a:r>
          </a:p>
          <a:p>
            <a:pPr eaLnBrk="0" fontAlgn="base" hangingPunct="0">
              <a:spcBef>
                <a:spcPct val="20000"/>
              </a:spcBef>
              <a:spcAft>
                <a:spcPct val="0"/>
              </a:spcAft>
              <a:buClr>
                <a:srgbClr val="3333CC"/>
              </a:buClr>
              <a:buSzPct val="60000"/>
              <a:defRPr/>
            </a:pPr>
            <a:endParaRPr lang="en-US" sz="1000" b="1" kern="0" dirty="0">
              <a:solidFill>
                <a:srgbClr val="009900"/>
              </a:solidFill>
              <a:latin typeface="Arial"/>
              <a:cs typeface="Arial" charset="0"/>
            </a:endParaRPr>
          </a:p>
          <a:p>
            <a:pPr eaLnBrk="0" fontAlgn="base" hangingPunct="0">
              <a:spcBef>
                <a:spcPct val="20000"/>
              </a:spcBef>
              <a:spcAft>
                <a:spcPct val="0"/>
              </a:spcAft>
              <a:buClr>
                <a:srgbClr val="3333CC"/>
              </a:buClr>
              <a:buSzPct val="60000"/>
              <a:defRPr/>
            </a:pPr>
            <a:r>
              <a:rPr lang="en-US" sz="1600" b="1" kern="0" dirty="0">
                <a:solidFill>
                  <a:srgbClr val="009900"/>
                </a:solidFill>
                <a:latin typeface="Arial"/>
                <a:cs typeface="Arial" charset="0"/>
              </a:rPr>
              <a:t>“Entrepreneurial </a:t>
            </a:r>
            <a:r>
              <a:rPr lang="en-US" sz="1600" b="1" kern="0" dirty="0">
                <a:solidFill>
                  <a:srgbClr val="000000"/>
                </a:solidFill>
                <a:latin typeface="Arial"/>
                <a:cs typeface="Arial" charset="0"/>
              </a:rPr>
              <a:t>Market States </a:t>
            </a:r>
            <a:r>
              <a:rPr lang="en-US" sz="1600" kern="0" dirty="0">
                <a:solidFill>
                  <a:srgbClr val="000000"/>
                </a:solidFill>
                <a:latin typeface="Arial"/>
                <a:cs typeface="Arial" charset="0"/>
              </a:rPr>
              <a:t>(</a:t>
            </a:r>
            <a:r>
              <a:rPr lang="en-US" sz="1600" kern="0" dirty="0" err="1">
                <a:solidFill>
                  <a:srgbClr val="000000"/>
                </a:solidFill>
                <a:latin typeface="Arial"/>
                <a:cs typeface="Arial" charset="0"/>
              </a:rPr>
              <a:t>N.Am</a:t>
            </a:r>
            <a:r>
              <a:rPr lang="en-US" sz="1600" kern="0" dirty="0">
                <a:solidFill>
                  <a:srgbClr val="000000"/>
                </a:solidFill>
                <a:latin typeface="Arial"/>
                <a:cs typeface="Arial" charset="0"/>
              </a:rPr>
              <a:t>)</a:t>
            </a:r>
            <a:r>
              <a:rPr lang="en-US" sz="1600" b="1" kern="0" dirty="0">
                <a:solidFill>
                  <a:srgbClr val="000000"/>
                </a:solidFill>
                <a:latin typeface="Arial"/>
                <a:cs typeface="Arial" charset="0"/>
              </a:rPr>
              <a:t> </a:t>
            </a:r>
            <a:r>
              <a:rPr lang="en-US" sz="1600" kern="0" dirty="0">
                <a:solidFill>
                  <a:srgbClr val="000000"/>
                </a:solidFill>
                <a:latin typeface="Arial"/>
                <a:cs typeface="Arial" charset="0"/>
              </a:rPr>
              <a:t>reflect a broadly libertarian view, tend to less intervention in markets, focused on providing public goods, and favoring pluralism and innovation.”  More functions are privatized. Wealthy suburbs.</a:t>
            </a:r>
          </a:p>
        </p:txBody>
      </p:sp>
      <p:sp>
        <p:nvSpPr>
          <p:cNvPr id="9" name="TextBox 8"/>
          <p:cNvSpPr txBox="1"/>
          <p:nvPr/>
        </p:nvSpPr>
        <p:spPr>
          <a:xfrm>
            <a:off x="7848600" y="3733800"/>
            <a:ext cx="2667000" cy="2677656"/>
          </a:xfrm>
          <a:prstGeom prst="rect">
            <a:avLst/>
          </a:prstGeom>
          <a:noFill/>
          <a:ln w="19050">
            <a:solidFill>
              <a:srgbClr val="C00000"/>
            </a:solidFill>
          </a:ln>
        </p:spPr>
        <p:txBody>
          <a:bodyPr wrap="square" rtlCol="0">
            <a:spAutoFit/>
          </a:bodyPr>
          <a:lstStyle/>
          <a:p>
            <a:pPr fontAlgn="base">
              <a:spcBef>
                <a:spcPct val="0"/>
              </a:spcBef>
              <a:spcAft>
                <a:spcPct val="0"/>
              </a:spcAft>
            </a:pPr>
            <a:r>
              <a:rPr lang="en-US" sz="1200" b="1" u="sng" dirty="0">
                <a:solidFill>
                  <a:srgbClr val="000000"/>
                </a:solidFill>
                <a:latin typeface="Arial" charset="0"/>
                <a:cs typeface="Arial" charset="0"/>
              </a:rPr>
              <a:t>Threats to Nation-States </a:t>
            </a:r>
            <a:r>
              <a:rPr lang="en-US" sz="1200" u="sng" dirty="0">
                <a:solidFill>
                  <a:srgbClr val="000000"/>
                </a:solidFill>
                <a:latin typeface="Arial" charset="0"/>
                <a:cs typeface="Arial" charset="0"/>
              </a:rPr>
              <a:t>(Bobbitt):</a:t>
            </a:r>
          </a:p>
          <a:p>
            <a:pPr marL="228600" indent="-228600" fontAlgn="base">
              <a:spcBef>
                <a:spcPct val="0"/>
              </a:spcBef>
              <a:spcAft>
                <a:spcPct val="0"/>
              </a:spcAft>
            </a:pPr>
            <a:r>
              <a:rPr lang="en-US" sz="1200" dirty="0">
                <a:solidFill>
                  <a:srgbClr val="000000"/>
                </a:solidFill>
                <a:latin typeface="Arial" charset="0"/>
                <a:cs typeface="Arial" charset="0"/>
              </a:rPr>
              <a:t>Triggering shift to Market-States </a:t>
            </a:r>
          </a:p>
          <a:p>
            <a:pPr marL="228600" indent="-228600" fontAlgn="base">
              <a:spcBef>
                <a:spcPct val="0"/>
              </a:spcBef>
              <a:spcAft>
                <a:spcPct val="0"/>
              </a:spcAft>
              <a:buFontTx/>
              <a:buAutoNum type="arabicParenR"/>
            </a:pPr>
            <a:r>
              <a:rPr lang="en-US" sz="1200" dirty="0">
                <a:solidFill>
                  <a:srgbClr val="000000"/>
                </a:solidFill>
                <a:latin typeface="Arial" charset="0"/>
                <a:cs typeface="Arial" charset="0"/>
              </a:rPr>
              <a:t>WMDs in hands of Terrorists eroding force monopoly </a:t>
            </a:r>
          </a:p>
          <a:p>
            <a:pPr marL="228600" indent="-228600" fontAlgn="base">
              <a:spcBef>
                <a:spcPct val="0"/>
              </a:spcBef>
              <a:spcAft>
                <a:spcPct val="0"/>
              </a:spcAft>
              <a:buFontTx/>
              <a:buAutoNum type="arabicParenR"/>
            </a:pPr>
            <a:r>
              <a:rPr lang="en-US" sz="1200" dirty="0">
                <a:solidFill>
                  <a:srgbClr val="000000"/>
                </a:solidFill>
                <a:latin typeface="Arial" charset="0"/>
                <a:cs typeface="Arial" charset="0"/>
              </a:rPr>
              <a:t>International pressures for democratization, human rights</a:t>
            </a:r>
          </a:p>
          <a:p>
            <a:pPr marL="228600" indent="-228600" fontAlgn="base">
              <a:spcBef>
                <a:spcPct val="0"/>
              </a:spcBef>
              <a:spcAft>
                <a:spcPct val="0"/>
              </a:spcAft>
              <a:buFontTx/>
              <a:buAutoNum type="arabicParenR"/>
            </a:pPr>
            <a:r>
              <a:rPr lang="en-US" sz="1200" dirty="0">
                <a:solidFill>
                  <a:srgbClr val="000000"/>
                </a:solidFill>
                <a:latin typeface="Arial" charset="0"/>
                <a:cs typeface="Arial" charset="0"/>
              </a:rPr>
              <a:t>Global trade, communications (competitiveness pressures)  </a:t>
            </a:r>
          </a:p>
          <a:p>
            <a:pPr marL="228600" indent="-228600" fontAlgn="base">
              <a:spcBef>
                <a:spcPct val="0"/>
              </a:spcBef>
              <a:spcAft>
                <a:spcPct val="0"/>
              </a:spcAft>
              <a:buFontTx/>
              <a:buAutoNum type="arabicParenR"/>
            </a:pPr>
            <a:r>
              <a:rPr lang="en-US" sz="1200" dirty="0">
                <a:solidFill>
                  <a:srgbClr val="000000"/>
                </a:solidFill>
                <a:latin typeface="Arial" charset="0"/>
                <a:cs typeface="Arial" charset="0"/>
              </a:rPr>
              <a:t>Global media encroaching on cultural norms and narratives</a:t>
            </a:r>
          </a:p>
          <a:p>
            <a:pPr marL="228600" indent="-228600" fontAlgn="base">
              <a:spcBef>
                <a:spcPct val="0"/>
              </a:spcBef>
              <a:spcAft>
                <a:spcPct val="0"/>
              </a:spcAft>
              <a:buFontTx/>
              <a:buAutoNum type="arabicParenR"/>
            </a:pPr>
            <a:endParaRPr lang="en-US" sz="1200" dirty="0">
              <a:solidFill>
                <a:srgbClr val="000000"/>
              </a:solidFill>
              <a:latin typeface="Arial" charset="0"/>
              <a:cs typeface="Arial" charset="0"/>
            </a:endParaRPr>
          </a:p>
          <a:p>
            <a:pPr marL="228600" indent="-228600" fontAlgn="base">
              <a:spcBef>
                <a:spcPct val="0"/>
              </a:spcBef>
              <a:spcAft>
                <a:spcPct val="0"/>
              </a:spcAft>
              <a:buFontTx/>
              <a:buAutoNum type="arabicParenR"/>
            </a:pPr>
            <a:r>
              <a:rPr lang="en-US" sz="1200" dirty="0">
                <a:solidFill>
                  <a:srgbClr val="000000"/>
                </a:solidFill>
                <a:latin typeface="Arial" charset="0"/>
                <a:cs typeface="Arial" charset="0"/>
              </a:rPr>
              <a:t>NOW:  Sovereign debt crisis, fiscal strains, and dependence on external financing  </a:t>
            </a:r>
          </a:p>
        </p:txBody>
      </p:sp>
    </p:spTree>
    <p:extLst>
      <p:ext uri="{BB962C8B-B14F-4D97-AF65-F5344CB8AC3E}">
        <p14:creationId xmlns:p14="http://schemas.microsoft.com/office/powerpoint/2010/main" val="2960465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1" y="609600"/>
            <a:ext cx="6781800" cy="525462"/>
          </a:xfrm>
          <a:noFill/>
        </p:spPr>
        <p:txBody>
          <a:bodyPr/>
          <a:lstStyle/>
          <a:p>
            <a:r>
              <a:rPr lang="en-US" dirty="0"/>
              <a:t>Politics:  Evolving Legitimacy of the State  </a:t>
            </a:r>
          </a:p>
        </p:txBody>
      </p:sp>
      <p:sp>
        <p:nvSpPr>
          <p:cNvPr id="4" name="Slide Number Placeholder 3"/>
          <p:cNvSpPr>
            <a:spLocks noGrp="1"/>
          </p:cNvSpPr>
          <p:nvPr>
            <p:ph type="sldNum" sz="quarter" idx="11"/>
          </p:nvPr>
        </p:nvSpPr>
        <p:spPr>
          <a:xfrm>
            <a:off x="9525000" y="6324600"/>
            <a:ext cx="685800" cy="457200"/>
          </a:xfrm>
        </p:spPr>
        <p:txBody>
          <a:bodyPr/>
          <a:lstStyle/>
          <a:p>
            <a:pPr fontAlgn="base">
              <a:spcBef>
                <a:spcPct val="0"/>
              </a:spcBef>
              <a:spcAft>
                <a:spcPct val="0"/>
              </a:spcAft>
              <a:defRPr/>
            </a:pPr>
            <a:fld id="{64202347-65C0-425F-9BED-AD7A97766B27}" type="slidenum">
              <a:rPr lang="en-US">
                <a:solidFill>
                  <a:srgbClr val="000000"/>
                </a:solidFill>
              </a:rPr>
              <a:pPr fontAlgn="base">
                <a:spcBef>
                  <a:spcPct val="0"/>
                </a:spcBef>
                <a:spcAft>
                  <a:spcPct val="0"/>
                </a:spcAft>
                <a:defRPr/>
              </a:pPr>
              <a:t>37</a:t>
            </a:fld>
            <a:endParaRPr lang="en-US" dirty="0">
              <a:solidFill>
                <a:srgbClr val="000000"/>
              </a:solidFill>
            </a:endParaRPr>
          </a:p>
        </p:txBody>
      </p:sp>
      <p:sp>
        <p:nvSpPr>
          <p:cNvPr id="8" name="TextBox 7"/>
          <p:cNvSpPr txBox="1"/>
          <p:nvPr/>
        </p:nvSpPr>
        <p:spPr>
          <a:xfrm>
            <a:off x="2590801" y="304801"/>
            <a:ext cx="5423985" cy="276999"/>
          </a:xfrm>
          <a:prstGeom prst="rect">
            <a:avLst/>
          </a:prstGeom>
          <a:noFill/>
        </p:spPr>
        <p:txBody>
          <a:bodyPr wrap="none" rtlCol="0">
            <a:spAutoFit/>
          </a:bodyPr>
          <a:lstStyle/>
          <a:p>
            <a:pPr fontAlgn="base">
              <a:spcBef>
                <a:spcPct val="0"/>
              </a:spcBef>
              <a:spcAft>
                <a:spcPct val="0"/>
              </a:spcAft>
            </a:pPr>
            <a:r>
              <a:rPr lang="en-US" sz="1200" i="1" u="sng" dirty="0">
                <a:solidFill>
                  <a:srgbClr val="000000"/>
                </a:solidFill>
                <a:latin typeface="Arial" charset="0"/>
                <a:cs typeface="Arial" charset="0"/>
              </a:rPr>
              <a:t>Shield of Achilles: War, Peace and the Course of History (2001), </a:t>
            </a:r>
            <a:r>
              <a:rPr lang="en-US" sz="1200" u="sng" dirty="0">
                <a:solidFill>
                  <a:srgbClr val="000000"/>
                </a:solidFill>
                <a:latin typeface="Arial" charset="0"/>
                <a:cs typeface="Arial" charset="0"/>
              </a:rPr>
              <a:t>Philip Bobbitt</a:t>
            </a:r>
          </a:p>
        </p:txBody>
      </p:sp>
      <p:pic>
        <p:nvPicPr>
          <p:cNvPr id="7" name="Picture 2"/>
          <p:cNvPicPr>
            <a:picLocks noChangeAspect="1" noChangeArrowheads="1"/>
          </p:cNvPicPr>
          <p:nvPr/>
        </p:nvPicPr>
        <p:blipFill>
          <a:blip r:embed="rId3" cstate="print"/>
          <a:srcRect t="12190"/>
          <a:stretch>
            <a:fillRect/>
          </a:stretch>
        </p:blipFill>
        <p:spPr bwMode="auto">
          <a:xfrm>
            <a:off x="2057400" y="2194526"/>
            <a:ext cx="8229600" cy="2910875"/>
          </a:xfrm>
          <a:prstGeom prst="rect">
            <a:avLst/>
          </a:prstGeom>
          <a:noFill/>
          <a:ln w="9525">
            <a:noFill/>
            <a:miter lim="800000"/>
            <a:headEnd/>
            <a:tailEnd/>
          </a:ln>
        </p:spPr>
      </p:pic>
      <p:sp>
        <p:nvSpPr>
          <p:cNvPr id="9" name="TextBox 8"/>
          <p:cNvSpPr txBox="1"/>
          <p:nvPr/>
        </p:nvSpPr>
        <p:spPr>
          <a:xfrm>
            <a:off x="1828800" y="5029201"/>
            <a:ext cx="1180130" cy="1323439"/>
          </a:xfrm>
          <a:prstGeom prst="rect">
            <a:avLst/>
          </a:prstGeom>
          <a:noFill/>
        </p:spPr>
        <p:txBody>
          <a:bodyPr wrap="none" rtlCol="0">
            <a:spAutoFit/>
          </a:bodyPr>
          <a:lstStyle/>
          <a:p>
            <a:pPr algn="ctr" fontAlgn="base">
              <a:spcBef>
                <a:spcPct val="0"/>
              </a:spcBef>
              <a:spcAft>
                <a:spcPct val="0"/>
              </a:spcAft>
            </a:pPr>
            <a:r>
              <a:rPr lang="en-US" sz="1000" dirty="0">
                <a:solidFill>
                  <a:srgbClr val="000000"/>
                </a:solidFill>
                <a:latin typeface="Arial"/>
                <a:cs typeface="Arial" charset="0"/>
              </a:rPr>
              <a:t>1494 </a:t>
            </a:r>
          </a:p>
          <a:p>
            <a:pPr algn="ctr" fontAlgn="base">
              <a:spcBef>
                <a:spcPct val="0"/>
              </a:spcBef>
              <a:spcAft>
                <a:spcPct val="0"/>
              </a:spcAft>
            </a:pPr>
            <a:r>
              <a:rPr lang="en-US" sz="1000" dirty="0">
                <a:solidFill>
                  <a:srgbClr val="000000"/>
                </a:solidFill>
                <a:latin typeface="Arial" charset="0"/>
                <a:cs typeface="Arial" charset="0"/>
              </a:rPr>
              <a:t>Renaissance;</a:t>
            </a:r>
            <a:endParaRPr lang="en-US" sz="1000" dirty="0">
              <a:solidFill>
                <a:srgbClr val="000000"/>
              </a:solidFill>
              <a:latin typeface="Arial"/>
              <a:cs typeface="Arial" charset="0"/>
            </a:endParaRPr>
          </a:p>
          <a:p>
            <a:pPr algn="ctr" fontAlgn="base">
              <a:spcBef>
                <a:spcPct val="0"/>
              </a:spcBef>
              <a:spcAft>
                <a:spcPct val="0"/>
              </a:spcAft>
            </a:pPr>
            <a:r>
              <a:rPr lang="en-US" sz="1000" dirty="0">
                <a:solidFill>
                  <a:srgbClr val="000000"/>
                </a:solidFill>
                <a:latin typeface="Arial"/>
                <a:cs typeface="Arial" charset="0"/>
              </a:rPr>
              <a:t>Charles VIII (FR) </a:t>
            </a:r>
          </a:p>
          <a:p>
            <a:pPr algn="ctr" fontAlgn="base">
              <a:spcBef>
                <a:spcPct val="0"/>
              </a:spcBef>
              <a:spcAft>
                <a:spcPct val="0"/>
              </a:spcAft>
            </a:pPr>
            <a:r>
              <a:rPr lang="en-US" sz="1000" dirty="0">
                <a:solidFill>
                  <a:srgbClr val="000000"/>
                </a:solidFill>
                <a:latin typeface="Arial"/>
                <a:cs typeface="Arial" charset="0"/>
              </a:rPr>
              <a:t>Invades Italy</a:t>
            </a:r>
          </a:p>
          <a:p>
            <a:pPr algn="ctr" fontAlgn="base">
              <a:spcBef>
                <a:spcPct val="0"/>
              </a:spcBef>
              <a:spcAft>
                <a:spcPct val="0"/>
              </a:spcAft>
            </a:pPr>
            <a:endParaRPr lang="en-US" sz="1000" dirty="0">
              <a:solidFill>
                <a:srgbClr val="000000"/>
              </a:solidFill>
              <a:latin typeface="Arial"/>
              <a:cs typeface="Arial" charset="0"/>
            </a:endParaRPr>
          </a:p>
          <a:p>
            <a:pPr algn="ctr" fontAlgn="base">
              <a:spcBef>
                <a:spcPct val="0"/>
              </a:spcBef>
              <a:spcAft>
                <a:spcPct val="0"/>
              </a:spcAft>
            </a:pPr>
            <a:r>
              <a:rPr lang="en-US" sz="1000" dirty="0">
                <a:solidFill>
                  <a:srgbClr val="000000"/>
                </a:solidFill>
                <a:latin typeface="Arial"/>
                <a:cs typeface="Arial" charset="0"/>
              </a:rPr>
              <a:t>Holy Roman</a:t>
            </a:r>
          </a:p>
          <a:p>
            <a:pPr algn="ctr" fontAlgn="base">
              <a:spcBef>
                <a:spcPct val="0"/>
              </a:spcBef>
              <a:spcAft>
                <a:spcPct val="0"/>
              </a:spcAft>
            </a:pPr>
            <a:r>
              <a:rPr lang="en-US" sz="1000" dirty="0">
                <a:solidFill>
                  <a:srgbClr val="000000"/>
                </a:solidFill>
                <a:latin typeface="Arial"/>
                <a:cs typeface="Arial" charset="0"/>
              </a:rPr>
              <a:t>Empire   </a:t>
            </a:r>
          </a:p>
          <a:p>
            <a:pPr algn="ctr" fontAlgn="base">
              <a:spcBef>
                <a:spcPct val="0"/>
              </a:spcBef>
              <a:spcAft>
                <a:spcPct val="0"/>
              </a:spcAft>
            </a:pPr>
            <a:r>
              <a:rPr lang="en-US" sz="1000" dirty="0">
                <a:solidFill>
                  <a:srgbClr val="000000"/>
                </a:solidFill>
                <a:latin typeface="Arial"/>
                <a:cs typeface="Arial" charset="0"/>
              </a:rPr>
              <a:t>(Habsburgs)  </a:t>
            </a:r>
          </a:p>
        </p:txBody>
      </p:sp>
      <p:sp>
        <p:nvSpPr>
          <p:cNvPr id="10" name="TextBox 9"/>
          <p:cNvSpPr txBox="1"/>
          <p:nvPr/>
        </p:nvSpPr>
        <p:spPr>
          <a:xfrm>
            <a:off x="3092942" y="5051287"/>
            <a:ext cx="644728" cy="1323439"/>
          </a:xfrm>
          <a:prstGeom prst="rect">
            <a:avLst/>
          </a:prstGeom>
          <a:noFill/>
        </p:spPr>
        <p:txBody>
          <a:bodyPr wrap="none" rtlCol="0">
            <a:spAutoFit/>
          </a:bodyPr>
          <a:lstStyle/>
          <a:p>
            <a:pPr algn="ctr" fontAlgn="base">
              <a:spcBef>
                <a:spcPct val="0"/>
              </a:spcBef>
              <a:spcAft>
                <a:spcPct val="0"/>
              </a:spcAft>
            </a:pPr>
            <a:r>
              <a:rPr lang="en-US" sz="1000" dirty="0">
                <a:solidFill>
                  <a:srgbClr val="000000"/>
                </a:solidFill>
                <a:latin typeface="Arial"/>
                <a:cs typeface="Arial" charset="0"/>
              </a:rPr>
              <a:t>1567</a:t>
            </a:r>
          </a:p>
          <a:p>
            <a:pPr algn="ctr" fontAlgn="base">
              <a:spcBef>
                <a:spcPct val="0"/>
              </a:spcBef>
              <a:spcAft>
                <a:spcPct val="0"/>
              </a:spcAft>
            </a:pPr>
            <a:r>
              <a:rPr lang="en-US" sz="1000" dirty="0">
                <a:solidFill>
                  <a:srgbClr val="000000"/>
                </a:solidFill>
                <a:latin typeface="Arial"/>
                <a:cs typeface="Arial" charset="0"/>
              </a:rPr>
              <a:t>Dutch </a:t>
            </a:r>
          </a:p>
          <a:p>
            <a:pPr algn="ctr" fontAlgn="base">
              <a:spcBef>
                <a:spcPct val="0"/>
              </a:spcBef>
              <a:spcAft>
                <a:spcPct val="0"/>
              </a:spcAft>
            </a:pPr>
            <a:r>
              <a:rPr lang="en-US" sz="1000" dirty="0">
                <a:solidFill>
                  <a:srgbClr val="000000"/>
                </a:solidFill>
                <a:latin typeface="Arial"/>
                <a:cs typeface="Arial" charset="0"/>
              </a:rPr>
              <a:t>Revolt </a:t>
            </a:r>
          </a:p>
          <a:p>
            <a:pPr algn="ctr" fontAlgn="base">
              <a:spcBef>
                <a:spcPct val="0"/>
              </a:spcBef>
              <a:spcAft>
                <a:spcPct val="0"/>
              </a:spcAft>
            </a:pPr>
            <a:endParaRPr lang="en-US" sz="1000" dirty="0">
              <a:solidFill>
                <a:srgbClr val="000000"/>
              </a:solidFill>
              <a:latin typeface="Arial"/>
              <a:cs typeface="Arial" charset="0"/>
            </a:endParaRPr>
          </a:p>
          <a:p>
            <a:pPr algn="ctr" fontAlgn="base">
              <a:spcBef>
                <a:spcPct val="0"/>
              </a:spcBef>
              <a:spcAft>
                <a:spcPct val="0"/>
              </a:spcAft>
            </a:pPr>
            <a:r>
              <a:rPr lang="en-US" sz="1000" dirty="0">
                <a:solidFill>
                  <a:srgbClr val="000000"/>
                </a:solidFill>
                <a:latin typeface="Arial"/>
                <a:cs typeface="Arial" charset="0"/>
              </a:rPr>
              <a:t>1588</a:t>
            </a:r>
          </a:p>
          <a:p>
            <a:pPr algn="ctr" fontAlgn="base">
              <a:spcBef>
                <a:spcPct val="0"/>
              </a:spcBef>
              <a:spcAft>
                <a:spcPct val="0"/>
              </a:spcAft>
            </a:pPr>
            <a:r>
              <a:rPr lang="en-US" sz="1000" dirty="0">
                <a:solidFill>
                  <a:srgbClr val="000000"/>
                </a:solidFill>
                <a:latin typeface="Arial"/>
                <a:cs typeface="Arial" charset="0"/>
              </a:rPr>
              <a:t>Spanish</a:t>
            </a:r>
          </a:p>
          <a:p>
            <a:pPr algn="ctr" fontAlgn="base">
              <a:spcBef>
                <a:spcPct val="0"/>
              </a:spcBef>
              <a:spcAft>
                <a:spcPct val="0"/>
              </a:spcAft>
            </a:pPr>
            <a:r>
              <a:rPr lang="en-US" sz="1000" dirty="0">
                <a:solidFill>
                  <a:srgbClr val="000000"/>
                </a:solidFill>
                <a:latin typeface="Arial"/>
                <a:cs typeface="Arial" charset="0"/>
              </a:rPr>
              <a:t>Armada</a:t>
            </a:r>
          </a:p>
          <a:p>
            <a:pPr algn="ctr" fontAlgn="base">
              <a:spcBef>
                <a:spcPct val="0"/>
              </a:spcBef>
              <a:spcAft>
                <a:spcPct val="0"/>
              </a:spcAft>
            </a:pPr>
            <a:r>
              <a:rPr lang="en-US" sz="1000" dirty="0">
                <a:solidFill>
                  <a:srgbClr val="000000"/>
                </a:solidFill>
                <a:latin typeface="Arial"/>
                <a:cs typeface="Arial" charset="0"/>
              </a:rPr>
              <a:t>sunk</a:t>
            </a:r>
          </a:p>
        </p:txBody>
      </p:sp>
      <p:sp>
        <p:nvSpPr>
          <p:cNvPr id="11" name="TextBox 10"/>
          <p:cNvSpPr txBox="1"/>
          <p:nvPr/>
        </p:nvSpPr>
        <p:spPr>
          <a:xfrm>
            <a:off x="3696988" y="5029201"/>
            <a:ext cx="1221808" cy="1169551"/>
          </a:xfrm>
          <a:prstGeom prst="rect">
            <a:avLst/>
          </a:prstGeom>
          <a:noFill/>
        </p:spPr>
        <p:txBody>
          <a:bodyPr wrap="none" rtlCol="0">
            <a:spAutoFit/>
          </a:bodyPr>
          <a:lstStyle/>
          <a:p>
            <a:pPr algn="ctr" fontAlgn="base">
              <a:spcBef>
                <a:spcPct val="0"/>
              </a:spcBef>
              <a:spcAft>
                <a:spcPct val="0"/>
              </a:spcAft>
            </a:pPr>
            <a:r>
              <a:rPr lang="en-US" sz="1000" dirty="0">
                <a:solidFill>
                  <a:srgbClr val="000000"/>
                </a:solidFill>
                <a:latin typeface="Arial"/>
                <a:cs typeface="Arial" charset="0"/>
              </a:rPr>
              <a:t>1643-1715</a:t>
            </a:r>
          </a:p>
          <a:p>
            <a:pPr algn="ctr" fontAlgn="base">
              <a:spcBef>
                <a:spcPct val="0"/>
              </a:spcBef>
              <a:spcAft>
                <a:spcPct val="0"/>
              </a:spcAft>
            </a:pPr>
            <a:r>
              <a:rPr lang="en-US" sz="1000" dirty="0">
                <a:solidFill>
                  <a:srgbClr val="000000"/>
                </a:solidFill>
                <a:latin typeface="Arial"/>
                <a:cs typeface="Arial" charset="0"/>
              </a:rPr>
              <a:t>Louis XIV</a:t>
            </a:r>
          </a:p>
          <a:p>
            <a:pPr algn="ctr" fontAlgn="base">
              <a:spcBef>
                <a:spcPct val="0"/>
              </a:spcBef>
              <a:spcAft>
                <a:spcPct val="0"/>
              </a:spcAft>
            </a:pPr>
            <a:r>
              <a:rPr lang="en-US" sz="1000" i="1" dirty="0">
                <a:solidFill>
                  <a:srgbClr val="000000"/>
                </a:solidFill>
                <a:latin typeface="Arial"/>
                <a:cs typeface="Arial" charset="0"/>
              </a:rPr>
              <a:t>“La </a:t>
            </a:r>
            <a:r>
              <a:rPr lang="en-US" sz="1000" i="1" dirty="0" err="1">
                <a:solidFill>
                  <a:srgbClr val="000000"/>
                </a:solidFill>
                <a:latin typeface="Arial"/>
                <a:cs typeface="Arial" charset="0"/>
              </a:rPr>
              <a:t>Loi</a:t>
            </a:r>
            <a:r>
              <a:rPr lang="en-US" sz="1000" i="1" dirty="0">
                <a:solidFill>
                  <a:srgbClr val="000000"/>
                </a:solidFill>
                <a:latin typeface="Arial"/>
                <a:cs typeface="Arial" charset="0"/>
              </a:rPr>
              <a:t>, </a:t>
            </a:r>
            <a:r>
              <a:rPr lang="en-US" sz="1000" i="1" dirty="0" err="1">
                <a:solidFill>
                  <a:srgbClr val="000000"/>
                </a:solidFill>
                <a:latin typeface="Arial"/>
                <a:cs typeface="Arial" charset="0"/>
              </a:rPr>
              <a:t>C’est</a:t>
            </a:r>
            <a:r>
              <a:rPr lang="en-US" sz="1000" i="1" dirty="0">
                <a:solidFill>
                  <a:srgbClr val="000000"/>
                </a:solidFill>
                <a:latin typeface="Arial"/>
                <a:cs typeface="Arial" charset="0"/>
              </a:rPr>
              <a:t> </a:t>
            </a:r>
            <a:r>
              <a:rPr lang="en-US" sz="1000" i="1" dirty="0" err="1">
                <a:solidFill>
                  <a:srgbClr val="000000"/>
                </a:solidFill>
                <a:latin typeface="Arial"/>
                <a:cs typeface="Arial" charset="0"/>
              </a:rPr>
              <a:t>Moi</a:t>
            </a:r>
            <a:r>
              <a:rPr lang="en-US" sz="1000" i="1" dirty="0">
                <a:solidFill>
                  <a:srgbClr val="000000"/>
                </a:solidFill>
                <a:latin typeface="Arial"/>
                <a:cs typeface="Arial" charset="0"/>
              </a:rPr>
              <a:t>”</a:t>
            </a:r>
          </a:p>
          <a:p>
            <a:pPr algn="ctr" fontAlgn="base">
              <a:spcBef>
                <a:spcPct val="0"/>
              </a:spcBef>
              <a:spcAft>
                <a:spcPct val="0"/>
              </a:spcAft>
            </a:pPr>
            <a:endParaRPr lang="en-US" sz="1000" dirty="0">
              <a:solidFill>
                <a:srgbClr val="000000"/>
              </a:solidFill>
              <a:latin typeface="Arial"/>
              <a:cs typeface="Arial" charset="0"/>
            </a:endParaRPr>
          </a:p>
          <a:p>
            <a:pPr algn="ctr" fontAlgn="base">
              <a:spcBef>
                <a:spcPct val="0"/>
              </a:spcBef>
              <a:spcAft>
                <a:spcPct val="0"/>
              </a:spcAft>
            </a:pPr>
            <a:r>
              <a:rPr lang="en-US" sz="1000" dirty="0">
                <a:solidFill>
                  <a:srgbClr val="000000"/>
                </a:solidFill>
                <a:latin typeface="Arial"/>
                <a:cs typeface="Arial" charset="0"/>
              </a:rPr>
              <a:t>Hohenzollern</a:t>
            </a:r>
          </a:p>
          <a:p>
            <a:pPr algn="ctr" fontAlgn="base">
              <a:spcBef>
                <a:spcPct val="0"/>
              </a:spcBef>
              <a:spcAft>
                <a:spcPct val="0"/>
              </a:spcAft>
            </a:pPr>
            <a:r>
              <a:rPr lang="en-US" sz="1000" dirty="0">
                <a:solidFill>
                  <a:srgbClr val="000000"/>
                </a:solidFill>
                <a:latin typeface="Arial"/>
                <a:cs typeface="Arial" charset="0"/>
              </a:rPr>
              <a:t>Dynasty in</a:t>
            </a:r>
          </a:p>
          <a:p>
            <a:pPr algn="ctr" fontAlgn="base">
              <a:spcBef>
                <a:spcPct val="0"/>
              </a:spcBef>
              <a:spcAft>
                <a:spcPct val="0"/>
              </a:spcAft>
            </a:pPr>
            <a:r>
              <a:rPr lang="en-US" sz="1000" dirty="0">
                <a:solidFill>
                  <a:srgbClr val="000000"/>
                </a:solidFill>
                <a:latin typeface="Arial"/>
                <a:cs typeface="Arial" charset="0"/>
              </a:rPr>
              <a:t>Prussia  </a:t>
            </a:r>
          </a:p>
        </p:txBody>
      </p:sp>
      <p:sp>
        <p:nvSpPr>
          <p:cNvPr id="12" name="TextBox 11"/>
          <p:cNvSpPr txBox="1"/>
          <p:nvPr/>
        </p:nvSpPr>
        <p:spPr>
          <a:xfrm>
            <a:off x="5638801" y="5051286"/>
            <a:ext cx="787395" cy="553998"/>
          </a:xfrm>
          <a:prstGeom prst="rect">
            <a:avLst/>
          </a:prstGeom>
          <a:noFill/>
        </p:spPr>
        <p:txBody>
          <a:bodyPr wrap="none" rtlCol="0">
            <a:spAutoFit/>
          </a:bodyPr>
          <a:lstStyle/>
          <a:p>
            <a:pPr algn="ctr" fontAlgn="base">
              <a:spcBef>
                <a:spcPct val="0"/>
              </a:spcBef>
              <a:spcAft>
                <a:spcPct val="0"/>
              </a:spcAft>
            </a:pPr>
            <a:r>
              <a:rPr lang="en-US" sz="1000" dirty="0">
                <a:solidFill>
                  <a:srgbClr val="0033CC"/>
                </a:solidFill>
                <a:latin typeface="Arial"/>
                <a:cs typeface="Arial" charset="0"/>
              </a:rPr>
              <a:t>1776</a:t>
            </a:r>
          </a:p>
          <a:p>
            <a:pPr algn="ctr" fontAlgn="base">
              <a:spcBef>
                <a:spcPct val="0"/>
              </a:spcBef>
              <a:spcAft>
                <a:spcPct val="0"/>
              </a:spcAft>
            </a:pPr>
            <a:r>
              <a:rPr lang="en-US" sz="1000" dirty="0">
                <a:solidFill>
                  <a:srgbClr val="0033CC"/>
                </a:solidFill>
                <a:latin typeface="Arial"/>
                <a:cs typeface="Arial" charset="0"/>
              </a:rPr>
              <a:t>American </a:t>
            </a:r>
          </a:p>
          <a:p>
            <a:pPr algn="ctr" fontAlgn="base">
              <a:spcBef>
                <a:spcPct val="0"/>
              </a:spcBef>
              <a:spcAft>
                <a:spcPct val="0"/>
              </a:spcAft>
            </a:pPr>
            <a:r>
              <a:rPr lang="en-US" sz="1000" dirty="0">
                <a:solidFill>
                  <a:srgbClr val="0033CC"/>
                </a:solidFill>
                <a:latin typeface="Arial"/>
                <a:cs typeface="Arial" charset="0"/>
              </a:rPr>
              <a:t>Revolution</a:t>
            </a:r>
          </a:p>
        </p:txBody>
      </p:sp>
      <p:sp>
        <p:nvSpPr>
          <p:cNvPr id="13" name="TextBox 12"/>
          <p:cNvSpPr txBox="1"/>
          <p:nvPr/>
        </p:nvSpPr>
        <p:spPr>
          <a:xfrm>
            <a:off x="6510173" y="5051287"/>
            <a:ext cx="822661" cy="1015663"/>
          </a:xfrm>
          <a:prstGeom prst="rect">
            <a:avLst/>
          </a:prstGeom>
          <a:noFill/>
        </p:spPr>
        <p:txBody>
          <a:bodyPr wrap="none" rtlCol="0">
            <a:spAutoFit/>
          </a:bodyPr>
          <a:lstStyle/>
          <a:p>
            <a:pPr algn="ctr" fontAlgn="base">
              <a:spcBef>
                <a:spcPct val="0"/>
              </a:spcBef>
              <a:spcAft>
                <a:spcPct val="0"/>
              </a:spcAft>
            </a:pPr>
            <a:r>
              <a:rPr lang="en-US" sz="1000" dirty="0">
                <a:solidFill>
                  <a:srgbClr val="FF0000"/>
                </a:solidFill>
                <a:latin typeface="Arial"/>
                <a:cs typeface="Arial" charset="0"/>
              </a:rPr>
              <a:t>1789</a:t>
            </a:r>
          </a:p>
          <a:p>
            <a:pPr algn="ctr" fontAlgn="base">
              <a:spcBef>
                <a:spcPct val="0"/>
              </a:spcBef>
              <a:spcAft>
                <a:spcPct val="0"/>
              </a:spcAft>
            </a:pPr>
            <a:r>
              <a:rPr lang="en-US" sz="1000" dirty="0">
                <a:solidFill>
                  <a:srgbClr val="FF0000"/>
                </a:solidFill>
                <a:latin typeface="Arial"/>
                <a:cs typeface="Arial" charset="0"/>
              </a:rPr>
              <a:t>French </a:t>
            </a:r>
          </a:p>
          <a:p>
            <a:pPr algn="ctr" fontAlgn="base">
              <a:spcBef>
                <a:spcPct val="0"/>
              </a:spcBef>
              <a:spcAft>
                <a:spcPct val="0"/>
              </a:spcAft>
            </a:pPr>
            <a:r>
              <a:rPr lang="en-US" sz="1000" dirty="0">
                <a:solidFill>
                  <a:srgbClr val="FF0000"/>
                </a:solidFill>
                <a:latin typeface="Arial"/>
                <a:cs typeface="Arial" charset="0"/>
              </a:rPr>
              <a:t>Revolution</a:t>
            </a:r>
          </a:p>
          <a:p>
            <a:pPr algn="ctr" fontAlgn="base">
              <a:spcBef>
                <a:spcPct val="0"/>
              </a:spcBef>
              <a:spcAft>
                <a:spcPct val="0"/>
              </a:spcAft>
            </a:pPr>
            <a:endParaRPr lang="en-US" sz="1000" dirty="0">
              <a:solidFill>
                <a:srgbClr val="FF0000"/>
              </a:solidFill>
              <a:latin typeface="Arial"/>
              <a:cs typeface="Arial" charset="0"/>
            </a:endParaRPr>
          </a:p>
          <a:p>
            <a:pPr algn="ctr" fontAlgn="base">
              <a:spcBef>
                <a:spcPct val="0"/>
              </a:spcBef>
              <a:spcAft>
                <a:spcPct val="0"/>
              </a:spcAft>
            </a:pPr>
            <a:r>
              <a:rPr lang="en-US" sz="1000" dirty="0">
                <a:solidFill>
                  <a:srgbClr val="FF0000"/>
                </a:solidFill>
                <a:latin typeface="Arial"/>
                <a:cs typeface="Arial" charset="0"/>
              </a:rPr>
              <a:t>Napoleonic</a:t>
            </a:r>
          </a:p>
          <a:p>
            <a:pPr algn="ctr" fontAlgn="base">
              <a:spcBef>
                <a:spcPct val="0"/>
              </a:spcBef>
              <a:spcAft>
                <a:spcPct val="0"/>
              </a:spcAft>
            </a:pPr>
            <a:r>
              <a:rPr lang="en-US" sz="1000" dirty="0">
                <a:solidFill>
                  <a:srgbClr val="FF0000"/>
                </a:solidFill>
                <a:latin typeface="Arial"/>
                <a:cs typeface="Arial" charset="0"/>
              </a:rPr>
              <a:t>Empires</a:t>
            </a:r>
          </a:p>
        </p:txBody>
      </p:sp>
      <p:sp>
        <p:nvSpPr>
          <p:cNvPr id="14" name="TextBox 13"/>
          <p:cNvSpPr txBox="1"/>
          <p:nvPr/>
        </p:nvSpPr>
        <p:spPr>
          <a:xfrm>
            <a:off x="7373768" y="5051287"/>
            <a:ext cx="851515" cy="1169551"/>
          </a:xfrm>
          <a:prstGeom prst="rect">
            <a:avLst/>
          </a:prstGeom>
          <a:noFill/>
        </p:spPr>
        <p:txBody>
          <a:bodyPr wrap="none" rtlCol="0">
            <a:spAutoFit/>
          </a:bodyPr>
          <a:lstStyle/>
          <a:p>
            <a:pPr algn="ctr" fontAlgn="base">
              <a:spcBef>
                <a:spcPct val="0"/>
              </a:spcBef>
              <a:spcAft>
                <a:spcPct val="0"/>
              </a:spcAft>
            </a:pPr>
            <a:r>
              <a:rPr lang="en-US" sz="1000" dirty="0">
                <a:solidFill>
                  <a:srgbClr val="000000"/>
                </a:solidFill>
                <a:latin typeface="Arial"/>
                <a:cs typeface="Arial" charset="0"/>
              </a:rPr>
              <a:t>1870</a:t>
            </a:r>
          </a:p>
          <a:p>
            <a:pPr algn="ctr" fontAlgn="base">
              <a:spcBef>
                <a:spcPct val="0"/>
              </a:spcBef>
              <a:spcAft>
                <a:spcPct val="0"/>
              </a:spcAft>
            </a:pPr>
            <a:r>
              <a:rPr lang="en-US" sz="1000" dirty="0">
                <a:solidFill>
                  <a:srgbClr val="000000"/>
                </a:solidFill>
                <a:latin typeface="Arial"/>
                <a:cs typeface="Arial" charset="0"/>
              </a:rPr>
              <a:t>Formation </a:t>
            </a:r>
          </a:p>
          <a:p>
            <a:pPr algn="ctr" fontAlgn="base">
              <a:spcBef>
                <a:spcPct val="0"/>
              </a:spcBef>
              <a:spcAft>
                <a:spcPct val="0"/>
              </a:spcAft>
            </a:pPr>
            <a:r>
              <a:rPr lang="en-US" sz="1000" dirty="0">
                <a:solidFill>
                  <a:srgbClr val="000000"/>
                </a:solidFill>
                <a:latin typeface="Arial"/>
                <a:cs typeface="Arial" charset="0"/>
              </a:rPr>
              <a:t>of Germany</a:t>
            </a:r>
          </a:p>
          <a:p>
            <a:pPr algn="ctr" fontAlgn="base">
              <a:spcBef>
                <a:spcPct val="0"/>
              </a:spcBef>
              <a:spcAft>
                <a:spcPct val="0"/>
              </a:spcAft>
            </a:pPr>
            <a:endParaRPr lang="en-US" sz="1000" dirty="0">
              <a:solidFill>
                <a:srgbClr val="000000"/>
              </a:solidFill>
              <a:latin typeface="Arial"/>
              <a:cs typeface="Arial" charset="0"/>
            </a:endParaRPr>
          </a:p>
          <a:p>
            <a:pPr algn="ctr" fontAlgn="base">
              <a:spcBef>
                <a:spcPct val="0"/>
              </a:spcBef>
              <a:spcAft>
                <a:spcPct val="0"/>
              </a:spcAft>
            </a:pPr>
            <a:r>
              <a:rPr lang="en-US" sz="1000" dirty="0">
                <a:solidFill>
                  <a:srgbClr val="000000"/>
                </a:solidFill>
                <a:latin typeface="Arial"/>
                <a:cs typeface="Arial" charset="0"/>
              </a:rPr>
              <a:t>USSR </a:t>
            </a:r>
          </a:p>
          <a:p>
            <a:pPr algn="ctr" fontAlgn="base">
              <a:spcBef>
                <a:spcPct val="0"/>
              </a:spcBef>
              <a:spcAft>
                <a:spcPct val="0"/>
              </a:spcAft>
            </a:pPr>
            <a:r>
              <a:rPr lang="en-US" sz="1000" dirty="0">
                <a:solidFill>
                  <a:srgbClr val="000000"/>
                </a:solidFill>
                <a:latin typeface="Arial"/>
                <a:cs typeface="Arial" charset="0"/>
              </a:rPr>
              <a:t>Revolution</a:t>
            </a:r>
          </a:p>
          <a:p>
            <a:pPr algn="ctr" fontAlgn="base">
              <a:spcBef>
                <a:spcPct val="0"/>
              </a:spcBef>
              <a:spcAft>
                <a:spcPct val="0"/>
              </a:spcAft>
            </a:pPr>
            <a:r>
              <a:rPr lang="en-US" sz="1000" dirty="0">
                <a:solidFill>
                  <a:srgbClr val="000000"/>
                </a:solidFill>
                <a:latin typeface="Arial"/>
                <a:cs typeface="Arial" charset="0"/>
              </a:rPr>
              <a:t>1917 </a:t>
            </a:r>
          </a:p>
        </p:txBody>
      </p:sp>
      <p:sp>
        <p:nvSpPr>
          <p:cNvPr id="15" name="TextBox 14"/>
          <p:cNvSpPr txBox="1"/>
          <p:nvPr/>
        </p:nvSpPr>
        <p:spPr>
          <a:xfrm>
            <a:off x="9080420" y="5051286"/>
            <a:ext cx="1260281" cy="861774"/>
          </a:xfrm>
          <a:prstGeom prst="rect">
            <a:avLst/>
          </a:prstGeom>
          <a:noFill/>
        </p:spPr>
        <p:txBody>
          <a:bodyPr wrap="none" rtlCol="0">
            <a:spAutoFit/>
          </a:bodyPr>
          <a:lstStyle/>
          <a:p>
            <a:pPr algn="ctr" fontAlgn="base">
              <a:spcBef>
                <a:spcPct val="0"/>
              </a:spcBef>
              <a:spcAft>
                <a:spcPct val="0"/>
              </a:spcAft>
            </a:pPr>
            <a:r>
              <a:rPr lang="en-US" sz="1000" b="1" dirty="0">
                <a:solidFill>
                  <a:srgbClr val="000000"/>
                </a:solidFill>
                <a:latin typeface="Arial"/>
                <a:cs typeface="Arial" charset="0"/>
              </a:rPr>
              <a:t>1990</a:t>
            </a:r>
          </a:p>
          <a:p>
            <a:pPr algn="ctr" fontAlgn="base">
              <a:spcBef>
                <a:spcPct val="0"/>
              </a:spcBef>
              <a:spcAft>
                <a:spcPct val="0"/>
              </a:spcAft>
            </a:pPr>
            <a:r>
              <a:rPr lang="en-US" sz="1000" b="1" dirty="0">
                <a:solidFill>
                  <a:srgbClr val="000000"/>
                </a:solidFill>
                <a:latin typeface="Arial"/>
                <a:cs typeface="Arial" charset="0"/>
              </a:rPr>
              <a:t>Dissolution</a:t>
            </a:r>
          </a:p>
          <a:p>
            <a:pPr algn="ctr" fontAlgn="base">
              <a:spcBef>
                <a:spcPct val="0"/>
              </a:spcBef>
              <a:spcAft>
                <a:spcPct val="0"/>
              </a:spcAft>
            </a:pPr>
            <a:r>
              <a:rPr lang="en-US" sz="1000" b="1" dirty="0">
                <a:solidFill>
                  <a:srgbClr val="000000"/>
                </a:solidFill>
                <a:latin typeface="Arial"/>
                <a:cs typeface="Arial" charset="0"/>
              </a:rPr>
              <a:t>of USSR; </a:t>
            </a:r>
          </a:p>
          <a:p>
            <a:pPr algn="ctr" fontAlgn="base">
              <a:spcBef>
                <a:spcPct val="0"/>
              </a:spcBef>
              <a:spcAft>
                <a:spcPct val="0"/>
              </a:spcAft>
            </a:pPr>
            <a:r>
              <a:rPr lang="en-US" sz="1000" b="1" dirty="0">
                <a:solidFill>
                  <a:srgbClr val="000000"/>
                </a:solidFill>
                <a:latin typeface="Arial"/>
                <a:cs typeface="Arial" charset="0"/>
              </a:rPr>
              <a:t>End of Cold War; </a:t>
            </a:r>
          </a:p>
          <a:p>
            <a:pPr algn="ctr" fontAlgn="base">
              <a:spcBef>
                <a:spcPct val="0"/>
              </a:spcBef>
              <a:spcAft>
                <a:spcPct val="0"/>
              </a:spcAft>
            </a:pPr>
            <a:r>
              <a:rPr lang="en-US" sz="1000" b="1" dirty="0">
                <a:solidFill>
                  <a:srgbClr val="000000"/>
                </a:solidFill>
                <a:latin typeface="Arial"/>
                <a:cs typeface="Arial" charset="0"/>
              </a:rPr>
              <a:t>CFE Treaty </a:t>
            </a:r>
          </a:p>
        </p:txBody>
      </p:sp>
      <p:sp>
        <p:nvSpPr>
          <p:cNvPr id="16" name="TextBox 15"/>
          <p:cNvSpPr txBox="1"/>
          <p:nvPr/>
        </p:nvSpPr>
        <p:spPr>
          <a:xfrm>
            <a:off x="8056844" y="5051286"/>
            <a:ext cx="1277914" cy="1477328"/>
          </a:xfrm>
          <a:prstGeom prst="rect">
            <a:avLst/>
          </a:prstGeom>
          <a:noFill/>
        </p:spPr>
        <p:txBody>
          <a:bodyPr wrap="none" rtlCol="0">
            <a:spAutoFit/>
          </a:bodyPr>
          <a:lstStyle/>
          <a:p>
            <a:pPr algn="ctr" fontAlgn="base">
              <a:spcBef>
                <a:spcPct val="0"/>
              </a:spcBef>
              <a:spcAft>
                <a:spcPct val="0"/>
              </a:spcAft>
            </a:pPr>
            <a:r>
              <a:rPr lang="en-US" sz="1000" dirty="0">
                <a:solidFill>
                  <a:srgbClr val="000000"/>
                </a:solidFill>
                <a:latin typeface="Arial"/>
                <a:cs typeface="Arial" charset="0"/>
              </a:rPr>
              <a:t>1980 </a:t>
            </a:r>
          </a:p>
          <a:p>
            <a:pPr algn="ctr" fontAlgn="base">
              <a:spcBef>
                <a:spcPct val="0"/>
              </a:spcBef>
              <a:spcAft>
                <a:spcPct val="0"/>
              </a:spcAft>
            </a:pPr>
            <a:r>
              <a:rPr lang="en-US" sz="1000" dirty="0">
                <a:solidFill>
                  <a:srgbClr val="000000"/>
                </a:solidFill>
                <a:latin typeface="Arial"/>
                <a:cs typeface="Arial" charset="0"/>
              </a:rPr>
              <a:t>“Reagan –</a:t>
            </a:r>
          </a:p>
          <a:p>
            <a:pPr algn="ctr" fontAlgn="base">
              <a:spcBef>
                <a:spcPct val="0"/>
              </a:spcBef>
              <a:spcAft>
                <a:spcPct val="0"/>
              </a:spcAft>
            </a:pPr>
            <a:r>
              <a:rPr lang="en-US" sz="1000" dirty="0">
                <a:solidFill>
                  <a:srgbClr val="000000"/>
                </a:solidFill>
                <a:latin typeface="Arial"/>
                <a:cs typeface="Arial" charset="0"/>
              </a:rPr>
              <a:t>Thatcher</a:t>
            </a:r>
          </a:p>
          <a:p>
            <a:pPr algn="ctr" fontAlgn="base">
              <a:spcBef>
                <a:spcPct val="0"/>
              </a:spcBef>
              <a:spcAft>
                <a:spcPct val="0"/>
              </a:spcAft>
            </a:pPr>
            <a:r>
              <a:rPr lang="en-US" sz="1000" dirty="0">
                <a:solidFill>
                  <a:srgbClr val="000000"/>
                </a:solidFill>
                <a:latin typeface="Arial"/>
                <a:cs typeface="Arial" charset="0"/>
              </a:rPr>
              <a:t>Revolutions”</a:t>
            </a:r>
          </a:p>
          <a:p>
            <a:pPr algn="ctr" fontAlgn="base">
              <a:spcBef>
                <a:spcPct val="0"/>
              </a:spcBef>
              <a:spcAft>
                <a:spcPct val="0"/>
              </a:spcAft>
            </a:pPr>
            <a:r>
              <a:rPr lang="en-US" sz="1000" dirty="0">
                <a:solidFill>
                  <a:srgbClr val="000000"/>
                </a:solidFill>
                <a:latin typeface="Arial"/>
                <a:cs typeface="Arial" charset="0"/>
              </a:rPr>
              <a:t>(privatization;</a:t>
            </a:r>
          </a:p>
          <a:p>
            <a:pPr algn="ctr" fontAlgn="base">
              <a:spcBef>
                <a:spcPct val="0"/>
              </a:spcBef>
              <a:spcAft>
                <a:spcPct val="0"/>
              </a:spcAft>
            </a:pPr>
            <a:r>
              <a:rPr lang="en-US" sz="1000" dirty="0">
                <a:solidFill>
                  <a:srgbClr val="000000"/>
                </a:solidFill>
                <a:latin typeface="Arial"/>
                <a:cs typeface="Arial" charset="0"/>
              </a:rPr>
              <a:t>Union-busting) </a:t>
            </a:r>
          </a:p>
          <a:p>
            <a:pPr algn="ctr" fontAlgn="base">
              <a:spcBef>
                <a:spcPct val="0"/>
              </a:spcBef>
              <a:spcAft>
                <a:spcPct val="0"/>
              </a:spcAft>
            </a:pPr>
            <a:r>
              <a:rPr lang="en-US" sz="1000" dirty="0">
                <a:solidFill>
                  <a:srgbClr val="000000"/>
                </a:solidFill>
                <a:latin typeface="Arial"/>
                <a:cs typeface="Arial" charset="0"/>
              </a:rPr>
              <a:t>Re-engineering</a:t>
            </a:r>
          </a:p>
          <a:p>
            <a:pPr algn="ctr" fontAlgn="base">
              <a:spcBef>
                <a:spcPct val="0"/>
              </a:spcBef>
              <a:spcAft>
                <a:spcPct val="0"/>
              </a:spcAft>
            </a:pPr>
            <a:r>
              <a:rPr lang="en-US" sz="1000" dirty="0">
                <a:solidFill>
                  <a:srgbClr val="000000"/>
                </a:solidFill>
                <a:latin typeface="Arial"/>
                <a:cs typeface="Arial" charset="0"/>
              </a:rPr>
              <a:t>Government.</a:t>
            </a:r>
          </a:p>
          <a:p>
            <a:pPr algn="ctr" fontAlgn="base">
              <a:spcBef>
                <a:spcPct val="0"/>
              </a:spcBef>
              <a:spcAft>
                <a:spcPct val="0"/>
              </a:spcAft>
            </a:pPr>
            <a:r>
              <a:rPr lang="en-US" sz="1000" dirty="0">
                <a:solidFill>
                  <a:srgbClr val="000000"/>
                </a:solidFill>
                <a:latin typeface="Arial"/>
                <a:cs typeface="Arial" charset="0"/>
              </a:rPr>
              <a:t>German Unification</a:t>
            </a:r>
          </a:p>
        </p:txBody>
      </p:sp>
      <p:sp>
        <p:nvSpPr>
          <p:cNvPr id="18" name="TextBox 17"/>
          <p:cNvSpPr txBox="1"/>
          <p:nvPr/>
        </p:nvSpPr>
        <p:spPr>
          <a:xfrm>
            <a:off x="2639549" y="1384003"/>
            <a:ext cx="870752" cy="646331"/>
          </a:xfrm>
          <a:prstGeom prst="rect">
            <a:avLst/>
          </a:prstGeom>
          <a:noFill/>
        </p:spPr>
        <p:txBody>
          <a:bodyPr wrap="none" rtlCol="0">
            <a:spAutoFit/>
          </a:bodyPr>
          <a:lstStyle/>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1555</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Peace of</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Augsburg </a:t>
            </a:r>
          </a:p>
        </p:txBody>
      </p:sp>
      <p:sp>
        <p:nvSpPr>
          <p:cNvPr id="19" name="TextBox 18"/>
          <p:cNvSpPr txBox="1"/>
          <p:nvPr/>
        </p:nvSpPr>
        <p:spPr>
          <a:xfrm>
            <a:off x="3795655" y="1384003"/>
            <a:ext cx="996941" cy="646331"/>
          </a:xfrm>
          <a:prstGeom prst="rect">
            <a:avLst/>
          </a:prstGeom>
          <a:noFill/>
        </p:spPr>
        <p:txBody>
          <a:bodyPr wrap="none" rtlCol="0">
            <a:spAutoFit/>
          </a:bodyPr>
          <a:lstStyle/>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1648</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Peace of</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Westphalia  </a:t>
            </a:r>
          </a:p>
        </p:txBody>
      </p:sp>
      <p:sp>
        <p:nvSpPr>
          <p:cNvPr id="20" name="TextBox 19"/>
          <p:cNvSpPr txBox="1"/>
          <p:nvPr/>
        </p:nvSpPr>
        <p:spPr>
          <a:xfrm>
            <a:off x="5243045" y="1384003"/>
            <a:ext cx="782843" cy="646331"/>
          </a:xfrm>
          <a:prstGeom prst="rect">
            <a:avLst/>
          </a:prstGeom>
          <a:noFill/>
        </p:spPr>
        <p:txBody>
          <a:bodyPr wrap="none" rtlCol="0">
            <a:spAutoFit/>
          </a:bodyPr>
          <a:lstStyle/>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1713</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Treaty of</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Utrecht </a:t>
            </a:r>
          </a:p>
        </p:txBody>
      </p:sp>
      <p:sp>
        <p:nvSpPr>
          <p:cNvPr id="21" name="TextBox 20"/>
          <p:cNvSpPr txBox="1"/>
          <p:nvPr/>
        </p:nvSpPr>
        <p:spPr>
          <a:xfrm>
            <a:off x="6495712" y="1384003"/>
            <a:ext cx="851067" cy="646331"/>
          </a:xfrm>
          <a:prstGeom prst="rect">
            <a:avLst/>
          </a:prstGeom>
          <a:noFill/>
        </p:spPr>
        <p:txBody>
          <a:bodyPr wrap="none" rtlCol="0">
            <a:spAutoFit/>
          </a:bodyPr>
          <a:lstStyle/>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1815</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Congress</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of  Vienna</a:t>
            </a:r>
          </a:p>
        </p:txBody>
      </p:sp>
      <p:sp>
        <p:nvSpPr>
          <p:cNvPr id="22" name="TextBox 21"/>
          <p:cNvSpPr txBox="1"/>
          <p:nvPr/>
        </p:nvSpPr>
        <p:spPr>
          <a:xfrm>
            <a:off x="7876799" y="1384003"/>
            <a:ext cx="851836" cy="646331"/>
          </a:xfrm>
          <a:prstGeom prst="rect">
            <a:avLst/>
          </a:prstGeom>
          <a:noFill/>
        </p:spPr>
        <p:txBody>
          <a:bodyPr wrap="none" rtlCol="0">
            <a:spAutoFit/>
          </a:bodyPr>
          <a:lstStyle/>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1919</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Treaty of</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Versailles </a:t>
            </a:r>
          </a:p>
        </p:txBody>
      </p:sp>
      <p:sp>
        <p:nvSpPr>
          <p:cNvPr id="23" name="TextBox 22"/>
          <p:cNvSpPr txBox="1"/>
          <p:nvPr/>
        </p:nvSpPr>
        <p:spPr>
          <a:xfrm>
            <a:off x="9210836" y="1384003"/>
            <a:ext cx="771365" cy="646331"/>
          </a:xfrm>
          <a:prstGeom prst="rect">
            <a:avLst/>
          </a:prstGeom>
          <a:noFill/>
        </p:spPr>
        <p:txBody>
          <a:bodyPr wrap="none" rtlCol="0">
            <a:spAutoFit/>
          </a:bodyPr>
          <a:lstStyle/>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1990</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Charter </a:t>
            </a:r>
          </a:p>
          <a:p>
            <a:pPr algn="ctr" fontAlgn="base">
              <a:spcBef>
                <a:spcPct val="0"/>
              </a:spcBef>
              <a:spcAft>
                <a:spcPct val="0"/>
              </a:spcAft>
            </a:pPr>
            <a:r>
              <a:rPr lang="en-US" sz="1200" b="1" dirty="0">
                <a:solidFill>
                  <a:srgbClr val="000000"/>
                </a:solidFill>
                <a:latin typeface="Times New Roman" pitchFamily="18" charset="0"/>
                <a:cs typeface="Times New Roman" pitchFamily="18" charset="0"/>
              </a:rPr>
              <a:t>of  Paris </a:t>
            </a:r>
          </a:p>
        </p:txBody>
      </p:sp>
      <p:sp>
        <p:nvSpPr>
          <p:cNvPr id="24" name="TextBox 23"/>
          <p:cNvSpPr txBox="1"/>
          <p:nvPr/>
        </p:nvSpPr>
        <p:spPr>
          <a:xfrm>
            <a:off x="4690109" y="5051287"/>
            <a:ext cx="1107996" cy="1323439"/>
          </a:xfrm>
          <a:prstGeom prst="rect">
            <a:avLst/>
          </a:prstGeom>
          <a:noFill/>
        </p:spPr>
        <p:txBody>
          <a:bodyPr wrap="none" rtlCol="0">
            <a:spAutoFit/>
          </a:bodyPr>
          <a:lstStyle/>
          <a:p>
            <a:pPr algn="ctr" fontAlgn="base">
              <a:spcBef>
                <a:spcPct val="0"/>
              </a:spcBef>
              <a:spcAft>
                <a:spcPct val="0"/>
              </a:spcAft>
            </a:pPr>
            <a:r>
              <a:rPr lang="en-US" sz="1000" dirty="0">
                <a:solidFill>
                  <a:srgbClr val="000000"/>
                </a:solidFill>
                <a:latin typeface="Arial" charset="0"/>
                <a:cs typeface="Arial" charset="0"/>
              </a:rPr>
              <a:t>1649</a:t>
            </a:r>
          </a:p>
          <a:p>
            <a:pPr algn="ctr" fontAlgn="base">
              <a:spcBef>
                <a:spcPct val="0"/>
              </a:spcBef>
              <a:spcAft>
                <a:spcPct val="0"/>
              </a:spcAft>
            </a:pPr>
            <a:r>
              <a:rPr lang="en-US" sz="1000" dirty="0">
                <a:solidFill>
                  <a:srgbClr val="000000"/>
                </a:solidFill>
                <a:latin typeface="Arial" charset="0"/>
                <a:cs typeface="Arial" charset="0"/>
              </a:rPr>
              <a:t>Charles I (UK)</a:t>
            </a:r>
          </a:p>
          <a:p>
            <a:pPr algn="ctr" fontAlgn="base">
              <a:spcBef>
                <a:spcPct val="0"/>
              </a:spcBef>
              <a:spcAft>
                <a:spcPct val="0"/>
              </a:spcAft>
            </a:pPr>
            <a:r>
              <a:rPr lang="en-US" sz="1000" dirty="0">
                <a:solidFill>
                  <a:srgbClr val="000000"/>
                </a:solidFill>
                <a:latin typeface="Arial" charset="0"/>
                <a:cs typeface="Arial" charset="0"/>
              </a:rPr>
              <a:t>beheaded;</a:t>
            </a:r>
          </a:p>
          <a:p>
            <a:pPr algn="ctr" fontAlgn="base">
              <a:spcBef>
                <a:spcPct val="0"/>
              </a:spcBef>
              <a:spcAft>
                <a:spcPct val="0"/>
              </a:spcAft>
            </a:pPr>
            <a:r>
              <a:rPr lang="en-US" sz="1000" dirty="0">
                <a:solidFill>
                  <a:srgbClr val="002060"/>
                </a:solidFill>
                <a:latin typeface="Arial"/>
                <a:cs typeface="Arial" charset="0"/>
              </a:rPr>
              <a:t>1688</a:t>
            </a:r>
          </a:p>
          <a:p>
            <a:pPr algn="ctr" fontAlgn="base">
              <a:spcBef>
                <a:spcPct val="0"/>
              </a:spcBef>
              <a:spcAft>
                <a:spcPct val="0"/>
              </a:spcAft>
            </a:pPr>
            <a:r>
              <a:rPr lang="en-US" sz="1000" dirty="0">
                <a:solidFill>
                  <a:srgbClr val="002060"/>
                </a:solidFill>
                <a:latin typeface="Arial"/>
                <a:cs typeface="Arial" charset="0"/>
              </a:rPr>
              <a:t>Glorious </a:t>
            </a:r>
          </a:p>
          <a:p>
            <a:pPr algn="ctr" fontAlgn="base">
              <a:spcBef>
                <a:spcPct val="0"/>
              </a:spcBef>
              <a:spcAft>
                <a:spcPct val="0"/>
              </a:spcAft>
            </a:pPr>
            <a:r>
              <a:rPr lang="en-US" sz="1000" dirty="0">
                <a:solidFill>
                  <a:srgbClr val="002060"/>
                </a:solidFill>
                <a:latin typeface="Arial"/>
                <a:cs typeface="Arial" charset="0"/>
              </a:rPr>
              <a:t>Revolution</a:t>
            </a:r>
          </a:p>
          <a:p>
            <a:pPr algn="ctr" fontAlgn="base">
              <a:spcBef>
                <a:spcPct val="0"/>
              </a:spcBef>
              <a:spcAft>
                <a:spcPct val="0"/>
              </a:spcAft>
            </a:pPr>
            <a:r>
              <a:rPr lang="en-US" sz="1000" dirty="0">
                <a:solidFill>
                  <a:srgbClr val="002060"/>
                </a:solidFill>
                <a:latin typeface="Arial"/>
                <a:cs typeface="Arial" charset="0"/>
              </a:rPr>
              <a:t>(Britain);</a:t>
            </a:r>
          </a:p>
          <a:p>
            <a:pPr algn="ctr" fontAlgn="base">
              <a:spcBef>
                <a:spcPct val="0"/>
              </a:spcBef>
              <a:spcAft>
                <a:spcPct val="0"/>
              </a:spcAft>
            </a:pPr>
            <a:r>
              <a:rPr lang="en-US" sz="1000" dirty="0">
                <a:solidFill>
                  <a:srgbClr val="000000"/>
                </a:solidFill>
                <a:latin typeface="Arial" charset="0"/>
                <a:cs typeface="Arial" charset="0"/>
              </a:rPr>
              <a:t>Commonwealth </a:t>
            </a:r>
          </a:p>
        </p:txBody>
      </p:sp>
      <p:sp>
        <p:nvSpPr>
          <p:cNvPr id="26" name="TextBox 25"/>
          <p:cNvSpPr txBox="1"/>
          <p:nvPr/>
        </p:nvSpPr>
        <p:spPr>
          <a:xfrm>
            <a:off x="2618910" y="2057401"/>
            <a:ext cx="1063113" cy="646331"/>
          </a:xfrm>
          <a:prstGeom prst="rect">
            <a:avLst/>
          </a:prstGeom>
          <a:solidFill>
            <a:schemeClr val="bg1"/>
          </a:solidFill>
        </p:spPr>
        <p:txBody>
          <a:bodyPr wrap="none" rtlCol="0">
            <a:spAutoFit/>
          </a:bodyPr>
          <a:lstStyle/>
          <a:p>
            <a:pPr algn="ctr" fontAlgn="base">
              <a:spcBef>
                <a:spcPct val="0"/>
              </a:spcBef>
              <a:spcAft>
                <a:spcPct val="0"/>
              </a:spcAft>
            </a:pPr>
            <a:r>
              <a:rPr lang="en-US" b="1" dirty="0">
                <a:solidFill>
                  <a:srgbClr val="0033CC"/>
                </a:solidFill>
                <a:latin typeface="Times New Roman" pitchFamily="18" charset="0"/>
                <a:cs typeface="Times New Roman" pitchFamily="18" charset="0"/>
              </a:rPr>
              <a:t>Princely </a:t>
            </a:r>
          </a:p>
          <a:p>
            <a:pPr algn="ctr" fontAlgn="base">
              <a:spcBef>
                <a:spcPct val="0"/>
              </a:spcBef>
              <a:spcAft>
                <a:spcPct val="0"/>
              </a:spcAft>
            </a:pPr>
            <a:r>
              <a:rPr lang="en-US" b="1" dirty="0">
                <a:solidFill>
                  <a:srgbClr val="0033CC"/>
                </a:solidFill>
                <a:latin typeface="Times New Roman" pitchFamily="18" charset="0"/>
                <a:cs typeface="Times New Roman" pitchFamily="18" charset="0"/>
              </a:rPr>
              <a:t>State</a:t>
            </a:r>
          </a:p>
        </p:txBody>
      </p:sp>
      <p:sp>
        <p:nvSpPr>
          <p:cNvPr id="27" name="TextBox 26"/>
          <p:cNvSpPr txBox="1"/>
          <p:nvPr/>
        </p:nvSpPr>
        <p:spPr>
          <a:xfrm>
            <a:off x="3967578" y="2057401"/>
            <a:ext cx="909223" cy="646331"/>
          </a:xfrm>
          <a:prstGeom prst="rect">
            <a:avLst/>
          </a:prstGeom>
          <a:solidFill>
            <a:schemeClr val="bg1"/>
          </a:solidFill>
        </p:spPr>
        <p:txBody>
          <a:bodyPr wrap="none" rtlCol="0">
            <a:spAutoFit/>
          </a:bodyPr>
          <a:lstStyle/>
          <a:p>
            <a:pPr algn="ctr" fontAlgn="base">
              <a:spcBef>
                <a:spcPct val="0"/>
              </a:spcBef>
              <a:spcAft>
                <a:spcPct val="0"/>
              </a:spcAft>
            </a:pPr>
            <a:r>
              <a:rPr lang="en-US" b="1" dirty="0">
                <a:solidFill>
                  <a:srgbClr val="0033CC"/>
                </a:solidFill>
                <a:latin typeface="Times New Roman" pitchFamily="18" charset="0"/>
                <a:cs typeface="Times New Roman" pitchFamily="18" charset="0"/>
              </a:rPr>
              <a:t>Kingly </a:t>
            </a:r>
          </a:p>
          <a:p>
            <a:pPr algn="ctr" fontAlgn="base">
              <a:spcBef>
                <a:spcPct val="0"/>
              </a:spcBef>
              <a:spcAft>
                <a:spcPct val="0"/>
              </a:spcAft>
            </a:pPr>
            <a:r>
              <a:rPr lang="en-US" b="1" dirty="0">
                <a:solidFill>
                  <a:srgbClr val="0033CC"/>
                </a:solidFill>
                <a:latin typeface="Times New Roman" pitchFamily="18" charset="0"/>
                <a:cs typeface="Times New Roman" pitchFamily="18" charset="0"/>
              </a:rPr>
              <a:t>State</a:t>
            </a:r>
          </a:p>
        </p:txBody>
      </p:sp>
      <p:sp>
        <p:nvSpPr>
          <p:cNvPr id="28" name="TextBox 27"/>
          <p:cNvSpPr txBox="1"/>
          <p:nvPr/>
        </p:nvSpPr>
        <p:spPr>
          <a:xfrm>
            <a:off x="5029200" y="2057401"/>
            <a:ext cx="1227900" cy="646331"/>
          </a:xfrm>
          <a:prstGeom prst="rect">
            <a:avLst/>
          </a:prstGeom>
          <a:solidFill>
            <a:schemeClr val="bg1"/>
          </a:solidFill>
        </p:spPr>
        <p:txBody>
          <a:bodyPr wrap="none" rtlCol="0">
            <a:spAutoFit/>
          </a:bodyPr>
          <a:lstStyle/>
          <a:p>
            <a:pPr algn="ctr" fontAlgn="base">
              <a:spcBef>
                <a:spcPct val="0"/>
              </a:spcBef>
              <a:spcAft>
                <a:spcPct val="0"/>
              </a:spcAft>
            </a:pPr>
            <a:r>
              <a:rPr lang="en-US" b="1" dirty="0">
                <a:solidFill>
                  <a:srgbClr val="0033CC"/>
                </a:solidFill>
                <a:latin typeface="Times New Roman" pitchFamily="18" charset="0"/>
                <a:cs typeface="Times New Roman" pitchFamily="18" charset="0"/>
              </a:rPr>
              <a:t>Territorial</a:t>
            </a:r>
          </a:p>
          <a:p>
            <a:pPr algn="ctr" fontAlgn="base">
              <a:spcBef>
                <a:spcPct val="0"/>
              </a:spcBef>
              <a:spcAft>
                <a:spcPct val="0"/>
              </a:spcAft>
            </a:pPr>
            <a:r>
              <a:rPr lang="en-US" b="1" dirty="0">
                <a:solidFill>
                  <a:srgbClr val="0033CC"/>
                </a:solidFill>
                <a:latin typeface="Times New Roman" pitchFamily="18" charset="0"/>
                <a:cs typeface="Times New Roman" pitchFamily="18" charset="0"/>
              </a:rPr>
              <a:t>State </a:t>
            </a:r>
          </a:p>
        </p:txBody>
      </p:sp>
      <p:sp>
        <p:nvSpPr>
          <p:cNvPr id="29" name="TextBox 28"/>
          <p:cNvSpPr txBox="1"/>
          <p:nvPr/>
        </p:nvSpPr>
        <p:spPr>
          <a:xfrm>
            <a:off x="6416830" y="2057401"/>
            <a:ext cx="992580" cy="646331"/>
          </a:xfrm>
          <a:prstGeom prst="rect">
            <a:avLst/>
          </a:prstGeom>
          <a:solidFill>
            <a:schemeClr val="bg1"/>
          </a:solidFill>
        </p:spPr>
        <p:txBody>
          <a:bodyPr wrap="none" rtlCol="0">
            <a:spAutoFit/>
          </a:bodyPr>
          <a:lstStyle/>
          <a:p>
            <a:pPr algn="ctr" fontAlgn="base">
              <a:spcBef>
                <a:spcPct val="0"/>
              </a:spcBef>
              <a:spcAft>
                <a:spcPct val="0"/>
              </a:spcAft>
            </a:pPr>
            <a:r>
              <a:rPr lang="en-US" b="1" dirty="0">
                <a:solidFill>
                  <a:srgbClr val="0033CC"/>
                </a:solidFill>
                <a:latin typeface="Times New Roman" pitchFamily="18" charset="0"/>
                <a:cs typeface="Times New Roman" pitchFamily="18" charset="0"/>
              </a:rPr>
              <a:t> State -  </a:t>
            </a:r>
          </a:p>
          <a:p>
            <a:pPr algn="ctr" fontAlgn="base">
              <a:spcBef>
                <a:spcPct val="0"/>
              </a:spcBef>
              <a:spcAft>
                <a:spcPct val="0"/>
              </a:spcAft>
            </a:pPr>
            <a:r>
              <a:rPr lang="en-US" b="1" dirty="0">
                <a:solidFill>
                  <a:srgbClr val="0033CC"/>
                </a:solidFill>
                <a:latin typeface="Times New Roman" pitchFamily="18" charset="0"/>
                <a:cs typeface="Times New Roman" pitchFamily="18" charset="0"/>
              </a:rPr>
              <a:t>Nation</a:t>
            </a:r>
          </a:p>
        </p:txBody>
      </p:sp>
      <p:sp>
        <p:nvSpPr>
          <p:cNvPr id="30" name="TextBox 29"/>
          <p:cNvSpPr txBox="1"/>
          <p:nvPr/>
        </p:nvSpPr>
        <p:spPr>
          <a:xfrm>
            <a:off x="7696200" y="2057401"/>
            <a:ext cx="992580" cy="646331"/>
          </a:xfrm>
          <a:prstGeom prst="rect">
            <a:avLst/>
          </a:prstGeom>
          <a:solidFill>
            <a:schemeClr val="bg1"/>
          </a:solidFill>
          <a:ln>
            <a:solidFill>
              <a:schemeClr val="tx1"/>
            </a:solidFill>
          </a:ln>
        </p:spPr>
        <p:txBody>
          <a:bodyPr wrap="none" rtlCol="0">
            <a:spAutoFit/>
          </a:bodyPr>
          <a:lstStyle/>
          <a:p>
            <a:pPr algn="ctr" fontAlgn="base">
              <a:spcBef>
                <a:spcPct val="0"/>
              </a:spcBef>
              <a:spcAft>
                <a:spcPct val="0"/>
              </a:spcAft>
            </a:pPr>
            <a:r>
              <a:rPr lang="en-US" b="1" dirty="0">
                <a:solidFill>
                  <a:srgbClr val="0033CC"/>
                </a:solidFill>
                <a:latin typeface="Times New Roman" pitchFamily="18" charset="0"/>
                <a:cs typeface="Times New Roman" pitchFamily="18" charset="0"/>
              </a:rPr>
              <a:t>Nation</a:t>
            </a:r>
          </a:p>
          <a:p>
            <a:pPr algn="ctr" fontAlgn="base">
              <a:spcBef>
                <a:spcPct val="0"/>
              </a:spcBef>
              <a:spcAft>
                <a:spcPct val="0"/>
              </a:spcAft>
            </a:pPr>
            <a:r>
              <a:rPr lang="en-US" b="1" dirty="0">
                <a:solidFill>
                  <a:srgbClr val="0033CC"/>
                </a:solidFill>
                <a:latin typeface="Times New Roman" pitchFamily="18" charset="0"/>
                <a:cs typeface="Times New Roman" pitchFamily="18" charset="0"/>
              </a:rPr>
              <a:t>- State   </a:t>
            </a:r>
          </a:p>
        </p:txBody>
      </p:sp>
      <p:sp>
        <p:nvSpPr>
          <p:cNvPr id="31" name="TextBox 30"/>
          <p:cNvSpPr txBox="1"/>
          <p:nvPr/>
        </p:nvSpPr>
        <p:spPr>
          <a:xfrm>
            <a:off x="8900229" y="1981201"/>
            <a:ext cx="1175322" cy="830997"/>
          </a:xfrm>
          <a:prstGeom prst="rect">
            <a:avLst/>
          </a:prstGeom>
          <a:solidFill>
            <a:schemeClr val="bg1"/>
          </a:solidFill>
          <a:ln w="28575">
            <a:solidFill>
              <a:schemeClr val="tx1"/>
            </a:solidFill>
          </a:ln>
        </p:spPr>
        <p:txBody>
          <a:bodyPr wrap="none" rtlCol="0">
            <a:spAutoFit/>
          </a:bodyPr>
          <a:lstStyle/>
          <a:p>
            <a:pPr algn="ctr" fontAlgn="base">
              <a:spcBef>
                <a:spcPct val="0"/>
              </a:spcBef>
              <a:spcAft>
                <a:spcPct val="0"/>
              </a:spcAft>
            </a:pPr>
            <a:r>
              <a:rPr lang="en-US" sz="2400" b="1" dirty="0">
                <a:solidFill>
                  <a:srgbClr val="0033CC"/>
                </a:solidFill>
                <a:latin typeface="Times New Roman" pitchFamily="18" charset="0"/>
                <a:cs typeface="Times New Roman" pitchFamily="18" charset="0"/>
              </a:rPr>
              <a:t>Market</a:t>
            </a:r>
          </a:p>
          <a:p>
            <a:pPr algn="ctr" fontAlgn="base">
              <a:spcBef>
                <a:spcPct val="0"/>
              </a:spcBef>
              <a:spcAft>
                <a:spcPct val="0"/>
              </a:spcAft>
            </a:pPr>
            <a:r>
              <a:rPr lang="en-US" sz="2400" b="1" dirty="0">
                <a:solidFill>
                  <a:srgbClr val="0033CC"/>
                </a:solidFill>
                <a:latin typeface="Times New Roman" pitchFamily="18" charset="0"/>
                <a:cs typeface="Times New Roman" pitchFamily="18" charset="0"/>
              </a:rPr>
              <a:t>State</a:t>
            </a:r>
          </a:p>
        </p:txBody>
      </p:sp>
      <p:sp>
        <p:nvSpPr>
          <p:cNvPr id="32" name="TextBox 31"/>
          <p:cNvSpPr txBox="1"/>
          <p:nvPr/>
        </p:nvSpPr>
        <p:spPr>
          <a:xfrm>
            <a:off x="2797956" y="2971800"/>
            <a:ext cx="707245" cy="400110"/>
          </a:xfrm>
          <a:prstGeom prst="rect">
            <a:avLst/>
          </a:prstGeom>
          <a:noFill/>
        </p:spPr>
        <p:txBody>
          <a:bodyPr wrap="none" rtlCol="0">
            <a:spAutoFit/>
          </a:bodyPr>
          <a:lstStyle/>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Religious </a:t>
            </a:r>
          </a:p>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Wars </a:t>
            </a:r>
          </a:p>
        </p:txBody>
      </p:sp>
      <p:sp>
        <p:nvSpPr>
          <p:cNvPr id="33" name="TextBox 32"/>
          <p:cNvSpPr txBox="1"/>
          <p:nvPr/>
        </p:nvSpPr>
        <p:spPr>
          <a:xfrm>
            <a:off x="3976083" y="3028890"/>
            <a:ext cx="832280" cy="400110"/>
          </a:xfrm>
          <a:prstGeom prst="rect">
            <a:avLst/>
          </a:prstGeom>
          <a:noFill/>
        </p:spPr>
        <p:txBody>
          <a:bodyPr wrap="none" rtlCol="0">
            <a:spAutoFit/>
          </a:bodyPr>
          <a:lstStyle/>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Thirty-Years</a:t>
            </a:r>
          </a:p>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War </a:t>
            </a:r>
          </a:p>
        </p:txBody>
      </p:sp>
      <p:sp>
        <p:nvSpPr>
          <p:cNvPr id="34" name="TextBox 33"/>
          <p:cNvSpPr txBox="1"/>
          <p:nvPr/>
        </p:nvSpPr>
        <p:spPr>
          <a:xfrm>
            <a:off x="5262922" y="2971800"/>
            <a:ext cx="833883" cy="553998"/>
          </a:xfrm>
          <a:prstGeom prst="rect">
            <a:avLst/>
          </a:prstGeom>
          <a:noFill/>
        </p:spPr>
        <p:txBody>
          <a:bodyPr wrap="none" rtlCol="0">
            <a:spAutoFit/>
          </a:bodyPr>
          <a:lstStyle/>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Wars of</a:t>
            </a:r>
          </a:p>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Louis XIV</a:t>
            </a:r>
          </a:p>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(Bourbons)  </a:t>
            </a:r>
          </a:p>
        </p:txBody>
      </p:sp>
      <p:sp>
        <p:nvSpPr>
          <p:cNvPr id="35" name="TextBox 34"/>
          <p:cNvSpPr txBox="1"/>
          <p:nvPr/>
        </p:nvSpPr>
        <p:spPr>
          <a:xfrm>
            <a:off x="6553201" y="2973956"/>
            <a:ext cx="808235" cy="400110"/>
          </a:xfrm>
          <a:prstGeom prst="rect">
            <a:avLst/>
          </a:prstGeom>
          <a:noFill/>
        </p:spPr>
        <p:txBody>
          <a:bodyPr wrap="none" rtlCol="0">
            <a:spAutoFit/>
          </a:bodyPr>
          <a:lstStyle/>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Napoleonic </a:t>
            </a:r>
          </a:p>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Wars</a:t>
            </a:r>
          </a:p>
        </p:txBody>
      </p:sp>
      <p:sp>
        <p:nvSpPr>
          <p:cNvPr id="36" name="TextBox 35"/>
          <p:cNvSpPr txBox="1"/>
          <p:nvPr/>
        </p:nvSpPr>
        <p:spPr>
          <a:xfrm>
            <a:off x="7956492" y="2976112"/>
            <a:ext cx="513282" cy="400110"/>
          </a:xfrm>
          <a:prstGeom prst="rect">
            <a:avLst/>
          </a:prstGeom>
          <a:noFill/>
        </p:spPr>
        <p:txBody>
          <a:bodyPr wrap="none" rtlCol="0">
            <a:spAutoFit/>
          </a:bodyPr>
          <a:lstStyle/>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World</a:t>
            </a:r>
          </a:p>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War I </a:t>
            </a:r>
          </a:p>
        </p:txBody>
      </p:sp>
      <p:sp>
        <p:nvSpPr>
          <p:cNvPr id="37" name="TextBox 36"/>
          <p:cNvSpPr txBox="1"/>
          <p:nvPr/>
        </p:nvSpPr>
        <p:spPr>
          <a:xfrm>
            <a:off x="9143394" y="2978268"/>
            <a:ext cx="686406" cy="400110"/>
          </a:xfrm>
          <a:prstGeom prst="rect">
            <a:avLst/>
          </a:prstGeom>
          <a:noFill/>
        </p:spPr>
        <p:txBody>
          <a:bodyPr wrap="none" rtlCol="0">
            <a:spAutoFit/>
          </a:bodyPr>
          <a:lstStyle/>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WW II  </a:t>
            </a:r>
          </a:p>
          <a:p>
            <a:pPr algn="ctr" fontAlgn="base">
              <a:spcBef>
                <a:spcPct val="0"/>
              </a:spcBef>
              <a:spcAft>
                <a:spcPct val="0"/>
              </a:spcAft>
            </a:pPr>
            <a:r>
              <a:rPr lang="en-US" sz="1000" i="1" dirty="0">
                <a:solidFill>
                  <a:srgbClr val="000000"/>
                </a:solidFill>
                <a:latin typeface="Times New Roman" pitchFamily="18" charset="0"/>
                <a:cs typeface="Times New Roman" pitchFamily="18" charset="0"/>
              </a:rPr>
              <a:t>Cold War</a:t>
            </a:r>
          </a:p>
        </p:txBody>
      </p:sp>
      <p:sp>
        <p:nvSpPr>
          <p:cNvPr id="38" name="Right Arrow 37"/>
          <p:cNvSpPr/>
          <p:nvPr/>
        </p:nvSpPr>
        <p:spPr bwMode="auto">
          <a:xfrm>
            <a:off x="8534400" y="2362200"/>
            <a:ext cx="381000" cy="228600"/>
          </a:xfrm>
          <a:prstGeom prst="rightArrow">
            <a:avLst/>
          </a:prstGeom>
          <a:solidFill>
            <a:srgbClr val="0033C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Arial" charset="0"/>
              <a:cs typeface="Arial" charset="0"/>
            </a:endParaRPr>
          </a:p>
        </p:txBody>
      </p:sp>
      <p:sp>
        <p:nvSpPr>
          <p:cNvPr id="40" name="Chevron 39"/>
          <p:cNvSpPr/>
          <p:nvPr/>
        </p:nvSpPr>
        <p:spPr bwMode="auto">
          <a:xfrm>
            <a:off x="1981200" y="3569525"/>
            <a:ext cx="8458200" cy="1143000"/>
          </a:xfrm>
          <a:prstGeom prst="chevron">
            <a:avLst/>
          </a:prstGeom>
          <a:solidFill>
            <a:srgbClr val="CCECFF">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Arial" charset="0"/>
              <a:cs typeface="Arial" charset="0"/>
            </a:endParaRPr>
          </a:p>
        </p:txBody>
      </p:sp>
      <p:sp>
        <p:nvSpPr>
          <p:cNvPr id="41" name="TextBox 40"/>
          <p:cNvSpPr txBox="1"/>
          <p:nvPr/>
        </p:nvSpPr>
        <p:spPr>
          <a:xfrm>
            <a:off x="2743200" y="4648200"/>
            <a:ext cx="6641562" cy="369332"/>
          </a:xfrm>
          <a:prstGeom prst="rect">
            <a:avLst/>
          </a:prstGeom>
          <a:solidFill>
            <a:schemeClr val="bg1"/>
          </a:solidFill>
        </p:spPr>
        <p:txBody>
          <a:bodyPr wrap="none" rtlCol="0">
            <a:spAutoFit/>
          </a:bodyPr>
          <a:lstStyle/>
          <a:p>
            <a:pPr fontAlgn="base">
              <a:spcBef>
                <a:spcPct val="0"/>
              </a:spcBef>
              <a:spcAft>
                <a:spcPct val="0"/>
              </a:spcAft>
            </a:pPr>
            <a:r>
              <a:rPr lang="en-US" b="1" i="1" dirty="0">
                <a:solidFill>
                  <a:srgbClr val="000000"/>
                </a:solidFill>
                <a:latin typeface="Times New Roman" pitchFamily="18" charset="0"/>
                <a:cs typeface="Times New Roman" pitchFamily="18" charset="0"/>
              </a:rPr>
              <a:t>Each  constitutional  order  asserts  a  unique  basis  for  legitimacy </a:t>
            </a:r>
            <a:endParaRPr lang="en-US" b="1" dirty="0">
              <a:solidFill>
                <a:srgbClr val="000000"/>
              </a:solidFill>
              <a:latin typeface="Times New Roman" pitchFamily="18" charset="0"/>
              <a:cs typeface="Times New Roman" pitchFamily="18" charset="0"/>
            </a:endParaRPr>
          </a:p>
        </p:txBody>
      </p:sp>
      <p:pic>
        <p:nvPicPr>
          <p:cNvPr id="25" name="Picture 5"/>
          <p:cNvPicPr>
            <a:picLocks noChangeAspect="1" noChangeArrowheads="1"/>
          </p:cNvPicPr>
          <p:nvPr/>
        </p:nvPicPr>
        <p:blipFill>
          <a:blip r:embed="rId4" cstate="print"/>
          <a:srcRect/>
          <a:stretch>
            <a:fillRect/>
          </a:stretch>
        </p:blipFill>
        <p:spPr bwMode="auto">
          <a:xfrm>
            <a:off x="1905000" y="3657600"/>
            <a:ext cx="594360" cy="914400"/>
          </a:xfrm>
          <a:prstGeom prst="rect">
            <a:avLst/>
          </a:prstGeom>
          <a:noFill/>
          <a:ln w="9525">
            <a:noFill/>
            <a:miter lim="800000"/>
            <a:headEnd/>
            <a:tailEnd/>
          </a:ln>
        </p:spPr>
      </p:pic>
      <p:sp>
        <p:nvSpPr>
          <p:cNvPr id="42" name="TextBox 41"/>
          <p:cNvSpPr txBox="1"/>
          <p:nvPr/>
        </p:nvSpPr>
        <p:spPr>
          <a:xfrm>
            <a:off x="4267200" y="6324601"/>
            <a:ext cx="3733800" cy="246221"/>
          </a:xfrm>
          <a:prstGeom prst="rect">
            <a:avLst/>
          </a:prstGeom>
          <a:noFill/>
          <a:ln>
            <a:solidFill>
              <a:srgbClr val="FFCC00"/>
            </a:solidFill>
          </a:ln>
        </p:spPr>
        <p:txBody>
          <a:bodyPr wrap="square" rtlCol="0">
            <a:spAutoFit/>
          </a:bodyPr>
          <a:lstStyle/>
          <a:p>
            <a:pPr algn="ctr" fontAlgn="base">
              <a:spcBef>
                <a:spcPct val="0"/>
              </a:spcBef>
              <a:spcAft>
                <a:spcPct val="0"/>
              </a:spcAft>
            </a:pPr>
            <a:r>
              <a:rPr lang="en-US" sz="1000" dirty="0">
                <a:solidFill>
                  <a:srgbClr val="000000"/>
                </a:solidFill>
                <a:latin typeface="Arial"/>
                <a:cs typeface="Arial" charset="0"/>
              </a:rPr>
              <a:t>Qing Dynasty in China (1644 – 1912) </a:t>
            </a:r>
          </a:p>
        </p:txBody>
      </p:sp>
      <p:sp>
        <p:nvSpPr>
          <p:cNvPr id="43" name="TextBox 42"/>
          <p:cNvSpPr txBox="1"/>
          <p:nvPr/>
        </p:nvSpPr>
        <p:spPr>
          <a:xfrm>
            <a:off x="1981200" y="6342223"/>
            <a:ext cx="2057400" cy="246221"/>
          </a:xfrm>
          <a:prstGeom prst="rect">
            <a:avLst/>
          </a:prstGeom>
          <a:noFill/>
          <a:ln>
            <a:solidFill>
              <a:srgbClr val="FFFF00"/>
            </a:solidFill>
          </a:ln>
        </p:spPr>
        <p:txBody>
          <a:bodyPr wrap="square" rtlCol="0">
            <a:spAutoFit/>
          </a:bodyPr>
          <a:lstStyle/>
          <a:p>
            <a:pPr algn="ctr" fontAlgn="base">
              <a:spcBef>
                <a:spcPct val="0"/>
              </a:spcBef>
              <a:spcAft>
                <a:spcPct val="0"/>
              </a:spcAft>
            </a:pPr>
            <a:r>
              <a:rPr lang="en-US" sz="1000" dirty="0">
                <a:solidFill>
                  <a:srgbClr val="000000"/>
                </a:solidFill>
                <a:latin typeface="Arial"/>
                <a:cs typeface="Arial" charset="0"/>
              </a:rPr>
              <a:t>Ming Dynasty  (1363 – 1644) </a:t>
            </a:r>
          </a:p>
        </p:txBody>
      </p:sp>
      <p:sp>
        <p:nvSpPr>
          <p:cNvPr id="39" name="TextBox 38"/>
          <p:cNvSpPr txBox="1"/>
          <p:nvPr/>
        </p:nvSpPr>
        <p:spPr>
          <a:xfrm>
            <a:off x="2590800" y="6568588"/>
            <a:ext cx="5181600" cy="230832"/>
          </a:xfrm>
          <a:prstGeom prst="rect">
            <a:avLst/>
          </a:prstGeom>
          <a:noFill/>
          <a:ln w="6350">
            <a:solidFill>
              <a:srgbClr val="FF0000"/>
            </a:solidFill>
          </a:ln>
        </p:spPr>
        <p:txBody>
          <a:bodyPr wrap="square" rtlCol="0">
            <a:spAutoFit/>
          </a:bodyPr>
          <a:lstStyle/>
          <a:p>
            <a:pPr algn="ctr" fontAlgn="base">
              <a:spcBef>
                <a:spcPct val="0"/>
              </a:spcBef>
              <a:spcAft>
                <a:spcPct val="0"/>
              </a:spcAft>
            </a:pPr>
            <a:r>
              <a:rPr lang="en-US" sz="900" dirty="0" err="1">
                <a:solidFill>
                  <a:srgbClr val="000000"/>
                </a:solidFill>
                <a:latin typeface="Arial"/>
                <a:cs typeface="Arial" charset="0"/>
              </a:rPr>
              <a:t>Choson</a:t>
            </a:r>
            <a:r>
              <a:rPr lang="en-US" sz="900" dirty="0">
                <a:solidFill>
                  <a:srgbClr val="000000"/>
                </a:solidFill>
                <a:latin typeface="Arial"/>
                <a:cs typeface="Arial" charset="0"/>
              </a:rPr>
              <a:t>  Dynasty in Korea  (1390– 1897) </a:t>
            </a:r>
          </a:p>
        </p:txBody>
      </p:sp>
      <p:sp>
        <p:nvSpPr>
          <p:cNvPr id="44" name="Right Arrow 43"/>
          <p:cNvSpPr/>
          <p:nvPr/>
        </p:nvSpPr>
        <p:spPr bwMode="auto">
          <a:xfrm>
            <a:off x="3581400" y="2362200"/>
            <a:ext cx="381000" cy="228600"/>
          </a:xfrm>
          <a:prstGeom prst="rightArrow">
            <a:avLst/>
          </a:prstGeom>
          <a:solidFill>
            <a:srgbClr val="0033C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Arial" charset="0"/>
              <a:cs typeface="Arial" charset="0"/>
            </a:endParaRPr>
          </a:p>
        </p:txBody>
      </p:sp>
    </p:spTree>
    <p:extLst>
      <p:ext uri="{BB962C8B-B14F-4D97-AF65-F5344CB8AC3E}">
        <p14:creationId xmlns:p14="http://schemas.microsoft.com/office/powerpoint/2010/main" val="4099723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1" y="541338"/>
            <a:ext cx="7572375" cy="601662"/>
          </a:xfrm>
        </p:spPr>
        <p:txBody>
          <a:bodyPr/>
          <a:lstStyle/>
          <a:p>
            <a:r>
              <a:rPr lang="en-US" dirty="0"/>
              <a:t>Market States:  </a:t>
            </a:r>
            <a:r>
              <a:rPr lang="en-US" sz="2000" dirty="0">
                <a:solidFill>
                  <a:srgbClr val="7030A0"/>
                </a:solidFill>
              </a:rPr>
              <a:t>Mercantile</a:t>
            </a:r>
            <a:r>
              <a:rPr lang="en-US" sz="2000" dirty="0"/>
              <a:t>, </a:t>
            </a:r>
            <a:r>
              <a:rPr lang="en-US" sz="2000" dirty="0">
                <a:solidFill>
                  <a:schemeClr val="tx1"/>
                </a:solidFill>
              </a:rPr>
              <a:t>Managerial</a:t>
            </a:r>
            <a:r>
              <a:rPr lang="en-US" sz="2000" dirty="0"/>
              <a:t>, </a:t>
            </a:r>
            <a:r>
              <a:rPr lang="en-US" sz="2000" dirty="0">
                <a:solidFill>
                  <a:srgbClr val="009900"/>
                </a:solidFill>
              </a:rPr>
              <a:t>Entrepreneurial</a:t>
            </a:r>
            <a:r>
              <a:rPr lang="en-US" sz="2000" dirty="0">
                <a:solidFill>
                  <a:srgbClr val="006600"/>
                </a:solidFill>
              </a:rPr>
              <a:t> </a:t>
            </a:r>
            <a:r>
              <a:rPr lang="en-US" sz="2000" dirty="0"/>
              <a:t> </a:t>
            </a:r>
            <a:endParaRPr lang="en-US" dirty="0"/>
          </a:p>
        </p:txBody>
      </p:sp>
      <p:sp>
        <p:nvSpPr>
          <p:cNvPr id="4" name="Slide Number Placeholder 3"/>
          <p:cNvSpPr>
            <a:spLocks noGrp="1"/>
          </p:cNvSpPr>
          <p:nvPr>
            <p:ph type="sldNum" sz="quarter" idx="11"/>
          </p:nvPr>
        </p:nvSpPr>
        <p:spPr/>
        <p:txBody>
          <a:bodyPr/>
          <a:lstStyle/>
          <a:p>
            <a:pPr fontAlgn="base">
              <a:spcBef>
                <a:spcPct val="0"/>
              </a:spcBef>
              <a:spcAft>
                <a:spcPct val="0"/>
              </a:spcAft>
              <a:defRPr/>
            </a:pPr>
            <a:fld id="{64202347-65C0-425F-9BED-AD7A97766B27}" type="slidenum">
              <a:rPr lang="en-US">
                <a:solidFill>
                  <a:srgbClr val="000000"/>
                </a:solidFill>
              </a:rPr>
              <a:pPr fontAlgn="base">
                <a:spcBef>
                  <a:spcPct val="0"/>
                </a:spcBef>
                <a:spcAft>
                  <a:spcPct val="0"/>
                </a:spcAft>
                <a:defRPr/>
              </a:pPr>
              <a:t>38</a:t>
            </a:fld>
            <a:endParaRPr lang="en-US">
              <a:solidFill>
                <a:srgbClr val="000000"/>
              </a:solidFill>
            </a:endParaRPr>
          </a:p>
        </p:txBody>
      </p:sp>
      <p:graphicFrame>
        <p:nvGraphicFramePr>
          <p:cNvPr id="3074" name="Object 2"/>
          <p:cNvGraphicFramePr>
            <a:graphicFrameLocks noChangeAspect="1"/>
          </p:cNvGraphicFramePr>
          <p:nvPr/>
        </p:nvGraphicFramePr>
        <p:xfrm>
          <a:off x="1987550" y="1295401"/>
          <a:ext cx="8110538" cy="5521325"/>
        </p:xfrm>
        <a:graphic>
          <a:graphicData uri="http://schemas.openxmlformats.org/presentationml/2006/ole">
            <mc:AlternateContent xmlns:mc="http://schemas.openxmlformats.org/markup-compatibility/2006">
              <mc:Choice xmlns:v="urn:schemas-microsoft-com:vml" Requires="v">
                <p:oleObj name="Document" r:id="rId3" imgW="6099983" imgH="4139701" progId="Word.Document.12">
                  <p:embed/>
                </p:oleObj>
              </mc:Choice>
              <mc:Fallback>
                <p:oleObj name="Document" r:id="rId3" imgW="6099983" imgH="4139701" progId="Word.Document.12">
                  <p:embed/>
                  <p:pic>
                    <p:nvPicPr>
                      <p:cNvPr id="3074" name="Object 2"/>
                      <p:cNvPicPr>
                        <a:picLocks noChangeAspect="1" noChangeArrowheads="1"/>
                      </p:cNvPicPr>
                      <p:nvPr/>
                    </p:nvPicPr>
                    <p:blipFill>
                      <a:blip r:embed="rId4"/>
                      <a:srcRect/>
                      <a:stretch>
                        <a:fillRect/>
                      </a:stretch>
                    </p:blipFill>
                    <p:spPr bwMode="auto">
                      <a:xfrm>
                        <a:off x="1987550" y="1295401"/>
                        <a:ext cx="8110538" cy="552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79885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1" y="541338"/>
            <a:ext cx="7572375" cy="601662"/>
          </a:xfrm>
        </p:spPr>
        <p:txBody>
          <a:bodyPr/>
          <a:lstStyle/>
          <a:p>
            <a:r>
              <a:rPr lang="en-US" dirty="0"/>
              <a:t>Market States &amp; Policy Approaches </a:t>
            </a:r>
          </a:p>
        </p:txBody>
      </p:sp>
      <p:sp>
        <p:nvSpPr>
          <p:cNvPr id="4" name="Slide Number Placeholder 3"/>
          <p:cNvSpPr>
            <a:spLocks noGrp="1"/>
          </p:cNvSpPr>
          <p:nvPr>
            <p:ph type="sldNum" sz="quarter" idx="11"/>
          </p:nvPr>
        </p:nvSpPr>
        <p:spPr/>
        <p:txBody>
          <a:bodyPr/>
          <a:lstStyle/>
          <a:p>
            <a:pPr fontAlgn="base">
              <a:spcBef>
                <a:spcPct val="0"/>
              </a:spcBef>
              <a:spcAft>
                <a:spcPct val="0"/>
              </a:spcAft>
              <a:defRPr/>
            </a:pPr>
            <a:fld id="{64202347-65C0-425F-9BED-AD7A97766B27}" type="slidenum">
              <a:rPr lang="en-US">
                <a:solidFill>
                  <a:srgbClr val="000000"/>
                </a:solidFill>
              </a:rPr>
              <a:pPr fontAlgn="base">
                <a:spcBef>
                  <a:spcPct val="0"/>
                </a:spcBef>
                <a:spcAft>
                  <a:spcPct val="0"/>
                </a:spcAft>
                <a:defRPr/>
              </a:pPr>
              <a:t>39</a:t>
            </a:fld>
            <a:endParaRPr lang="en-US">
              <a:solidFill>
                <a:srgbClr val="000000"/>
              </a:solidFill>
            </a:endParaRPr>
          </a:p>
        </p:txBody>
      </p:sp>
      <p:graphicFrame>
        <p:nvGraphicFramePr>
          <p:cNvPr id="75778" name="Object 2"/>
          <p:cNvGraphicFramePr>
            <a:graphicFrameLocks noChangeAspect="1"/>
          </p:cNvGraphicFramePr>
          <p:nvPr/>
        </p:nvGraphicFramePr>
        <p:xfrm>
          <a:off x="2363789" y="2206626"/>
          <a:ext cx="7602537" cy="4422775"/>
        </p:xfrm>
        <a:graphic>
          <a:graphicData uri="http://schemas.openxmlformats.org/presentationml/2006/ole">
            <mc:AlternateContent xmlns:mc="http://schemas.openxmlformats.org/markup-compatibility/2006">
              <mc:Choice xmlns:v="urn:schemas-microsoft-com:vml" Requires="v">
                <p:oleObj name="Document" r:id="rId3" imgW="6099983" imgH="3541169" progId="Word.Document.12">
                  <p:embed/>
                </p:oleObj>
              </mc:Choice>
              <mc:Fallback>
                <p:oleObj name="Document" r:id="rId3" imgW="6099983" imgH="3541169" progId="Word.Document.12">
                  <p:embed/>
                  <p:pic>
                    <p:nvPicPr>
                      <p:cNvPr id="7577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789" y="2206626"/>
                        <a:ext cx="7602537"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79" name="Rectangle 3"/>
          <p:cNvSpPr>
            <a:spLocks noChangeArrowheads="1"/>
          </p:cNvSpPr>
          <p:nvPr/>
        </p:nvSpPr>
        <p:spPr bwMode="auto">
          <a:xfrm>
            <a:off x="2438400" y="1226404"/>
            <a:ext cx="7620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b="1" dirty="0">
                <a:solidFill>
                  <a:srgbClr val="000000"/>
                </a:solidFill>
                <a:latin typeface="Arial"/>
                <a:ea typeface="Calibri" pitchFamily="34" charset="0"/>
                <a:cs typeface="Times New Roman" pitchFamily="18" charset="0"/>
              </a:rPr>
              <a:t>Types of Market States and Policy Approaches to Key Risks and Issues</a:t>
            </a:r>
          </a:p>
          <a:p>
            <a:pPr fontAlgn="base">
              <a:spcBef>
                <a:spcPct val="0"/>
              </a:spcBef>
              <a:spcAft>
                <a:spcPct val="0"/>
              </a:spcAft>
              <a:buFontTx/>
              <a:buChar char="-"/>
            </a:pPr>
            <a:r>
              <a:rPr lang="en-US" sz="1600" dirty="0">
                <a:solidFill>
                  <a:srgbClr val="000000"/>
                </a:solidFill>
                <a:latin typeface="Arial"/>
                <a:cs typeface="Times New Roman" pitchFamily="18" charset="0"/>
              </a:rPr>
              <a:t> Different market state types address risks and key issues differently… </a:t>
            </a:r>
          </a:p>
          <a:p>
            <a:pPr fontAlgn="base">
              <a:spcBef>
                <a:spcPct val="0"/>
              </a:spcBef>
              <a:spcAft>
                <a:spcPct val="0"/>
              </a:spcAft>
              <a:buFontTx/>
              <a:buChar char="-"/>
            </a:pPr>
            <a:r>
              <a:rPr lang="en-US" sz="1600" dirty="0">
                <a:solidFill>
                  <a:srgbClr val="000000"/>
                </a:solidFill>
                <a:latin typeface="Arial"/>
                <a:cs typeface="Times New Roman" pitchFamily="18" charset="0"/>
              </a:rPr>
              <a:t> Dispatch priority or tariff regulation is a financial market oriented policy </a:t>
            </a:r>
            <a:endParaRPr lang="en-US" sz="2400" dirty="0">
              <a:solidFill>
                <a:srgbClr val="000000"/>
              </a:solidFill>
              <a:latin typeface="Arial"/>
              <a:cs typeface="Arial" pitchFamily="34" charset="0"/>
            </a:endParaRPr>
          </a:p>
        </p:txBody>
      </p:sp>
    </p:spTree>
    <p:extLst>
      <p:ext uri="{BB962C8B-B14F-4D97-AF65-F5344CB8AC3E}">
        <p14:creationId xmlns:p14="http://schemas.microsoft.com/office/powerpoint/2010/main" val="2127820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C46F-CA75-9E33-9055-10C23ABC5F6E}"/>
              </a:ext>
            </a:extLst>
          </p:cNvPr>
          <p:cNvSpPr>
            <a:spLocks noGrp="1"/>
          </p:cNvSpPr>
          <p:nvPr>
            <p:ph type="title"/>
          </p:nvPr>
        </p:nvSpPr>
        <p:spPr/>
        <p:txBody>
          <a:bodyPr/>
          <a:lstStyle/>
          <a:p>
            <a:r>
              <a:rPr lang="en-US" dirty="0"/>
              <a:t>Historically Nuclear Plants are built in Waves… since the 1960s</a:t>
            </a:r>
          </a:p>
        </p:txBody>
      </p:sp>
      <p:sp>
        <p:nvSpPr>
          <p:cNvPr id="4" name="Slide Number Placeholder 3">
            <a:extLst>
              <a:ext uri="{FF2B5EF4-FFF2-40B4-BE49-F238E27FC236}">
                <a16:creationId xmlns:a16="http://schemas.microsoft.com/office/drawing/2014/main" id="{04DF9EF6-F926-18B9-D054-E6A0B5AB4572}"/>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400" b="1" i="0" u="none" strike="noStrike" kern="1200" cap="none" spc="0" normalizeH="0" baseline="0" noProof="0" smtClean="0">
                <a:ln>
                  <a:noFill/>
                </a:ln>
                <a:solidFill>
                  <a:srgbClr val="2372B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srgbClr val="2372B9"/>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AE1A656B-0975-679C-7D4F-64B8F097EEDF}"/>
              </a:ext>
            </a:extLst>
          </p:cNvPr>
          <p:cNvPicPr>
            <a:picLocks noChangeAspect="1"/>
          </p:cNvPicPr>
          <p:nvPr/>
        </p:nvPicPr>
        <p:blipFill rotWithShape="1">
          <a:blip r:embed="rId2"/>
          <a:srcRect l="23334" t="18628" r="23333" b="10784"/>
          <a:stretch/>
        </p:blipFill>
        <p:spPr>
          <a:xfrm>
            <a:off x="548535" y="914400"/>
            <a:ext cx="7152638" cy="5029200"/>
          </a:xfrm>
          <a:prstGeom prst="rect">
            <a:avLst/>
          </a:prstGeom>
        </p:spPr>
      </p:pic>
      <p:sp>
        <p:nvSpPr>
          <p:cNvPr id="6" name="TextBox 5">
            <a:extLst>
              <a:ext uri="{FF2B5EF4-FFF2-40B4-BE49-F238E27FC236}">
                <a16:creationId xmlns:a16="http://schemas.microsoft.com/office/drawing/2014/main" id="{AB35711F-A74E-C030-4D70-1786825A8E8A}"/>
              </a:ext>
            </a:extLst>
          </p:cNvPr>
          <p:cNvSpPr txBox="1"/>
          <p:nvPr/>
        </p:nvSpPr>
        <p:spPr>
          <a:xfrm>
            <a:off x="2976773" y="2133601"/>
            <a:ext cx="4507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a:ea typeface="+mn-ea"/>
                <a:cs typeface="+mn-cs"/>
              </a:rPr>
              <a:t>TMI</a:t>
            </a:r>
          </a:p>
        </p:txBody>
      </p:sp>
      <p:sp>
        <p:nvSpPr>
          <p:cNvPr id="7" name="TextBox 6">
            <a:extLst>
              <a:ext uri="{FF2B5EF4-FFF2-40B4-BE49-F238E27FC236}">
                <a16:creationId xmlns:a16="http://schemas.microsoft.com/office/drawing/2014/main" id="{0826368E-55EC-A694-E2AB-7328D76187FC}"/>
              </a:ext>
            </a:extLst>
          </p:cNvPr>
          <p:cNvSpPr txBox="1"/>
          <p:nvPr/>
        </p:nvSpPr>
        <p:spPr>
          <a:xfrm rot="3472160">
            <a:off x="3771144" y="219125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a:ea typeface="+mn-ea"/>
                <a:cs typeface="+mn-cs"/>
              </a:rPr>
              <a:t>Chernobyl</a:t>
            </a:r>
          </a:p>
        </p:txBody>
      </p:sp>
      <p:sp>
        <p:nvSpPr>
          <p:cNvPr id="8" name="TextBox 7">
            <a:extLst>
              <a:ext uri="{FF2B5EF4-FFF2-40B4-BE49-F238E27FC236}">
                <a16:creationId xmlns:a16="http://schemas.microsoft.com/office/drawing/2014/main" id="{C282E540-B890-D8CF-8AAB-56AE22F4C04E}"/>
              </a:ext>
            </a:extLst>
          </p:cNvPr>
          <p:cNvSpPr txBox="1"/>
          <p:nvPr/>
        </p:nvSpPr>
        <p:spPr>
          <a:xfrm>
            <a:off x="6329574" y="5263954"/>
            <a:ext cx="93006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uLnTx/>
                <a:uFillTx/>
                <a:latin typeface="Arial"/>
                <a:ea typeface="+mn-ea"/>
                <a:cs typeface="+mn-cs"/>
              </a:rPr>
              <a:t>Fukushima</a:t>
            </a:r>
          </a:p>
        </p:txBody>
      </p:sp>
      <p:sp>
        <p:nvSpPr>
          <p:cNvPr id="9" name="TextBox 8">
            <a:extLst>
              <a:ext uri="{FF2B5EF4-FFF2-40B4-BE49-F238E27FC236}">
                <a16:creationId xmlns:a16="http://schemas.microsoft.com/office/drawing/2014/main" id="{33C95ABA-D9B3-034C-C660-37DBB36F3885}"/>
              </a:ext>
            </a:extLst>
          </p:cNvPr>
          <p:cNvSpPr txBox="1"/>
          <p:nvPr/>
        </p:nvSpPr>
        <p:spPr>
          <a:xfrm rot="20811140">
            <a:off x="6230121" y="2879122"/>
            <a:ext cx="12270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000"/>
                </a:solidFill>
                <a:effectLst/>
                <a:uLnTx/>
                <a:uFillTx/>
                <a:latin typeface="Arial"/>
                <a:ea typeface="+mn-ea"/>
                <a:cs typeface="+mn-cs"/>
              </a:rPr>
              <a:t>Asia Buildup</a:t>
            </a:r>
          </a:p>
        </p:txBody>
      </p:sp>
      <p:sp>
        <p:nvSpPr>
          <p:cNvPr id="10" name="TextBox 9">
            <a:extLst>
              <a:ext uri="{FF2B5EF4-FFF2-40B4-BE49-F238E27FC236}">
                <a16:creationId xmlns:a16="http://schemas.microsoft.com/office/drawing/2014/main" id="{31C250AA-DE1F-7DDB-B620-2B034EE256ED}"/>
              </a:ext>
            </a:extLst>
          </p:cNvPr>
          <p:cNvSpPr txBox="1"/>
          <p:nvPr/>
        </p:nvSpPr>
        <p:spPr>
          <a:xfrm rot="19978958">
            <a:off x="930961" y="2689456"/>
            <a:ext cx="1709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000"/>
                </a:solidFill>
                <a:effectLst/>
                <a:uLnTx/>
                <a:uFillTx/>
                <a:latin typeface="Arial"/>
                <a:ea typeface="+mn-ea"/>
                <a:cs typeface="+mn-cs"/>
              </a:rPr>
              <a:t>Electricity demand growth in OECD</a:t>
            </a:r>
          </a:p>
        </p:txBody>
      </p:sp>
      <p:sp>
        <p:nvSpPr>
          <p:cNvPr id="11" name="TextBox 10">
            <a:extLst>
              <a:ext uri="{FF2B5EF4-FFF2-40B4-BE49-F238E27FC236}">
                <a16:creationId xmlns:a16="http://schemas.microsoft.com/office/drawing/2014/main" id="{98BE1A9B-73B7-4420-ADB0-E0D1139673A9}"/>
              </a:ext>
            </a:extLst>
          </p:cNvPr>
          <p:cNvSpPr txBox="1"/>
          <p:nvPr/>
        </p:nvSpPr>
        <p:spPr>
          <a:xfrm>
            <a:off x="2257438" y="1437502"/>
            <a:ext cx="15343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a:ea typeface="+mn-ea"/>
                <a:cs typeface="+mn-cs"/>
              </a:rPr>
              <a:t>High Interest rates</a:t>
            </a:r>
          </a:p>
        </p:txBody>
      </p:sp>
      <p:sp>
        <p:nvSpPr>
          <p:cNvPr id="12" name="TextBox 11">
            <a:extLst>
              <a:ext uri="{FF2B5EF4-FFF2-40B4-BE49-F238E27FC236}">
                <a16:creationId xmlns:a16="http://schemas.microsoft.com/office/drawing/2014/main" id="{EC9922E0-342D-99CB-D417-1E7D4A4BBC50}"/>
              </a:ext>
            </a:extLst>
          </p:cNvPr>
          <p:cNvSpPr txBox="1"/>
          <p:nvPr/>
        </p:nvSpPr>
        <p:spPr>
          <a:xfrm>
            <a:off x="1043895" y="5525564"/>
            <a:ext cx="40767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srgbClr val="0000FF"/>
                </a:solidFill>
                <a:effectLst/>
                <a:uLnTx/>
                <a:uFillTx/>
                <a:latin typeface="Arial"/>
                <a:ea typeface="Calibri" panose="020F0502020204030204" pitchFamily="34" charset="0"/>
                <a:cs typeface="Times New Roman" panose="02020603050405020304" pitchFamily="18" charset="0"/>
                <a:hlinkClick r:id="rId3"/>
              </a:rPr>
              <a:t>https://www.worldnuclearreport.org/IMG/pdf/wnisr2022-v3-hr.pdf</a:t>
            </a:r>
            <a:r>
              <a:rPr kumimoji="0" lang="en-US" sz="1000" b="0" i="0" u="sng" strike="noStrike" kern="1200" cap="none" spc="0" normalizeH="0" baseline="0" noProof="0" dirty="0">
                <a:ln>
                  <a:noFill/>
                </a:ln>
                <a:solidFill>
                  <a:srgbClr val="0000FF"/>
                </a:solidFill>
                <a:effectLst/>
                <a:uLnTx/>
                <a:uFillTx/>
                <a:latin typeface="Arial"/>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12">
            <a:extLst>
              <a:ext uri="{FF2B5EF4-FFF2-40B4-BE49-F238E27FC236}">
                <a16:creationId xmlns:a16="http://schemas.microsoft.com/office/drawing/2014/main" id="{E3046B49-4C6B-239C-E140-B7C16DE70673}"/>
              </a:ext>
            </a:extLst>
          </p:cNvPr>
          <p:cNvSpPr txBox="1"/>
          <p:nvPr/>
        </p:nvSpPr>
        <p:spPr>
          <a:xfrm>
            <a:off x="5631947" y="3176354"/>
            <a:ext cx="6976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a:ea typeface="+mn-ea"/>
                <a:cs typeface="+mn-cs"/>
              </a:rPr>
              <a:t>Cheap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a:ea typeface="+mn-ea"/>
                <a:cs typeface="+mn-cs"/>
              </a:rPr>
              <a:t>Gas</a:t>
            </a:r>
          </a:p>
        </p:txBody>
      </p:sp>
      <p:pic>
        <p:nvPicPr>
          <p:cNvPr id="3" name="Picture 2">
            <a:extLst>
              <a:ext uri="{FF2B5EF4-FFF2-40B4-BE49-F238E27FC236}">
                <a16:creationId xmlns:a16="http://schemas.microsoft.com/office/drawing/2014/main" id="{BFC2A96D-7678-E131-5C94-C98635704248}"/>
              </a:ext>
            </a:extLst>
          </p:cNvPr>
          <p:cNvPicPr>
            <a:picLocks noChangeAspect="1"/>
          </p:cNvPicPr>
          <p:nvPr/>
        </p:nvPicPr>
        <p:blipFill rotWithShape="1">
          <a:blip r:embed="rId4"/>
          <a:srcRect l="8418" t="7784" r="9676" b="6501"/>
          <a:stretch/>
        </p:blipFill>
        <p:spPr>
          <a:xfrm>
            <a:off x="7937631" y="1258190"/>
            <a:ext cx="3763302" cy="2375485"/>
          </a:xfrm>
          <a:prstGeom prst="rect">
            <a:avLst/>
          </a:prstGeom>
          <a:ln>
            <a:solidFill>
              <a:schemeClr val="tx1"/>
            </a:solidFill>
          </a:ln>
        </p:spPr>
      </p:pic>
      <p:sp>
        <p:nvSpPr>
          <p:cNvPr id="14" name="TextBox 13">
            <a:extLst>
              <a:ext uri="{FF2B5EF4-FFF2-40B4-BE49-F238E27FC236}">
                <a16:creationId xmlns:a16="http://schemas.microsoft.com/office/drawing/2014/main" id="{C8BF388D-F8C1-AC30-1490-7BAB4F04808F}"/>
              </a:ext>
            </a:extLst>
          </p:cNvPr>
          <p:cNvSpPr txBox="1"/>
          <p:nvPr/>
        </p:nvSpPr>
        <p:spPr>
          <a:xfrm>
            <a:off x="7925540" y="820064"/>
            <a:ext cx="4012637" cy="297004"/>
          </a:xfrm>
          <a:prstGeom prst="rect">
            <a:avLst/>
          </a:prstGeom>
          <a:noFill/>
        </p:spPr>
        <p:txBody>
          <a:bodyPr wrap="none" rtlCol="0">
            <a:spAutoFit/>
          </a:bodyPr>
          <a:lstStyle/>
          <a:p>
            <a:pPr>
              <a:lnSpc>
                <a:spcPct val="95000"/>
              </a:lnSpc>
              <a:spcBef>
                <a:spcPts val="600"/>
              </a:spcBef>
            </a:pPr>
            <a:r>
              <a:rPr lang="en-US" sz="1400" b="1" dirty="0">
                <a:latin typeface="Arial" panose="020B0604020202020204" pitchFamily="34" charset="0"/>
                <a:cs typeface="Arial" panose="020B0604020202020204" pitchFamily="34" charset="0"/>
              </a:rPr>
              <a:t>Not much Energy Growth forecasted to 2050 </a:t>
            </a:r>
          </a:p>
        </p:txBody>
      </p:sp>
      <p:pic>
        <p:nvPicPr>
          <p:cNvPr id="16" name="Picture 15">
            <a:extLst>
              <a:ext uri="{FF2B5EF4-FFF2-40B4-BE49-F238E27FC236}">
                <a16:creationId xmlns:a16="http://schemas.microsoft.com/office/drawing/2014/main" id="{A2CF6C9A-C5A0-7781-F5F9-A2B080C9811B}"/>
              </a:ext>
            </a:extLst>
          </p:cNvPr>
          <p:cNvPicPr>
            <a:picLocks noChangeAspect="1"/>
          </p:cNvPicPr>
          <p:nvPr/>
        </p:nvPicPr>
        <p:blipFill>
          <a:blip r:embed="rId5"/>
          <a:stretch>
            <a:fillRect/>
          </a:stretch>
        </p:blipFill>
        <p:spPr>
          <a:xfrm>
            <a:off x="7997453" y="4232828"/>
            <a:ext cx="3643657" cy="2239515"/>
          </a:xfrm>
          <a:prstGeom prst="rect">
            <a:avLst/>
          </a:prstGeom>
          <a:ln w="28575">
            <a:solidFill>
              <a:schemeClr val="tx1"/>
            </a:solidFill>
          </a:ln>
        </p:spPr>
      </p:pic>
      <p:sp>
        <p:nvSpPr>
          <p:cNvPr id="18" name="TextBox 17">
            <a:extLst>
              <a:ext uri="{FF2B5EF4-FFF2-40B4-BE49-F238E27FC236}">
                <a16:creationId xmlns:a16="http://schemas.microsoft.com/office/drawing/2014/main" id="{9F38CC04-B242-401A-202C-66C69686DDB4}"/>
              </a:ext>
            </a:extLst>
          </p:cNvPr>
          <p:cNvSpPr txBox="1"/>
          <p:nvPr/>
        </p:nvSpPr>
        <p:spPr>
          <a:xfrm>
            <a:off x="7925539" y="3774797"/>
            <a:ext cx="3733714" cy="297004"/>
          </a:xfrm>
          <a:prstGeom prst="rect">
            <a:avLst/>
          </a:prstGeom>
          <a:noFill/>
        </p:spPr>
        <p:txBody>
          <a:bodyPr wrap="none" rtlCol="0">
            <a:spAutoFit/>
          </a:bodyPr>
          <a:lstStyle/>
          <a:p>
            <a:pPr>
              <a:lnSpc>
                <a:spcPct val="95000"/>
              </a:lnSpc>
              <a:spcBef>
                <a:spcPts val="600"/>
              </a:spcBef>
            </a:pPr>
            <a:r>
              <a:rPr lang="en-US" sz="1400" b="1" dirty="0">
                <a:latin typeface="Arial" panose="020B0604020202020204" pitchFamily="34" charset="0"/>
                <a:cs typeface="Arial" panose="020B0604020202020204" pitchFamily="34" charset="0"/>
              </a:rPr>
              <a:t>… until this year with Data Center growth </a:t>
            </a:r>
          </a:p>
        </p:txBody>
      </p:sp>
      <p:sp>
        <p:nvSpPr>
          <p:cNvPr id="20" name="TextBox 19">
            <a:extLst>
              <a:ext uri="{FF2B5EF4-FFF2-40B4-BE49-F238E27FC236}">
                <a16:creationId xmlns:a16="http://schemas.microsoft.com/office/drawing/2014/main" id="{09D4D80B-5AC9-FC3D-C115-929A8BA0D750}"/>
              </a:ext>
            </a:extLst>
          </p:cNvPr>
          <p:cNvSpPr txBox="1"/>
          <p:nvPr/>
        </p:nvSpPr>
        <p:spPr>
          <a:xfrm>
            <a:off x="8652469" y="4894622"/>
            <a:ext cx="1372477"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EPRI: Aug 2024 </a:t>
            </a:r>
            <a:endParaRPr lang="en-US" sz="1200" dirty="0"/>
          </a:p>
        </p:txBody>
      </p:sp>
      <p:sp>
        <p:nvSpPr>
          <p:cNvPr id="22" name="TextBox 21">
            <a:extLst>
              <a:ext uri="{FF2B5EF4-FFF2-40B4-BE49-F238E27FC236}">
                <a16:creationId xmlns:a16="http://schemas.microsoft.com/office/drawing/2014/main" id="{4ED100D9-3205-55A5-84F9-EE7142F74EED}"/>
              </a:ext>
            </a:extLst>
          </p:cNvPr>
          <p:cNvSpPr txBox="1"/>
          <p:nvPr/>
        </p:nvSpPr>
        <p:spPr>
          <a:xfrm>
            <a:off x="1092820" y="6018718"/>
            <a:ext cx="7372349"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https://www.energy.gov/policy/articles/clean-energy-resources-meet-data-center-electricity-demand</a:t>
            </a:r>
          </a:p>
        </p:txBody>
      </p:sp>
    </p:spTree>
    <p:extLst>
      <p:ext uri="{BB962C8B-B14F-4D97-AF65-F5344CB8AC3E}">
        <p14:creationId xmlns:p14="http://schemas.microsoft.com/office/powerpoint/2010/main" val="1964414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1" y="617538"/>
            <a:ext cx="7572375" cy="601662"/>
          </a:xfrm>
          <a:noFill/>
        </p:spPr>
        <p:txBody>
          <a:bodyPr/>
          <a:lstStyle/>
          <a:p>
            <a:r>
              <a:rPr lang="en-US" dirty="0"/>
              <a:t>Symbiosis of the State and Nuclear Technology </a:t>
            </a:r>
          </a:p>
        </p:txBody>
      </p:sp>
      <p:sp>
        <p:nvSpPr>
          <p:cNvPr id="3" name="Content Placeholder 2"/>
          <p:cNvSpPr>
            <a:spLocks noGrp="1"/>
          </p:cNvSpPr>
          <p:nvPr>
            <p:ph idx="1"/>
          </p:nvPr>
        </p:nvSpPr>
        <p:spPr>
          <a:xfrm>
            <a:off x="1734015" y="1295400"/>
            <a:ext cx="8965579" cy="5257800"/>
          </a:xfrm>
          <a:solidFill>
            <a:schemeClr val="bg1"/>
          </a:solidFill>
        </p:spPr>
        <p:txBody>
          <a:bodyPr/>
          <a:lstStyle/>
          <a:p>
            <a:pPr>
              <a:spcBef>
                <a:spcPts val="0"/>
              </a:spcBef>
              <a:spcAft>
                <a:spcPts val="600"/>
              </a:spcAft>
              <a:buSzPct val="100000"/>
              <a:buFont typeface="Arial" pitchFamily="34" charset="0"/>
              <a:buChar char="•"/>
            </a:pPr>
            <a:r>
              <a:rPr lang="en-US" sz="1800" dirty="0"/>
              <a:t>Energy is not just a commodity; it undergirds SOCIAL compacts.  </a:t>
            </a:r>
          </a:p>
          <a:p>
            <a:pPr>
              <a:spcBef>
                <a:spcPts val="0"/>
              </a:spcBef>
              <a:spcAft>
                <a:spcPts val="0"/>
              </a:spcAft>
              <a:buSzPct val="100000"/>
              <a:buFont typeface="Arial" pitchFamily="34" charset="0"/>
              <a:buChar char="•"/>
            </a:pPr>
            <a:r>
              <a:rPr lang="en-US" sz="1800" dirty="0"/>
              <a:t>National sovereignty and </a:t>
            </a:r>
            <a:r>
              <a:rPr lang="en-US" sz="1800" u="sng" dirty="0"/>
              <a:t>style of government</a:t>
            </a:r>
            <a:r>
              <a:rPr lang="en-US" sz="1800" dirty="0"/>
              <a:t> directly bears on the policies, incentives, licensing and management of nuclear power.</a:t>
            </a:r>
          </a:p>
          <a:p>
            <a:pPr>
              <a:spcBef>
                <a:spcPts val="0"/>
              </a:spcBef>
              <a:spcAft>
                <a:spcPts val="600"/>
              </a:spcAft>
              <a:buSzPct val="100000"/>
            </a:pPr>
            <a:r>
              <a:rPr lang="en-US" sz="1800" dirty="0"/>
              <a:t>	- In many cases, </a:t>
            </a:r>
            <a:r>
              <a:rPr lang="en-US" sz="1800" i="1" dirty="0"/>
              <a:t>the State is Nuclear Power </a:t>
            </a:r>
            <a:r>
              <a:rPr lang="en-US" sz="1800" dirty="0"/>
              <a:t>(state-owned utilities)  </a:t>
            </a:r>
          </a:p>
          <a:p>
            <a:pPr>
              <a:spcBef>
                <a:spcPts val="0"/>
              </a:spcBef>
              <a:spcAft>
                <a:spcPts val="0"/>
              </a:spcAft>
              <a:buSzPct val="100000"/>
              <a:buFont typeface="Arial" pitchFamily="34" charset="0"/>
              <a:buChar char="•"/>
            </a:pPr>
            <a:r>
              <a:rPr lang="en-US" sz="1800" dirty="0"/>
              <a:t>How nuclear power is managed bears on National Sovereignty.   </a:t>
            </a:r>
          </a:p>
          <a:p>
            <a:pPr>
              <a:spcBef>
                <a:spcPts val="0"/>
              </a:spcBef>
              <a:spcAft>
                <a:spcPts val="0"/>
              </a:spcAft>
              <a:buSzPct val="100000"/>
            </a:pPr>
            <a:r>
              <a:rPr lang="en-US" sz="1800" i="1" dirty="0"/>
              <a:t>	</a:t>
            </a:r>
            <a:r>
              <a:rPr lang="en-US" sz="1600" i="1" dirty="0"/>
              <a:t>- Weber (1919):  “Nation-states wield a monopoly on legitimate use of force.”</a:t>
            </a:r>
          </a:p>
          <a:p>
            <a:pPr>
              <a:spcBef>
                <a:spcPts val="0"/>
              </a:spcBef>
              <a:spcAft>
                <a:spcPts val="600"/>
              </a:spcAft>
              <a:buSzPct val="100000"/>
            </a:pPr>
            <a:r>
              <a:rPr lang="en-US" sz="1600" i="1" dirty="0"/>
              <a:t>	</a:t>
            </a:r>
            <a:r>
              <a:rPr lang="en-US" sz="1600" dirty="0"/>
              <a:t>- And, there are clear, high-value civilian nuclear uses for energy and medicine </a:t>
            </a:r>
            <a:endParaRPr lang="en-US" sz="1800" dirty="0"/>
          </a:p>
          <a:p>
            <a:pPr>
              <a:spcBef>
                <a:spcPts val="0"/>
              </a:spcBef>
              <a:spcAft>
                <a:spcPts val="600"/>
              </a:spcAft>
              <a:buSzPct val="100000"/>
              <a:buFont typeface="Arial" pitchFamily="34" charset="0"/>
              <a:buChar char="•"/>
            </a:pPr>
            <a:r>
              <a:rPr lang="en-US" sz="1800" dirty="0">
                <a:solidFill>
                  <a:srgbClr val="FF0000"/>
                </a:solidFill>
              </a:rPr>
              <a:t>But, </a:t>
            </a:r>
            <a:r>
              <a:rPr lang="en-US" sz="1800" b="1" dirty="0"/>
              <a:t>Nation-States are straining under social contracts</a:t>
            </a:r>
            <a:r>
              <a:rPr lang="en-US" sz="1800" dirty="0"/>
              <a:t> – pensions, welfare / health programs, military, national deficits, sovereign debt.  </a:t>
            </a:r>
          </a:p>
          <a:p>
            <a:pPr>
              <a:spcBef>
                <a:spcPts val="0"/>
              </a:spcBef>
              <a:spcAft>
                <a:spcPts val="600"/>
              </a:spcAft>
              <a:buSzPct val="100000"/>
              <a:buFont typeface="Arial" pitchFamily="34" charset="0"/>
              <a:buChar char="•"/>
            </a:pPr>
            <a:r>
              <a:rPr lang="en-US" sz="1800" dirty="0"/>
              <a:t>More </a:t>
            </a:r>
            <a:r>
              <a:rPr lang="en-US" sz="1800" u="sng" dirty="0"/>
              <a:t>reliable</a:t>
            </a:r>
            <a:r>
              <a:rPr lang="en-US" sz="1800" dirty="0"/>
              <a:t>, safer energy without emissions can strengthen societies:  older OECD societies, and younger Emerging Nations.  Less fossil use.</a:t>
            </a:r>
          </a:p>
          <a:p>
            <a:pPr>
              <a:spcBef>
                <a:spcPts val="0"/>
              </a:spcBef>
              <a:spcAft>
                <a:spcPts val="600"/>
              </a:spcAft>
              <a:buSzPct val="100000"/>
              <a:buFont typeface="Arial" pitchFamily="34" charset="0"/>
              <a:buChar char="•"/>
            </a:pPr>
            <a:r>
              <a:rPr lang="en-US" sz="1800" dirty="0"/>
              <a:t>“Peace through strength”:  </a:t>
            </a:r>
            <a:r>
              <a:rPr lang="en-US" sz="1800" u="sng" dirty="0"/>
              <a:t>Nuclear technology wields unique power</a:t>
            </a:r>
            <a:r>
              <a:rPr lang="en-US" sz="1800" dirty="0"/>
              <a:t> not only as a weapon, but as a superior propulsion and dense energy source.  No other technology carries this potency…, if managed well.</a:t>
            </a:r>
          </a:p>
          <a:p>
            <a:pPr>
              <a:spcBef>
                <a:spcPts val="0"/>
              </a:spcBef>
              <a:spcAft>
                <a:spcPts val="600"/>
              </a:spcAft>
              <a:buSzPct val="100000"/>
              <a:buFont typeface="Arial" pitchFamily="34" charset="0"/>
              <a:buChar char="•"/>
            </a:pPr>
            <a:r>
              <a:rPr lang="en-US" sz="1800" b="1" dirty="0">
                <a:solidFill>
                  <a:srgbClr val="0033CC"/>
                </a:solidFill>
              </a:rPr>
              <a:t>The Advent of Market States will shape how nuclear power is financed, negotiated and utilized by “Strained Sovereigns” in the 21</a:t>
            </a:r>
            <a:r>
              <a:rPr lang="en-US" sz="1800" b="1" baseline="30000" dirty="0">
                <a:solidFill>
                  <a:srgbClr val="0033CC"/>
                </a:solidFill>
              </a:rPr>
              <a:t>st</a:t>
            </a:r>
            <a:r>
              <a:rPr lang="en-US" sz="1800" b="1" dirty="0">
                <a:solidFill>
                  <a:srgbClr val="0033CC"/>
                </a:solidFill>
              </a:rPr>
              <a:t> Century.  </a:t>
            </a:r>
            <a:r>
              <a:rPr lang="en-US" sz="1600" dirty="0">
                <a:solidFill>
                  <a:srgbClr val="0033CC"/>
                </a:solidFill>
              </a:rPr>
              <a:t>Deployment is not only about cost competitiveness, but Societal Commitments.   </a:t>
            </a:r>
            <a:r>
              <a:rPr lang="en-US" sz="1800" dirty="0">
                <a:solidFill>
                  <a:srgbClr val="0033CC"/>
                </a:solidFill>
              </a:rPr>
              <a:t>  </a:t>
            </a:r>
          </a:p>
          <a:p>
            <a:pPr>
              <a:spcBef>
                <a:spcPts val="0"/>
              </a:spcBef>
              <a:spcAft>
                <a:spcPts val="600"/>
              </a:spcAft>
              <a:buSzPct val="100000"/>
            </a:pPr>
            <a:r>
              <a:rPr lang="en-US" sz="1800" dirty="0"/>
              <a:t>  </a:t>
            </a:r>
          </a:p>
        </p:txBody>
      </p:sp>
      <p:sp>
        <p:nvSpPr>
          <p:cNvPr id="4" name="Slide Number Placeholder 3"/>
          <p:cNvSpPr>
            <a:spLocks noGrp="1"/>
          </p:cNvSpPr>
          <p:nvPr>
            <p:ph type="sldNum" sz="quarter" idx="11"/>
          </p:nvPr>
        </p:nvSpPr>
        <p:spPr>
          <a:xfrm>
            <a:off x="9220200" y="6324600"/>
            <a:ext cx="990600" cy="457200"/>
          </a:xfrm>
        </p:spPr>
        <p:txBody>
          <a:bodyPr/>
          <a:lstStyle/>
          <a:p>
            <a:pPr fontAlgn="base">
              <a:spcBef>
                <a:spcPct val="0"/>
              </a:spcBef>
              <a:spcAft>
                <a:spcPct val="0"/>
              </a:spcAft>
              <a:defRPr/>
            </a:pPr>
            <a:fld id="{64202347-65C0-425F-9BED-AD7A97766B27}" type="slidenum">
              <a:rPr lang="en-US">
                <a:solidFill>
                  <a:srgbClr val="000000"/>
                </a:solidFill>
              </a:rPr>
              <a:pPr fontAlgn="base">
                <a:spcBef>
                  <a:spcPct val="0"/>
                </a:spcBef>
                <a:spcAft>
                  <a:spcPct val="0"/>
                </a:spcAft>
                <a:defRPr/>
              </a:pPr>
              <a:t>40</a:t>
            </a:fld>
            <a:endParaRPr lang="en-US" dirty="0">
              <a:solidFill>
                <a:srgbClr val="000000"/>
              </a:solidFill>
            </a:endParaRPr>
          </a:p>
        </p:txBody>
      </p:sp>
      <p:sp>
        <p:nvSpPr>
          <p:cNvPr id="5" name="TextBox 4"/>
          <p:cNvSpPr txBox="1"/>
          <p:nvPr/>
        </p:nvSpPr>
        <p:spPr>
          <a:xfrm>
            <a:off x="2599760" y="304800"/>
            <a:ext cx="6442789" cy="369332"/>
          </a:xfrm>
          <a:prstGeom prst="rect">
            <a:avLst/>
          </a:prstGeom>
          <a:noFill/>
        </p:spPr>
        <p:txBody>
          <a:bodyPr wrap="none" rtlCol="0">
            <a:spAutoFit/>
          </a:bodyPr>
          <a:lstStyle/>
          <a:p>
            <a:pPr fontAlgn="base">
              <a:spcBef>
                <a:spcPct val="0"/>
              </a:spcBef>
              <a:spcAft>
                <a:spcPct val="0"/>
              </a:spcAft>
            </a:pPr>
            <a:r>
              <a:rPr lang="en-US" b="1" u="sng" dirty="0">
                <a:solidFill>
                  <a:srgbClr val="000000"/>
                </a:solidFill>
                <a:latin typeface="Arial" charset="0"/>
                <a:cs typeface="Arial" charset="0"/>
              </a:rPr>
              <a:t>An Era of “Strained Sovereigns” presages Market States </a:t>
            </a:r>
          </a:p>
        </p:txBody>
      </p:sp>
    </p:spTree>
    <p:extLst>
      <p:ext uri="{BB962C8B-B14F-4D97-AF65-F5344CB8AC3E}">
        <p14:creationId xmlns:p14="http://schemas.microsoft.com/office/powerpoint/2010/main" val="191961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Observations with Market States – 2012  </a:t>
            </a:r>
          </a:p>
        </p:txBody>
      </p:sp>
      <p:sp>
        <p:nvSpPr>
          <p:cNvPr id="3" name="Content Placeholder 2"/>
          <p:cNvSpPr>
            <a:spLocks noGrp="1"/>
          </p:cNvSpPr>
          <p:nvPr>
            <p:ph idx="1"/>
          </p:nvPr>
        </p:nvSpPr>
        <p:spPr>
          <a:xfrm>
            <a:off x="1499839" y="1447800"/>
            <a:ext cx="8863361" cy="4953000"/>
          </a:xfrm>
        </p:spPr>
        <p:txBody>
          <a:bodyPr/>
          <a:lstStyle/>
          <a:p>
            <a:pPr marL="171450" indent="-171450">
              <a:spcBef>
                <a:spcPts val="0"/>
              </a:spcBef>
              <a:spcAft>
                <a:spcPts val="600"/>
              </a:spcAft>
              <a:buClrTx/>
              <a:buSzPct val="100000"/>
              <a:buFont typeface="Wingdings" pitchFamily="2" charset="2"/>
              <a:buChar char="ü"/>
            </a:pPr>
            <a:r>
              <a:rPr lang="en-US" sz="1400" dirty="0"/>
              <a:t>The </a:t>
            </a:r>
            <a:r>
              <a:rPr lang="en-US" sz="1400" b="1" dirty="0">
                <a:solidFill>
                  <a:srgbClr val="0033CC"/>
                </a:solidFill>
              </a:rPr>
              <a:t>Nuclear Resurgence </a:t>
            </a:r>
            <a:r>
              <a:rPr lang="en-US" sz="1400" dirty="0"/>
              <a:t>is being led by </a:t>
            </a:r>
            <a:r>
              <a:rPr lang="en-US" sz="1400" b="1" dirty="0">
                <a:solidFill>
                  <a:srgbClr val="7030A0"/>
                </a:solidFill>
              </a:rPr>
              <a:t>Mercantile</a:t>
            </a:r>
            <a:r>
              <a:rPr lang="en-US" sz="1400" b="1" dirty="0"/>
              <a:t> Market States</a:t>
            </a:r>
            <a:r>
              <a:rPr lang="en-US" sz="1400" dirty="0"/>
              <a:t>, primarily in Asia.  A more top-down style of governance (versus pluralistic politics with substantial openings for interveners and court actions) aid this longer term commitment to nuclear power.  </a:t>
            </a:r>
            <a:r>
              <a:rPr lang="en-US" sz="1400" u="sng" dirty="0"/>
              <a:t>Mega-cities are a major driver.</a:t>
            </a:r>
          </a:p>
          <a:p>
            <a:pPr marL="171450" indent="-171450">
              <a:spcBef>
                <a:spcPts val="0"/>
              </a:spcBef>
              <a:spcAft>
                <a:spcPts val="600"/>
              </a:spcAft>
              <a:buClrTx/>
              <a:buSzPct val="100000"/>
              <a:buFont typeface="Wingdings" pitchFamily="2" charset="2"/>
              <a:buChar char="ü"/>
            </a:pPr>
            <a:r>
              <a:rPr lang="en-US" sz="1400" dirty="0"/>
              <a:t>Most of the </a:t>
            </a:r>
            <a:r>
              <a:rPr lang="en-US" sz="1400" b="1" dirty="0"/>
              <a:t>Managerial Market States </a:t>
            </a:r>
            <a:r>
              <a:rPr lang="en-US" sz="1400" dirty="0"/>
              <a:t>in Europe, are engaged in </a:t>
            </a:r>
            <a:r>
              <a:rPr lang="en-US" sz="1400" dirty="0">
                <a:solidFill>
                  <a:srgbClr val="C00000"/>
                </a:solidFill>
              </a:rPr>
              <a:t>Rollback</a:t>
            </a:r>
            <a:r>
              <a:rPr lang="en-US" sz="1400" dirty="0"/>
              <a:t>, given little population or energy demand growth. The two EU states not engaged in full “Rollback”, UK and France, are P5 nations.  </a:t>
            </a:r>
            <a:br>
              <a:rPr lang="en-US" sz="1400" dirty="0"/>
            </a:br>
            <a:r>
              <a:rPr lang="en-US" sz="1400" dirty="0"/>
              <a:t>Status in UN Security Council and nuclear military and commercial assets influences national strategy.</a:t>
            </a:r>
          </a:p>
          <a:p>
            <a:pPr marL="171450" indent="-171450">
              <a:spcBef>
                <a:spcPts val="0"/>
              </a:spcBef>
              <a:spcAft>
                <a:spcPts val="600"/>
              </a:spcAft>
              <a:buClrTx/>
              <a:buSzPct val="100000"/>
              <a:buFont typeface="Wingdings" pitchFamily="2" charset="2"/>
              <a:buChar char="ü"/>
            </a:pPr>
            <a:r>
              <a:rPr lang="en-US" sz="1400" dirty="0"/>
              <a:t>The Fukushima disaster was a severe accident (albeit with less dispersion than Chernobyl), it is only slowing down the Nuclear Renaissance, rather than reversing it.  Prior to Fukushima, Japan was committed to maintaining its nuclear fleet of 50 reactors (44 GWs; 30% of national electricity supply), including long-term strategies for electrifying vehicles.  But Japan’s population is not growing, and it is not a military Nuclear Power (P5). </a:t>
            </a:r>
            <a:r>
              <a:rPr lang="en-US" sz="1400" b="1" dirty="0"/>
              <a:t>Election of LDP in Dec. 2012, will reverse Rollback.  </a:t>
            </a:r>
          </a:p>
          <a:p>
            <a:pPr marL="171450" indent="-171450">
              <a:spcBef>
                <a:spcPts val="0"/>
              </a:spcBef>
              <a:spcAft>
                <a:spcPts val="600"/>
              </a:spcAft>
              <a:buClrTx/>
              <a:buSzPct val="100000"/>
              <a:buFont typeface="Wingdings" pitchFamily="2" charset="2"/>
              <a:buChar char="ü"/>
            </a:pPr>
            <a:r>
              <a:rPr lang="en-US" sz="1400" dirty="0"/>
              <a:t>After a pause to review designs, China, Russia, and USA are moving ahead with construction – all P5 countries.  S.Korea, Taiwan, and India, all “Next 5” nuclear nations are moving ahead also – more evidence that Mercantile Asian countries are seizing the lead in the </a:t>
            </a:r>
            <a:r>
              <a:rPr lang="en-US" sz="1400" b="1" dirty="0">
                <a:solidFill>
                  <a:srgbClr val="0033CC"/>
                </a:solidFill>
              </a:rPr>
              <a:t>Nuclear Renaissance</a:t>
            </a:r>
            <a:r>
              <a:rPr lang="en-US" sz="1400" dirty="0"/>
              <a:t>.</a:t>
            </a:r>
          </a:p>
          <a:p>
            <a:pPr marL="171450" indent="-171450">
              <a:spcBef>
                <a:spcPts val="0"/>
              </a:spcBef>
              <a:spcAft>
                <a:spcPts val="600"/>
              </a:spcAft>
              <a:buClrTx/>
              <a:buSzPct val="100000"/>
              <a:buFont typeface="Wingdings" pitchFamily="2" charset="2"/>
              <a:buChar char="ü"/>
            </a:pPr>
            <a:r>
              <a:rPr lang="en-US" sz="1400" dirty="0"/>
              <a:t>Russia is increasingly driven by energy consumption in Asia, not Europe, since its character has evolved as a Mercantile state (resource-rich, export-driven), not Managerial (alliance-oriented), and it is a P5 country.  Recession in Europe and long-term growth prospects in Asia will draw investment.  </a:t>
            </a:r>
          </a:p>
          <a:p>
            <a:pPr marL="171450" indent="-171450">
              <a:spcBef>
                <a:spcPts val="0"/>
              </a:spcBef>
              <a:spcAft>
                <a:spcPts val="600"/>
              </a:spcAft>
              <a:buClrTx/>
              <a:buSzPct val="100000"/>
              <a:buFont typeface="Wingdings" pitchFamily="2" charset="2"/>
              <a:buChar char="ü"/>
            </a:pPr>
            <a:r>
              <a:rPr lang="en-US" sz="1400" dirty="0"/>
              <a:t>USA and Canada as </a:t>
            </a:r>
            <a:r>
              <a:rPr lang="en-US" sz="1400" b="1" dirty="0">
                <a:solidFill>
                  <a:srgbClr val="009900"/>
                </a:solidFill>
              </a:rPr>
              <a:t>Entrepreneurial</a:t>
            </a:r>
            <a:r>
              <a:rPr lang="en-US" sz="1400" b="1" dirty="0"/>
              <a:t> Market States </a:t>
            </a:r>
            <a:r>
              <a:rPr lang="en-US" sz="1400" dirty="0"/>
              <a:t>can join or rejoin the Renaissance, </a:t>
            </a:r>
            <a:r>
              <a:rPr lang="en-US" sz="1400" u="sng" dirty="0"/>
              <a:t>but face cheaper natural gas prices than elsewhere</a:t>
            </a:r>
            <a:r>
              <a:rPr lang="en-US" sz="1400" dirty="0"/>
              <a:t>.  Maintaining market leadership in nuclear will entail a combination of public policies, private financing, and stronger commitment to innovation, </a:t>
            </a:r>
            <a:r>
              <a:rPr lang="en-US" sz="1400" u="sng" dirty="0"/>
              <a:t>like SMRs</a:t>
            </a:r>
            <a:r>
              <a:rPr lang="en-US" sz="1400" dirty="0"/>
              <a:t>. </a:t>
            </a:r>
            <a:r>
              <a:rPr lang="en-US" sz="1400" u="sng" dirty="0"/>
              <a:t>Outreach to Emerging Nations / Partnerships offer a path to sustaining leadership and global impact.  </a:t>
            </a:r>
            <a:r>
              <a:rPr lang="en-US" sz="1400" dirty="0"/>
              <a:t>  </a:t>
            </a:r>
          </a:p>
          <a:p>
            <a:endParaRPr lang="en-US" sz="1050" dirty="0"/>
          </a:p>
          <a:p>
            <a:endParaRPr lang="en-US" sz="1050" dirty="0"/>
          </a:p>
        </p:txBody>
      </p:sp>
      <p:sp>
        <p:nvSpPr>
          <p:cNvPr id="4" name="Slide Number Placeholder 3"/>
          <p:cNvSpPr>
            <a:spLocks noGrp="1"/>
          </p:cNvSpPr>
          <p:nvPr>
            <p:ph type="sldNum" sz="quarter" idx="11"/>
          </p:nvPr>
        </p:nvSpPr>
        <p:spPr/>
        <p:txBody>
          <a:bodyPr/>
          <a:lstStyle/>
          <a:p>
            <a:pPr fontAlgn="base">
              <a:spcBef>
                <a:spcPct val="0"/>
              </a:spcBef>
              <a:spcAft>
                <a:spcPct val="0"/>
              </a:spcAft>
              <a:defRPr/>
            </a:pPr>
            <a:fld id="{64202347-65C0-425F-9BED-AD7A97766B27}" type="slidenum">
              <a:rPr lang="en-US">
                <a:solidFill>
                  <a:srgbClr val="000000"/>
                </a:solidFill>
              </a:rPr>
              <a:pPr fontAlgn="base">
                <a:spcBef>
                  <a:spcPct val="0"/>
                </a:spcBef>
                <a:spcAft>
                  <a:spcPct val="0"/>
                </a:spcAft>
                <a:defRPr/>
              </a:pPr>
              <a:t>41</a:t>
            </a:fld>
            <a:endParaRPr lang="en-US" dirty="0">
              <a:solidFill>
                <a:srgbClr val="000000"/>
              </a:solidFill>
            </a:endParaRPr>
          </a:p>
        </p:txBody>
      </p:sp>
    </p:spTree>
    <p:extLst>
      <p:ext uri="{BB962C8B-B14F-4D97-AF65-F5344CB8AC3E}">
        <p14:creationId xmlns:p14="http://schemas.microsoft.com/office/powerpoint/2010/main" val="2582546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D1699-32C1-AC3A-B47B-10F545956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DDAB3-86B6-3E14-12E8-3BFC9F61CE2A}"/>
              </a:ext>
            </a:extLst>
          </p:cNvPr>
          <p:cNvSpPr>
            <a:spLocks noGrp="1"/>
          </p:cNvSpPr>
          <p:nvPr>
            <p:ph type="title"/>
          </p:nvPr>
        </p:nvSpPr>
        <p:spPr/>
        <p:txBody>
          <a:bodyPr/>
          <a:lstStyle/>
          <a:p>
            <a:r>
              <a:rPr lang="en-US" dirty="0"/>
              <a:t>Background sides for Q&amp;A </a:t>
            </a:r>
          </a:p>
        </p:txBody>
      </p:sp>
      <p:sp>
        <p:nvSpPr>
          <p:cNvPr id="3" name="Text Placeholder 2">
            <a:extLst>
              <a:ext uri="{FF2B5EF4-FFF2-40B4-BE49-F238E27FC236}">
                <a16:creationId xmlns:a16="http://schemas.microsoft.com/office/drawing/2014/main" id="{3C092200-D9BC-6475-6420-514F2A97467C}"/>
              </a:ext>
            </a:extLst>
          </p:cNvPr>
          <p:cNvSpPr>
            <a:spLocks noGrp="1"/>
          </p:cNvSpPr>
          <p:nvPr>
            <p:ph type="body" sz="quarter" idx="15"/>
          </p:nvPr>
        </p:nvSpPr>
        <p:spPr/>
        <p:txBody>
          <a:bodyPr/>
          <a:lstStyle/>
          <a:p>
            <a:endParaRPr lang="en-US"/>
          </a:p>
        </p:txBody>
      </p:sp>
      <p:sp>
        <p:nvSpPr>
          <p:cNvPr id="4" name="Slide Number Placeholder 3">
            <a:extLst>
              <a:ext uri="{FF2B5EF4-FFF2-40B4-BE49-F238E27FC236}">
                <a16:creationId xmlns:a16="http://schemas.microsoft.com/office/drawing/2014/main" id="{90065A13-57B4-38FC-7D42-057D9242C6BE}"/>
              </a:ext>
            </a:extLst>
          </p:cNvPr>
          <p:cNvSpPr>
            <a:spLocks noGrp="1"/>
          </p:cNvSpPr>
          <p:nvPr>
            <p:ph type="sldNum" sz="quarter" idx="17"/>
          </p:nvPr>
        </p:nvSpPr>
        <p:spPr/>
        <p:txBody>
          <a:bodyPr/>
          <a:lstStyle/>
          <a:p>
            <a:pPr>
              <a:defRPr/>
            </a:pPr>
            <a:fld id="{746C9F13-6363-41DC-B4FF-E9E762EE8E20}" type="slidenum">
              <a:rPr lang="en-US" smtClean="0"/>
              <a:pPr>
                <a:defRPr/>
              </a:pPr>
              <a:t>42</a:t>
            </a:fld>
            <a:endParaRPr lang="en-US" dirty="0"/>
          </a:p>
        </p:txBody>
      </p:sp>
    </p:spTree>
    <p:extLst>
      <p:ext uri="{BB962C8B-B14F-4D97-AF65-F5344CB8AC3E}">
        <p14:creationId xmlns:p14="http://schemas.microsoft.com/office/powerpoint/2010/main" val="887743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F25A720-FA0E-579C-3535-BF10359B96B6}"/>
              </a:ext>
            </a:extLst>
          </p:cNvPr>
          <p:cNvGrpSpPr/>
          <p:nvPr/>
        </p:nvGrpSpPr>
        <p:grpSpPr>
          <a:xfrm>
            <a:off x="877797" y="925808"/>
            <a:ext cx="6172200" cy="5501640"/>
            <a:chOff x="941297" y="925808"/>
            <a:chExt cx="6172200" cy="5501640"/>
          </a:xfrm>
        </p:grpSpPr>
        <p:pic>
          <p:nvPicPr>
            <p:cNvPr id="9" name="Picture 8">
              <a:extLst>
                <a:ext uri="{FF2B5EF4-FFF2-40B4-BE49-F238E27FC236}">
                  <a16:creationId xmlns:a16="http://schemas.microsoft.com/office/drawing/2014/main" id="{EA6EF11A-2105-AB72-AB39-C178E0614BA1}"/>
                </a:ext>
              </a:extLst>
            </p:cNvPr>
            <p:cNvPicPr>
              <a:picLocks noChangeAspect="1"/>
            </p:cNvPicPr>
            <p:nvPr/>
          </p:nvPicPr>
          <p:blipFill>
            <a:blip r:embed="rId2"/>
            <a:stretch>
              <a:fillRect/>
            </a:stretch>
          </p:blipFill>
          <p:spPr>
            <a:xfrm>
              <a:off x="941297" y="925808"/>
              <a:ext cx="6172200" cy="5501640"/>
            </a:xfrm>
            <a:prstGeom prst="rect">
              <a:avLst/>
            </a:prstGeom>
          </p:spPr>
        </p:pic>
        <p:sp>
          <p:nvSpPr>
            <p:cNvPr id="17" name="TextBox 16">
              <a:extLst>
                <a:ext uri="{FF2B5EF4-FFF2-40B4-BE49-F238E27FC236}">
                  <a16:creationId xmlns:a16="http://schemas.microsoft.com/office/drawing/2014/main" id="{5ED1D085-C083-5657-A5C0-63D0909737A2}"/>
                </a:ext>
              </a:extLst>
            </p:cNvPr>
            <p:cNvSpPr txBox="1"/>
            <p:nvPr/>
          </p:nvSpPr>
          <p:spPr>
            <a:xfrm>
              <a:off x="3589862" y="5549490"/>
              <a:ext cx="748923" cy="221295"/>
            </a:xfrm>
            <a:prstGeom prst="rect">
              <a:avLst/>
            </a:prstGeom>
            <a:solidFill>
              <a:srgbClr val="CCCC00"/>
            </a:solidFill>
          </p:spPr>
          <p:txBody>
            <a:bodyPr wrap="none" rtlCol="0" anchor="ctr">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58 GWs</a:t>
              </a:r>
            </a:p>
          </p:txBody>
        </p:sp>
        <p:sp>
          <p:nvSpPr>
            <p:cNvPr id="21" name="TextBox 20">
              <a:extLst>
                <a:ext uri="{FF2B5EF4-FFF2-40B4-BE49-F238E27FC236}">
                  <a16:creationId xmlns:a16="http://schemas.microsoft.com/office/drawing/2014/main" id="{B0ADFA03-A5C3-B4EC-B237-DDC34461B7E2}"/>
                </a:ext>
              </a:extLst>
            </p:cNvPr>
            <p:cNvSpPr txBox="1"/>
            <p:nvPr/>
          </p:nvSpPr>
          <p:spPr>
            <a:xfrm>
              <a:off x="2195211" y="1873003"/>
              <a:ext cx="441146" cy="267078"/>
            </a:xfrm>
            <a:prstGeom prst="rect">
              <a:avLst/>
            </a:prstGeom>
            <a:solidFill>
              <a:schemeClr val="accent2">
                <a:lumMod val="20000"/>
                <a:lumOff val="80000"/>
              </a:schemeClr>
            </a:solidFill>
            <a:ln w="19050">
              <a:noFill/>
              <a:prstDash val="dash"/>
            </a:ln>
          </p:spPr>
          <p:txBody>
            <a:bodyPr wrap="none" rtlCol="0" anchor="ctr">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23</a:t>
              </a:r>
            </a:p>
          </p:txBody>
        </p:sp>
      </p:grpSp>
      <p:sp>
        <p:nvSpPr>
          <p:cNvPr id="2" name="Title 1">
            <a:extLst>
              <a:ext uri="{FF2B5EF4-FFF2-40B4-BE49-F238E27FC236}">
                <a16:creationId xmlns:a16="http://schemas.microsoft.com/office/drawing/2014/main" id="{C73201F8-045B-EDF7-B64B-77BCDF263505}"/>
              </a:ext>
            </a:extLst>
          </p:cNvPr>
          <p:cNvSpPr>
            <a:spLocks noGrp="1"/>
          </p:cNvSpPr>
          <p:nvPr>
            <p:ph type="title"/>
          </p:nvPr>
        </p:nvSpPr>
        <p:spPr/>
        <p:txBody>
          <a:bodyPr/>
          <a:lstStyle/>
          <a:p>
            <a:r>
              <a:rPr lang="en-US" dirty="0"/>
              <a:t>WNISR: Nuclear Reactors Under Construction by Host Country - July 2023 </a:t>
            </a:r>
          </a:p>
        </p:txBody>
      </p:sp>
      <p:sp>
        <p:nvSpPr>
          <p:cNvPr id="4" name="Slide Number Placeholder 3">
            <a:extLst>
              <a:ext uri="{FF2B5EF4-FFF2-40B4-BE49-F238E27FC236}">
                <a16:creationId xmlns:a16="http://schemas.microsoft.com/office/drawing/2014/main" id="{C878C29F-60E9-8C8D-3E8E-2F369D8D8FA6}"/>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400" b="1" i="0" u="none" strike="noStrike" kern="1200" cap="none" spc="0" normalizeH="0" baseline="0" noProof="0" smtClean="0">
                <a:ln>
                  <a:noFill/>
                </a:ln>
                <a:solidFill>
                  <a:srgbClr val="2372B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400" b="1" i="0" u="none" strike="noStrike" kern="1200" cap="none" spc="0" normalizeH="0" baseline="0" noProof="0" dirty="0">
              <a:ln>
                <a:noFill/>
              </a:ln>
              <a:solidFill>
                <a:srgbClr val="2372B9"/>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2EB055D-6981-B417-90F5-30A82A8EF02D}"/>
              </a:ext>
            </a:extLst>
          </p:cNvPr>
          <p:cNvSpPr txBox="1"/>
          <p:nvPr/>
        </p:nvSpPr>
        <p:spPr>
          <a:xfrm>
            <a:off x="229153" y="5265233"/>
            <a:ext cx="76764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Vogtle </a:t>
            </a:r>
          </a:p>
        </p:txBody>
      </p:sp>
      <p:cxnSp>
        <p:nvCxnSpPr>
          <p:cNvPr id="13" name="Straight Arrow Connector 12">
            <a:extLst>
              <a:ext uri="{FF2B5EF4-FFF2-40B4-BE49-F238E27FC236}">
                <a16:creationId xmlns:a16="http://schemas.microsoft.com/office/drawing/2014/main" id="{65CF2D25-1053-7BF6-D47B-248F673495BB}"/>
              </a:ext>
            </a:extLst>
          </p:cNvPr>
          <p:cNvCxnSpPr/>
          <p:nvPr/>
        </p:nvCxnSpPr>
        <p:spPr>
          <a:xfrm>
            <a:off x="872066" y="5486399"/>
            <a:ext cx="35560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A14FAD7-0A26-BE7E-4719-D86192DFBB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30952" t="8063" r="27005" b="38376"/>
          <a:stretch/>
        </p:blipFill>
        <p:spPr>
          <a:xfrm>
            <a:off x="229153" y="5573010"/>
            <a:ext cx="273119" cy="261971"/>
          </a:xfrm>
          <a:prstGeom prst="rect">
            <a:avLst/>
          </a:prstGeom>
        </p:spPr>
      </p:pic>
      <p:pic>
        <p:nvPicPr>
          <p:cNvPr id="16" name="Picture 15">
            <a:extLst>
              <a:ext uri="{FF2B5EF4-FFF2-40B4-BE49-F238E27FC236}">
                <a16:creationId xmlns:a16="http://schemas.microsoft.com/office/drawing/2014/main" id="{814CD393-3F8A-947B-ED8D-9C57F006B5BF}"/>
              </a:ext>
            </a:extLst>
          </p:cNvPr>
          <p:cNvPicPr>
            <a:picLocks noChangeAspect="1"/>
          </p:cNvPicPr>
          <p:nvPr/>
        </p:nvPicPr>
        <p:blipFill>
          <a:blip r:embed="rId5"/>
          <a:stretch>
            <a:fillRect/>
          </a:stretch>
        </p:blipFill>
        <p:spPr>
          <a:xfrm>
            <a:off x="519233" y="5632316"/>
            <a:ext cx="477566" cy="202665"/>
          </a:xfrm>
          <a:prstGeom prst="rect">
            <a:avLst/>
          </a:prstGeom>
        </p:spPr>
      </p:pic>
      <p:pic>
        <p:nvPicPr>
          <p:cNvPr id="5" name="Picture 4">
            <a:extLst>
              <a:ext uri="{FF2B5EF4-FFF2-40B4-BE49-F238E27FC236}">
                <a16:creationId xmlns:a16="http://schemas.microsoft.com/office/drawing/2014/main" id="{A19CB354-DD34-D9F5-D95E-6059EB1BB8B5}"/>
              </a:ext>
            </a:extLst>
          </p:cNvPr>
          <p:cNvPicPr>
            <a:picLocks noChangeAspect="1"/>
          </p:cNvPicPr>
          <p:nvPr/>
        </p:nvPicPr>
        <p:blipFill>
          <a:blip r:embed="rId6"/>
          <a:stretch>
            <a:fillRect/>
          </a:stretch>
        </p:blipFill>
        <p:spPr>
          <a:xfrm>
            <a:off x="6867713" y="817704"/>
            <a:ext cx="3122738" cy="1712302"/>
          </a:xfrm>
          <a:prstGeom prst="rect">
            <a:avLst/>
          </a:prstGeom>
        </p:spPr>
      </p:pic>
      <p:pic>
        <p:nvPicPr>
          <p:cNvPr id="12" name="Picture 11">
            <a:extLst>
              <a:ext uri="{FF2B5EF4-FFF2-40B4-BE49-F238E27FC236}">
                <a16:creationId xmlns:a16="http://schemas.microsoft.com/office/drawing/2014/main" id="{DFD9C094-C91C-7286-D8E5-0F7D0C6AB0F6}"/>
              </a:ext>
            </a:extLst>
          </p:cNvPr>
          <p:cNvPicPr>
            <a:picLocks noChangeAspect="1"/>
          </p:cNvPicPr>
          <p:nvPr/>
        </p:nvPicPr>
        <p:blipFill>
          <a:blip r:embed="rId7"/>
          <a:stretch>
            <a:fillRect/>
          </a:stretch>
        </p:blipFill>
        <p:spPr>
          <a:xfrm>
            <a:off x="7081128" y="4876778"/>
            <a:ext cx="2910840" cy="1569720"/>
          </a:xfrm>
          <a:prstGeom prst="rect">
            <a:avLst/>
          </a:prstGeom>
        </p:spPr>
      </p:pic>
      <p:sp>
        <p:nvSpPr>
          <p:cNvPr id="15" name="TextBox 14">
            <a:extLst>
              <a:ext uri="{FF2B5EF4-FFF2-40B4-BE49-F238E27FC236}">
                <a16:creationId xmlns:a16="http://schemas.microsoft.com/office/drawing/2014/main" id="{017C877F-FF5F-6E34-D7D3-7549E2A4BC10}"/>
              </a:ext>
            </a:extLst>
          </p:cNvPr>
          <p:cNvSpPr txBox="1"/>
          <p:nvPr/>
        </p:nvSpPr>
        <p:spPr>
          <a:xfrm>
            <a:off x="10263151" y="5040917"/>
            <a:ext cx="1794516" cy="560153"/>
          </a:xfrm>
          <a:prstGeom prst="rect">
            <a:avLst/>
          </a:prstGeom>
          <a:noFill/>
          <a:ln w="19050">
            <a:noFill/>
            <a:prstDash val="dash"/>
          </a:ln>
        </p:spPr>
        <p:txBody>
          <a:bodyPr wrap="squar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CEG repowering TMI for MSFT? </a:t>
            </a:r>
          </a:p>
        </p:txBody>
      </p:sp>
      <p:pic>
        <p:nvPicPr>
          <p:cNvPr id="23" name="Picture 22">
            <a:extLst>
              <a:ext uri="{FF2B5EF4-FFF2-40B4-BE49-F238E27FC236}">
                <a16:creationId xmlns:a16="http://schemas.microsoft.com/office/drawing/2014/main" id="{CF912C0B-1864-C886-A04F-B7217DB127A9}"/>
              </a:ext>
            </a:extLst>
          </p:cNvPr>
          <p:cNvPicPr>
            <a:picLocks noChangeAspect="1"/>
          </p:cNvPicPr>
          <p:nvPr/>
        </p:nvPicPr>
        <p:blipFill>
          <a:blip r:embed="rId8"/>
          <a:srcRect l="53569" t="24074" b="38888"/>
          <a:stretch/>
        </p:blipFill>
        <p:spPr>
          <a:xfrm>
            <a:off x="10218032" y="5678525"/>
            <a:ext cx="909653" cy="608056"/>
          </a:xfrm>
          <a:prstGeom prst="rect">
            <a:avLst/>
          </a:prstGeom>
        </p:spPr>
      </p:pic>
      <p:grpSp>
        <p:nvGrpSpPr>
          <p:cNvPr id="27" name="Group 26">
            <a:extLst>
              <a:ext uri="{FF2B5EF4-FFF2-40B4-BE49-F238E27FC236}">
                <a16:creationId xmlns:a16="http://schemas.microsoft.com/office/drawing/2014/main" id="{10743366-EF68-24A5-503D-9A923B2699C4}"/>
              </a:ext>
            </a:extLst>
          </p:cNvPr>
          <p:cNvGrpSpPr/>
          <p:nvPr/>
        </p:nvGrpSpPr>
        <p:grpSpPr>
          <a:xfrm>
            <a:off x="7011897" y="2704024"/>
            <a:ext cx="2823212" cy="1846149"/>
            <a:chOff x="7113497" y="2684974"/>
            <a:chExt cx="2823212" cy="1846149"/>
          </a:xfrm>
        </p:grpSpPr>
        <p:pic>
          <p:nvPicPr>
            <p:cNvPr id="7" name="Picture 6">
              <a:extLst>
                <a:ext uri="{FF2B5EF4-FFF2-40B4-BE49-F238E27FC236}">
                  <a16:creationId xmlns:a16="http://schemas.microsoft.com/office/drawing/2014/main" id="{057D372A-28AD-DD87-31DB-0C437BF84AAA}"/>
                </a:ext>
              </a:extLst>
            </p:cNvPr>
            <p:cNvPicPr>
              <a:picLocks noChangeAspect="1"/>
            </p:cNvPicPr>
            <p:nvPr/>
          </p:nvPicPr>
          <p:blipFill>
            <a:blip r:embed="rId9"/>
            <a:stretch>
              <a:fillRect/>
            </a:stretch>
          </p:blipFill>
          <p:spPr>
            <a:xfrm>
              <a:off x="7113497" y="2697209"/>
              <a:ext cx="2823212" cy="1833914"/>
            </a:xfrm>
            <a:prstGeom prst="rect">
              <a:avLst/>
            </a:prstGeom>
          </p:spPr>
        </p:pic>
        <p:sp>
          <p:nvSpPr>
            <p:cNvPr id="20" name="TextBox 19">
              <a:extLst>
                <a:ext uri="{FF2B5EF4-FFF2-40B4-BE49-F238E27FC236}">
                  <a16:creationId xmlns:a16="http://schemas.microsoft.com/office/drawing/2014/main" id="{F1874CC4-63EA-924F-EA28-3563FC47A3E8}"/>
                </a:ext>
              </a:extLst>
            </p:cNvPr>
            <p:cNvSpPr txBox="1"/>
            <p:nvPr/>
          </p:nvSpPr>
          <p:spPr>
            <a:xfrm>
              <a:off x="7220100" y="2684974"/>
              <a:ext cx="2610005" cy="326243"/>
            </a:xfrm>
            <a:prstGeom prst="rect">
              <a:avLst/>
            </a:prstGeom>
            <a:solidFill>
              <a:schemeClr val="bg1"/>
            </a:solidFill>
            <a:ln w="19050">
              <a:noFill/>
              <a:prstDash val="dash"/>
            </a:ln>
          </p:spPr>
          <p:txBody>
            <a:bodyPr wrap="squar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Rosatom at Akkuyu</a:t>
              </a:r>
            </a:p>
          </p:txBody>
        </p:sp>
      </p:grpSp>
      <p:pic>
        <p:nvPicPr>
          <p:cNvPr id="26" name="Picture 25">
            <a:extLst>
              <a:ext uri="{FF2B5EF4-FFF2-40B4-BE49-F238E27FC236}">
                <a16:creationId xmlns:a16="http://schemas.microsoft.com/office/drawing/2014/main" id="{031D3852-584C-2938-B32D-5C1797203363}"/>
              </a:ext>
            </a:extLst>
          </p:cNvPr>
          <p:cNvPicPr>
            <a:picLocks noChangeAspect="1"/>
          </p:cNvPicPr>
          <p:nvPr/>
        </p:nvPicPr>
        <p:blipFill>
          <a:blip r:embed="rId10"/>
          <a:stretch>
            <a:fillRect/>
          </a:stretch>
        </p:blipFill>
        <p:spPr>
          <a:xfrm>
            <a:off x="9398205" y="2257147"/>
            <a:ext cx="2449091" cy="1105696"/>
          </a:xfrm>
          <a:prstGeom prst="rect">
            <a:avLst/>
          </a:prstGeom>
        </p:spPr>
      </p:pic>
      <p:sp>
        <p:nvSpPr>
          <p:cNvPr id="30" name="TextBox 29">
            <a:extLst>
              <a:ext uri="{FF2B5EF4-FFF2-40B4-BE49-F238E27FC236}">
                <a16:creationId xmlns:a16="http://schemas.microsoft.com/office/drawing/2014/main" id="{586CD04D-82FA-9249-5FC3-6B50C0140E8D}"/>
              </a:ext>
            </a:extLst>
          </p:cNvPr>
          <p:cNvSpPr txBox="1"/>
          <p:nvPr/>
        </p:nvSpPr>
        <p:spPr>
          <a:xfrm>
            <a:off x="10218032" y="3438778"/>
            <a:ext cx="1482902" cy="1104918"/>
          </a:xfrm>
          <a:prstGeom prst="rect">
            <a:avLst/>
          </a:prstGeom>
          <a:noFill/>
          <a:ln w="19050">
            <a:noFill/>
            <a:prstDash val="dash"/>
          </a:ln>
        </p:spPr>
        <p:txBody>
          <a:bodyPr wrap="squar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Barakah for UAE with KEPCO,</a:t>
            </a:r>
          </a:p>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5600 MWs </a:t>
            </a:r>
          </a:p>
        </p:txBody>
      </p:sp>
      <p:sp>
        <p:nvSpPr>
          <p:cNvPr id="3" name="TextBox 2">
            <a:extLst>
              <a:ext uri="{FF2B5EF4-FFF2-40B4-BE49-F238E27FC236}">
                <a16:creationId xmlns:a16="http://schemas.microsoft.com/office/drawing/2014/main" id="{80A8E50D-2F77-B3EC-3CFF-1A74F3FA0803}"/>
              </a:ext>
            </a:extLst>
          </p:cNvPr>
          <p:cNvSpPr txBox="1"/>
          <p:nvPr/>
        </p:nvSpPr>
        <p:spPr>
          <a:xfrm>
            <a:off x="10011162" y="1018847"/>
            <a:ext cx="1945888" cy="618631"/>
          </a:xfrm>
          <a:prstGeom prst="rect">
            <a:avLst/>
          </a:prstGeom>
          <a:noFill/>
        </p:spPr>
        <p:txBody>
          <a:bodyPr wrap="squar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Large Reactors in the ARENA</a:t>
            </a:r>
          </a:p>
        </p:txBody>
      </p:sp>
      <p:pic>
        <p:nvPicPr>
          <p:cNvPr id="8" name="Picture 7">
            <a:extLst>
              <a:ext uri="{FF2B5EF4-FFF2-40B4-BE49-F238E27FC236}">
                <a16:creationId xmlns:a16="http://schemas.microsoft.com/office/drawing/2014/main" id="{115F8372-666C-AEB4-B2FA-F72E265ACE6D}"/>
              </a:ext>
            </a:extLst>
          </p:cNvPr>
          <p:cNvPicPr>
            <a:picLocks noChangeAspect="1"/>
          </p:cNvPicPr>
          <p:nvPr/>
        </p:nvPicPr>
        <p:blipFill>
          <a:blip r:embed="rId11"/>
          <a:stretch>
            <a:fillRect/>
          </a:stretch>
        </p:blipFill>
        <p:spPr>
          <a:xfrm>
            <a:off x="11139848" y="5753400"/>
            <a:ext cx="807905" cy="458306"/>
          </a:xfrm>
          <a:prstGeom prst="rect">
            <a:avLst/>
          </a:prstGeom>
        </p:spPr>
      </p:pic>
    </p:spTree>
    <p:extLst>
      <p:ext uri="{BB962C8B-B14F-4D97-AF65-F5344CB8AC3E}">
        <p14:creationId xmlns:p14="http://schemas.microsoft.com/office/powerpoint/2010/main" val="396758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02C7-2E6F-9931-90A2-A45496F3E9C8}"/>
              </a:ext>
            </a:extLst>
          </p:cNvPr>
          <p:cNvSpPr>
            <a:spLocks noGrp="1"/>
          </p:cNvSpPr>
          <p:nvPr>
            <p:ph type="title"/>
          </p:nvPr>
        </p:nvSpPr>
        <p:spPr/>
        <p:txBody>
          <a:bodyPr/>
          <a:lstStyle/>
          <a:p>
            <a:r>
              <a:rPr lang="en-US" sz="2800" dirty="0"/>
              <a:t>And, Renewable sources do not stack up well on these Drivers</a:t>
            </a:r>
            <a:endParaRPr lang="en-US" sz="28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933A967-E23A-C637-A002-98C73BE7B470}"/>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000" b="1" i="0" u="none" strike="noStrike" kern="1200" cap="none" spc="0" normalizeH="0" baseline="0" noProof="0" smtClean="0">
                <a:ln>
                  <a:noFill/>
                </a:ln>
                <a:solidFill>
                  <a:srgbClr val="2372B9"/>
                </a:solidFill>
                <a:effectLst/>
                <a:uLnTx/>
                <a:uFillTx/>
                <a:latin typeface="Franklin Gothic Book"/>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000" b="1" i="0" u="none" strike="noStrike" kern="1200" cap="none" spc="0" normalizeH="0" baseline="0" noProof="0" dirty="0">
              <a:ln>
                <a:noFill/>
              </a:ln>
              <a:solidFill>
                <a:srgbClr val="2372B9"/>
              </a:solidFill>
              <a:effectLst/>
              <a:uLnTx/>
              <a:uFillTx/>
              <a:latin typeface="Franklin Gothic Book"/>
              <a:ea typeface="+mn-ea"/>
              <a:cs typeface="Arial" panose="020B0604020202020204" pitchFamily="34" charset="0"/>
            </a:endParaRPr>
          </a:p>
        </p:txBody>
      </p:sp>
      <p:sp>
        <p:nvSpPr>
          <p:cNvPr id="6" name="TextBox 5">
            <a:extLst>
              <a:ext uri="{FF2B5EF4-FFF2-40B4-BE49-F238E27FC236}">
                <a16:creationId xmlns:a16="http://schemas.microsoft.com/office/drawing/2014/main" id="{75891BBF-466E-ECA0-4A27-C84AB303831E}"/>
              </a:ext>
            </a:extLst>
          </p:cNvPr>
          <p:cNvSpPr txBox="1"/>
          <p:nvPr/>
        </p:nvSpPr>
        <p:spPr>
          <a:xfrm>
            <a:off x="656941" y="841917"/>
            <a:ext cx="7983852" cy="355482"/>
          </a:xfrm>
          <a:prstGeom prst="rect">
            <a:avLst/>
          </a:prstGeom>
          <a:solidFill>
            <a:srgbClr val="FFFF99"/>
          </a:soli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Wind and Solar cannot effectively provide energy to Major Urban Areas</a:t>
            </a:r>
          </a:p>
        </p:txBody>
      </p:sp>
      <p:pic>
        <p:nvPicPr>
          <p:cNvPr id="7" name="Picture 6">
            <a:extLst>
              <a:ext uri="{FF2B5EF4-FFF2-40B4-BE49-F238E27FC236}">
                <a16:creationId xmlns:a16="http://schemas.microsoft.com/office/drawing/2014/main" id="{8E39B568-444C-1394-3319-1F805176A268}"/>
              </a:ext>
            </a:extLst>
          </p:cNvPr>
          <p:cNvPicPr>
            <a:picLocks noChangeAspect="1"/>
          </p:cNvPicPr>
          <p:nvPr/>
        </p:nvPicPr>
        <p:blipFill>
          <a:blip r:embed="rId2"/>
          <a:stretch>
            <a:fillRect/>
          </a:stretch>
        </p:blipFill>
        <p:spPr>
          <a:xfrm>
            <a:off x="795105" y="1396395"/>
            <a:ext cx="7743967" cy="5029200"/>
          </a:xfrm>
          <a:prstGeom prst="rect">
            <a:avLst/>
          </a:prstGeom>
        </p:spPr>
      </p:pic>
      <p:grpSp>
        <p:nvGrpSpPr>
          <p:cNvPr id="17" name="Group 16">
            <a:extLst>
              <a:ext uri="{FF2B5EF4-FFF2-40B4-BE49-F238E27FC236}">
                <a16:creationId xmlns:a16="http://schemas.microsoft.com/office/drawing/2014/main" id="{372EE876-0D9C-3BE6-0D29-F85039B6A15C}"/>
              </a:ext>
            </a:extLst>
          </p:cNvPr>
          <p:cNvGrpSpPr/>
          <p:nvPr/>
        </p:nvGrpSpPr>
        <p:grpSpPr>
          <a:xfrm>
            <a:off x="8969470" y="891787"/>
            <a:ext cx="2731463" cy="2132815"/>
            <a:chOff x="9058466" y="1067855"/>
            <a:chExt cx="2731463" cy="2132815"/>
          </a:xfrm>
        </p:grpSpPr>
        <p:pic>
          <p:nvPicPr>
            <p:cNvPr id="9" name="Picture 8">
              <a:extLst>
                <a:ext uri="{FF2B5EF4-FFF2-40B4-BE49-F238E27FC236}">
                  <a16:creationId xmlns:a16="http://schemas.microsoft.com/office/drawing/2014/main" id="{257A22D6-1398-93F9-A84F-A840AEB10E04}"/>
                </a:ext>
              </a:extLst>
            </p:cNvPr>
            <p:cNvPicPr>
              <a:picLocks noChangeAspect="1"/>
            </p:cNvPicPr>
            <p:nvPr/>
          </p:nvPicPr>
          <p:blipFill>
            <a:blip r:embed="rId3"/>
            <a:stretch>
              <a:fillRect/>
            </a:stretch>
          </p:blipFill>
          <p:spPr>
            <a:xfrm>
              <a:off x="9058466" y="1379695"/>
              <a:ext cx="2731463" cy="1820975"/>
            </a:xfrm>
            <a:prstGeom prst="rect">
              <a:avLst/>
            </a:prstGeom>
          </p:spPr>
        </p:pic>
        <p:sp>
          <p:nvSpPr>
            <p:cNvPr id="14" name="TextBox 13">
              <a:extLst>
                <a:ext uri="{FF2B5EF4-FFF2-40B4-BE49-F238E27FC236}">
                  <a16:creationId xmlns:a16="http://schemas.microsoft.com/office/drawing/2014/main" id="{299232A9-C89B-9759-0307-5B38F5C5D0E0}"/>
                </a:ext>
              </a:extLst>
            </p:cNvPr>
            <p:cNvSpPr txBox="1"/>
            <p:nvPr/>
          </p:nvSpPr>
          <p:spPr>
            <a:xfrm>
              <a:off x="9160187" y="1067855"/>
              <a:ext cx="1745991" cy="326243"/>
            </a:xfrm>
            <a:prstGeom prst="rect">
              <a:avLst/>
            </a:prstGeom>
            <a:noFill/>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POWER THIS… </a:t>
              </a:r>
            </a:p>
          </p:txBody>
        </p:sp>
      </p:grpSp>
      <p:grpSp>
        <p:nvGrpSpPr>
          <p:cNvPr id="18" name="Group 17">
            <a:extLst>
              <a:ext uri="{FF2B5EF4-FFF2-40B4-BE49-F238E27FC236}">
                <a16:creationId xmlns:a16="http://schemas.microsoft.com/office/drawing/2014/main" id="{CBC2F810-42EC-D2CB-E5C4-088416FBD45C}"/>
              </a:ext>
            </a:extLst>
          </p:cNvPr>
          <p:cNvGrpSpPr/>
          <p:nvPr/>
        </p:nvGrpSpPr>
        <p:grpSpPr>
          <a:xfrm>
            <a:off x="8749049" y="3133063"/>
            <a:ext cx="3433761" cy="1818743"/>
            <a:chOff x="8749049" y="3133063"/>
            <a:chExt cx="3433761" cy="1818743"/>
          </a:xfrm>
        </p:grpSpPr>
        <p:pic>
          <p:nvPicPr>
            <p:cNvPr id="11" name="Picture 10">
              <a:extLst>
                <a:ext uri="{FF2B5EF4-FFF2-40B4-BE49-F238E27FC236}">
                  <a16:creationId xmlns:a16="http://schemas.microsoft.com/office/drawing/2014/main" id="{1DC1B3F7-72AA-96A5-9F31-AFAD9F1A7A7E}"/>
                </a:ext>
              </a:extLst>
            </p:cNvPr>
            <p:cNvPicPr>
              <a:picLocks noChangeAspect="1"/>
            </p:cNvPicPr>
            <p:nvPr/>
          </p:nvPicPr>
          <p:blipFill>
            <a:blip r:embed="rId4"/>
            <a:stretch>
              <a:fillRect/>
            </a:stretch>
          </p:blipFill>
          <p:spPr>
            <a:xfrm>
              <a:off x="8924683" y="3459306"/>
              <a:ext cx="2653335" cy="1492500"/>
            </a:xfrm>
            <a:prstGeom prst="rect">
              <a:avLst/>
            </a:prstGeom>
          </p:spPr>
        </p:pic>
        <p:sp>
          <p:nvSpPr>
            <p:cNvPr id="15" name="TextBox 14">
              <a:extLst>
                <a:ext uri="{FF2B5EF4-FFF2-40B4-BE49-F238E27FC236}">
                  <a16:creationId xmlns:a16="http://schemas.microsoft.com/office/drawing/2014/main" id="{BA34889E-C261-A4BF-59C0-366131DD5939}"/>
                </a:ext>
              </a:extLst>
            </p:cNvPr>
            <p:cNvSpPr txBox="1"/>
            <p:nvPr/>
          </p:nvSpPr>
          <p:spPr>
            <a:xfrm>
              <a:off x="8749049" y="3133063"/>
              <a:ext cx="3433761" cy="326243"/>
            </a:xfrm>
            <a:prstGeom prst="rect">
              <a:avLst/>
            </a:prstGeom>
            <a:noFill/>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Just Wind and Solar for Boston?</a:t>
              </a:r>
            </a:p>
          </p:txBody>
        </p:sp>
      </p:grpSp>
      <p:grpSp>
        <p:nvGrpSpPr>
          <p:cNvPr id="19" name="Group 18">
            <a:extLst>
              <a:ext uri="{FF2B5EF4-FFF2-40B4-BE49-F238E27FC236}">
                <a16:creationId xmlns:a16="http://schemas.microsoft.com/office/drawing/2014/main" id="{EAB1A4FB-7A5A-23FB-B434-4D9D786990C8}"/>
              </a:ext>
            </a:extLst>
          </p:cNvPr>
          <p:cNvGrpSpPr/>
          <p:nvPr/>
        </p:nvGrpSpPr>
        <p:grpSpPr>
          <a:xfrm>
            <a:off x="8649852" y="5119548"/>
            <a:ext cx="3202993" cy="1598599"/>
            <a:chOff x="8649852" y="5153239"/>
            <a:chExt cx="3202993" cy="1598599"/>
          </a:xfrm>
        </p:grpSpPr>
        <p:pic>
          <p:nvPicPr>
            <p:cNvPr id="13" name="Picture 12">
              <a:extLst>
                <a:ext uri="{FF2B5EF4-FFF2-40B4-BE49-F238E27FC236}">
                  <a16:creationId xmlns:a16="http://schemas.microsoft.com/office/drawing/2014/main" id="{5DBB195B-6BE3-2C0D-2EA4-40AB9A0A73D2}"/>
                </a:ext>
              </a:extLst>
            </p:cNvPr>
            <p:cNvPicPr>
              <a:picLocks noChangeAspect="1"/>
            </p:cNvPicPr>
            <p:nvPr/>
          </p:nvPicPr>
          <p:blipFill>
            <a:blip r:embed="rId5"/>
            <a:stretch>
              <a:fillRect/>
            </a:stretch>
          </p:blipFill>
          <p:spPr>
            <a:xfrm>
              <a:off x="9167020" y="5153239"/>
              <a:ext cx="2168659" cy="1335382"/>
            </a:xfrm>
            <a:prstGeom prst="rect">
              <a:avLst/>
            </a:prstGeom>
          </p:spPr>
        </p:pic>
        <p:sp>
          <p:nvSpPr>
            <p:cNvPr id="16" name="TextBox 15">
              <a:extLst>
                <a:ext uri="{FF2B5EF4-FFF2-40B4-BE49-F238E27FC236}">
                  <a16:creationId xmlns:a16="http://schemas.microsoft.com/office/drawing/2014/main" id="{619B339E-D6A9-2567-F482-FA1005CC1ED8}"/>
                </a:ext>
              </a:extLst>
            </p:cNvPr>
            <p:cNvSpPr txBox="1"/>
            <p:nvPr/>
          </p:nvSpPr>
          <p:spPr>
            <a:xfrm>
              <a:off x="8649852" y="6425595"/>
              <a:ext cx="3202993" cy="326243"/>
            </a:xfrm>
            <a:prstGeom prst="rect">
              <a:avLst/>
            </a:prstGeom>
            <a:noFill/>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Chicago: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Snowmageddon</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2011</a:t>
              </a:r>
            </a:p>
          </p:txBody>
        </p:sp>
      </p:grpSp>
      <p:sp>
        <p:nvSpPr>
          <p:cNvPr id="20" name="TextBox 19">
            <a:extLst>
              <a:ext uri="{FF2B5EF4-FFF2-40B4-BE49-F238E27FC236}">
                <a16:creationId xmlns:a16="http://schemas.microsoft.com/office/drawing/2014/main" id="{73035255-A5EB-B185-5F73-492E24704E10}"/>
              </a:ext>
            </a:extLst>
          </p:cNvPr>
          <p:cNvSpPr txBox="1"/>
          <p:nvPr/>
        </p:nvSpPr>
        <p:spPr>
          <a:xfrm>
            <a:off x="10251348" y="2664065"/>
            <a:ext cx="1460593" cy="326243"/>
          </a:xfrm>
          <a:prstGeom prst="rect">
            <a:avLst/>
          </a:prstGeom>
          <a:noFill/>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MANHATTAN</a:t>
            </a:r>
          </a:p>
        </p:txBody>
      </p:sp>
    </p:spTree>
    <p:extLst>
      <p:ext uri="{BB962C8B-B14F-4D97-AF65-F5344CB8AC3E}">
        <p14:creationId xmlns:p14="http://schemas.microsoft.com/office/powerpoint/2010/main" val="283486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5E4F-91FE-99DC-4BAD-09C89BC3911D}"/>
              </a:ext>
            </a:extLst>
          </p:cNvPr>
          <p:cNvSpPr>
            <a:spLocks noGrp="1"/>
          </p:cNvSpPr>
          <p:nvPr>
            <p:ph type="title"/>
          </p:nvPr>
        </p:nvSpPr>
        <p:spPr/>
        <p:txBody>
          <a:bodyPr/>
          <a:lstStyle/>
          <a:p>
            <a:r>
              <a:rPr lang="en-US" dirty="0"/>
              <a:t>COP28: 25 Countries Pledge to TRIPLE Nuclear Capacity by 2050 (1200 GWs)</a:t>
            </a:r>
          </a:p>
        </p:txBody>
      </p:sp>
      <p:sp>
        <p:nvSpPr>
          <p:cNvPr id="4" name="Slide Number Placeholder 3">
            <a:extLst>
              <a:ext uri="{FF2B5EF4-FFF2-40B4-BE49-F238E27FC236}">
                <a16:creationId xmlns:a16="http://schemas.microsoft.com/office/drawing/2014/main" id="{E9AC8016-923E-C028-5E2A-F6443F95EF04}"/>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C9F13-6363-41DC-B4FF-E9E762EE8E20}" type="slidenum">
              <a:rPr kumimoji="0" lang="en-US" sz="1400" b="1" i="0" u="none" strike="noStrike" kern="1200" cap="none" spc="0" normalizeH="0" baseline="0" noProof="0" smtClean="0">
                <a:ln>
                  <a:noFill/>
                </a:ln>
                <a:solidFill>
                  <a:srgbClr val="2372B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srgbClr val="2372B9"/>
              </a:solidFill>
              <a:effectLst/>
              <a:uLnTx/>
              <a:uFillTx/>
              <a:latin typeface="Arial" panose="020B0604020202020204" pitchFamily="34" charset="0"/>
              <a:ea typeface="+mn-ea"/>
              <a:cs typeface="Arial" panose="020B0604020202020204" pitchFamily="34" charset="0"/>
            </a:endParaRPr>
          </a:p>
        </p:txBody>
      </p:sp>
      <p:pic>
        <p:nvPicPr>
          <p:cNvPr id="6" name="Content Placeholder 8">
            <a:extLst>
              <a:ext uri="{FF2B5EF4-FFF2-40B4-BE49-F238E27FC236}">
                <a16:creationId xmlns:a16="http://schemas.microsoft.com/office/drawing/2014/main" id="{5CDAA79D-9EF4-42FE-827D-1BD79EAA764C}"/>
              </a:ext>
            </a:extLst>
          </p:cNvPr>
          <p:cNvPicPr>
            <a:picLocks noGrp="1" noChangeAspect="1"/>
          </p:cNvPicPr>
          <p:nvPr/>
        </p:nvPicPr>
        <p:blipFill>
          <a:blip r:embed="rId2"/>
          <a:stretch>
            <a:fillRect/>
          </a:stretch>
        </p:blipFill>
        <p:spPr>
          <a:xfrm>
            <a:off x="641473" y="1535707"/>
            <a:ext cx="6581460" cy="4868266"/>
          </a:xfrm>
          <a:prstGeom prst="rect">
            <a:avLst/>
          </a:prstGeom>
          <a:ln>
            <a:solidFill>
              <a:schemeClr val="tx1"/>
            </a:solidFill>
          </a:ln>
        </p:spPr>
      </p:pic>
      <p:pic>
        <p:nvPicPr>
          <p:cNvPr id="7" name="Picture 6" descr="A graph showing the growth of a number of zero emission&#10;&#10;Description automatically generated">
            <a:extLst>
              <a:ext uri="{FF2B5EF4-FFF2-40B4-BE49-F238E27FC236}">
                <a16:creationId xmlns:a16="http://schemas.microsoft.com/office/drawing/2014/main" id="{3578346D-F623-2F46-DE2C-C9492BF4FF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59" y="1535707"/>
            <a:ext cx="4233274" cy="4868266"/>
          </a:xfrm>
          <a:prstGeom prst="rect">
            <a:avLst/>
          </a:prstGeom>
          <a:noFill/>
          <a:ln>
            <a:solidFill>
              <a:schemeClr val="tx1"/>
            </a:solidFill>
          </a:ln>
        </p:spPr>
      </p:pic>
      <p:sp>
        <p:nvSpPr>
          <p:cNvPr id="8" name="Comment 3">
            <a:extLst>
              <a:ext uri="{FF2B5EF4-FFF2-40B4-BE49-F238E27FC236}">
                <a16:creationId xmlns:a16="http://schemas.microsoft.com/office/drawing/2014/main" id="{AA3E2459-A2FA-7AE2-8BDC-DE5725A8381C}"/>
              </a:ext>
            </a:extLst>
          </p:cNvPr>
          <p:cNvSpPr>
            <a:spLocks noChangeArrowheads="1"/>
          </p:cNvSpPr>
          <p:nvPr/>
        </p:nvSpPr>
        <p:spPr bwMode="auto">
          <a:xfrm>
            <a:off x="591292" y="883864"/>
            <a:ext cx="10950219" cy="36933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wrap="squar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charset="0"/>
              </a:rPr>
              <a:t>This is a LARGE, SERIOUS COMMITMENT… </a:t>
            </a:r>
            <a:r>
              <a:rPr kumimoji="0" lang="en-US" sz="1800" b="1" i="0" u="sng" strike="noStrike" kern="1200" cap="none" spc="0" normalizeH="0" baseline="0" noProof="0" dirty="0">
                <a:ln>
                  <a:noFill/>
                </a:ln>
                <a:solidFill>
                  <a:srgbClr val="C00000"/>
                </a:solidFill>
                <a:effectLst/>
                <a:uLnTx/>
                <a:uFillTx/>
                <a:latin typeface="Arial"/>
                <a:ea typeface="+mn-ea"/>
                <a:cs typeface="Arial" charset="0"/>
              </a:rPr>
              <a:t>HOW?</a:t>
            </a:r>
            <a:r>
              <a:rPr kumimoji="0" lang="en-US" sz="1800" b="1" i="0" u="none" strike="noStrike" kern="1200" cap="none" spc="0" normalizeH="0" baseline="0" noProof="0" dirty="0">
                <a:ln>
                  <a:noFill/>
                </a:ln>
                <a:solidFill>
                  <a:srgbClr val="C00000"/>
                </a:solidFill>
                <a:effectLst/>
                <a:uLnTx/>
                <a:uFillTx/>
                <a:latin typeface="Arial"/>
                <a:ea typeface="+mn-ea"/>
                <a:cs typeface="Arial" charset="0"/>
              </a:rPr>
              <a:t>    </a:t>
            </a:r>
            <a:r>
              <a:rPr kumimoji="0" lang="en-US" sz="1800" b="1" i="0" u="none" strike="noStrike" kern="1200" cap="none" spc="0" normalizeH="0" baseline="0" noProof="0" dirty="0">
                <a:ln>
                  <a:noFill/>
                </a:ln>
                <a:solidFill>
                  <a:srgbClr val="000000"/>
                </a:solidFill>
                <a:effectLst/>
                <a:uLnTx/>
                <a:uFillTx/>
                <a:latin typeface="Arial"/>
                <a:ea typeface="+mn-ea"/>
                <a:cs typeface="Arial" charset="0"/>
              </a:rPr>
              <a:t>Where are China, Russia (not on stage)?     </a:t>
            </a:r>
            <a:endParaRPr kumimoji="0" lang="en-US" sz="20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 name="TextBox 4">
            <a:extLst>
              <a:ext uri="{FF2B5EF4-FFF2-40B4-BE49-F238E27FC236}">
                <a16:creationId xmlns:a16="http://schemas.microsoft.com/office/drawing/2014/main" id="{EE588720-0C5C-EE88-A0F6-8EAA6482EE8C}"/>
              </a:ext>
            </a:extLst>
          </p:cNvPr>
          <p:cNvSpPr txBox="1"/>
          <p:nvPr/>
        </p:nvSpPr>
        <p:spPr>
          <a:xfrm>
            <a:off x="3050045" y="1535707"/>
            <a:ext cx="2121093" cy="618631"/>
          </a:xfrm>
          <a:prstGeom prst="rect">
            <a:avLst/>
          </a:prstGeom>
          <a:noFill/>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New Buyers tend </a:t>
            </a:r>
            <a:b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to be Sovereigns</a:t>
            </a:r>
          </a:p>
        </p:txBody>
      </p:sp>
      <p:sp>
        <p:nvSpPr>
          <p:cNvPr id="3" name="TextBox 2">
            <a:extLst>
              <a:ext uri="{FF2B5EF4-FFF2-40B4-BE49-F238E27FC236}">
                <a16:creationId xmlns:a16="http://schemas.microsoft.com/office/drawing/2014/main" id="{FDD1D708-6B90-9B5E-46F3-BDA142E0ED3B}"/>
              </a:ext>
            </a:extLst>
          </p:cNvPr>
          <p:cNvSpPr txBox="1"/>
          <p:nvPr/>
        </p:nvSpPr>
        <p:spPr>
          <a:xfrm>
            <a:off x="8277672" y="2584096"/>
            <a:ext cx="1947969" cy="881780"/>
          </a:xfrm>
          <a:prstGeom prst="rect">
            <a:avLst/>
          </a:prstGeom>
          <a:noFill/>
        </p:spPr>
        <p:txBody>
          <a:bodyPr wrap="none" rtlCol="0">
            <a:spAutoFit/>
          </a:bodyPr>
          <a:lstStyle/>
          <a:p>
            <a:pPr marL="0" marR="0" lvl="0" indent="0" algn="l" defTabSz="914400" rtl="0" eaLnBrk="1" fontAlgn="auto" latinLnBrk="0" hangingPunct="1">
              <a:lnSpc>
                <a:spcPct val="95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$5 TRILLION IN </a:t>
            </a:r>
            <a:br>
              <a:rPr kumimoji="0" lang="en-US"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FINANCING… </a:t>
            </a:r>
            <a:br>
              <a:rPr kumimoji="0" lang="en-US"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br>
            <a:r>
              <a:rPr kumimoji="0" lang="en-US" sz="1600" b="1" i="1"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(over 25+ years)</a:t>
            </a:r>
            <a:endParaRPr kumimoji="0" lang="en-US" sz="1800" b="1" i="1"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84FBE29-4336-D77F-427B-F3198DF94B23}"/>
              </a:ext>
            </a:extLst>
          </p:cNvPr>
          <p:cNvSpPr txBox="1"/>
          <p:nvPr/>
        </p:nvSpPr>
        <p:spPr>
          <a:xfrm>
            <a:off x="8101361" y="3847171"/>
            <a:ext cx="1723549" cy="618631"/>
          </a:xfrm>
          <a:prstGeom prst="rect">
            <a:avLst/>
          </a:prstGeom>
          <a:noFill/>
        </p:spPr>
        <p:txBody>
          <a:bodyPr wrap="none" rtlCol="0">
            <a:spAutoFit/>
          </a:bodyPr>
          <a:lstStyle/>
          <a:p>
            <a:pPr algn="l">
              <a:lnSpc>
                <a:spcPct val="95000"/>
              </a:lnSpc>
              <a:spcBef>
                <a:spcPts val="600"/>
              </a:spcBef>
            </a:pPr>
            <a:r>
              <a:rPr lang="en-US" b="1" i="1" dirty="0">
                <a:solidFill>
                  <a:schemeClr val="tx2"/>
                </a:solidFill>
                <a:latin typeface="Arial" panose="020B0604020202020204" pitchFamily="34" charset="0"/>
                <a:cs typeface="Arial" panose="020B0604020202020204" pitchFamily="34" charset="0"/>
              </a:rPr>
              <a:t>Public-Private</a:t>
            </a:r>
            <a:br>
              <a:rPr lang="en-US" b="1" i="1" dirty="0">
                <a:solidFill>
                  <a:schemeClr val="tx2"/>
                </a:solidFill>
                <a:latin typeface="Arial" panose="020B0604020202020204" pitchFamily="34" charset="0"/>
                <a:cs typeface="Arial" panose="020B0604020202020204" pitchFamily="34" charset="0"/>
              </a:rPr>
            </a:br>
            <a:r>
              <a:rPr lang="en-US" b="1" i="1" dirty="0">
                <a:solidFill>
                  <a:schemeClr val="tx2"/>
                </a:solidFill>
                <a:latin typeface="Arial" panose="020B0604020202020204" pitchFamily="34" charset="0"/>
                <a:cs typeface="Arial" panose="020B0604020202020204" pitchFamily="34" charset="0"/>
              </a:rPr>
              <a:t>Partnerships</a:t>
            </a:r>
          </a:p>
        </p:txBody>
      </p:sp>
    </p:spTree>
    <p:extLst>
      <p:ext uri="{BB962C8B-B14F-4D97-AF65-F5344CB8AC3E}">
        <p14:creationId xmlns:p14="http://schemas.microsoft.com/office/powerpoint/2010/main" val="369960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418E-DD4C-1231-043B-398946ECFD11}"/>
              </a:ext>
            </a:extLst>
          </p:cNvPr>
          <p:cNvSpPr>
            <a:spLocks noGrp="1"/>
          </p:cNvSpPr>
          <p:nvPr>
            <p:ph type="title"/>
          </p:nvPr>
        </p:nvSpPr>
        <p:spPr/>
        <p:txBody>
          <a:bodyPr/>
          <a:lstStyle/>
          <a:p>
            <a:r>
              <a:rPr lang="en-US" dirty="0"/>
              <a:t>Data Centers / AI Driving Commercial Demand for New Nuclear </a:t>
            </a:r>
          </a:p>
        </p:txBody>
      </p:sp>
      <p:sp>
        <p:nvSpPr>
          <p:cNvPr id="4" name="Slide Number Placeholder 3">
            <a:extLst>
              <a:ext uri="{FF2B5EF4-FFF2-40B4-BE49-F238E27FC236}">
                <a16:creationId xmlns:a16="http://schemas.microsoft.com/office/drawing/2014/main" id="{910B6CB0-F82D-C565-A23C-B5BBE99EBFE6}"/>
              </a:ext>
            </a:extLst>
          </p:cNvPr>
          <p:cNvSpPr>
            <a:spLocks noGrp="1"/>
          </p:cNvSpPr>
          <p:nvPr>
            <p:ph type="sldNum" sz="quarter" idx="17"/>
          </p:nvPr>
        </p:nvSpPr>
        <p:spPr/>
        <p:txBody>
          <a:bodyPr/>
          <a:lstStyle/>
          <a:p>
            <a:pPr>
              <a:defRPr/>
            </a:pPr>
            <a:fld id="{746C9F13-6363-41DC-B4FF-E9E762EE8E20}" type="slidenum">
              <a:rPr lang="en-US" smtClean="0"/>
              <a:pPr>
                <a:defRPr/>
              </a:pPr>
              <a:t>6</a:t>
            </a:fld>
            <a:endParaRPr lang="en-US" dirty="0"/>
          </a:p>
        </p:txBody>
      </p:sp>
      <p:pic>
        <p:nvPicPr>
          <p:cNvPr id="7" name="Picture 6">
            <a:extLst>
              <a:ext uri="{FF2B5EF4-FFF2-40B4-BE49-F238E27FC236}">
                <a16:creationId xmlns:a16="http://schemas.microsoft.com/office/drawing/2014/main" id="{CBEB2476-C60E-2245-0CA2-0FFE2815416D}"/>
              </a:ext>
            </a:extLst>
          </p:cNvPr>
          <p:cNvPicPr>
            <a:picLocks noChangeAspect="1"/>
          </p:cNvPicPr>
          <p:nvPr/>
        </p:nvPicPr>
        <p:blipFill>
          <a:blip r:embed="rId2"/>
          <a:stretch>
            <a:fillRect/>
          </a:stretch>
        </p:blipFill>
        <p:spPr>
          <a:xfrm>
            <a:off x="941297" y="958095"/>
            <a:ext cx="4115562" cy="3101340"/>
          </a:xfrm>
          <a:prstGeom prst="rect">
            <a:avLst/>
          </a:prstGeom>
          <a:ln>
            <a:solidFill>
              <a:schemeClr val="tx2"/>
            </a:solidFill>
          </a:ln>
        </p:spPr>
      </p:pic>
      <p:pic>
        <p:nvPicPr>
          <p:cNvPr id="11" name="Picture 10">
            <a:extLst>
              <a:ext uri="{FF2B5EF4-FFF2-40B4-BE49-F238E27FC236}">
                <a16:creationId xmlns:a16="http://schemas.microsoft.com/office/drawing/2014/main" id="{5DD6DA42-81E0-5561-775C-B02CC9672A21}"/>
              </a:ext>
            </a:extLst>
          </p:cNvPr>
          <p:cNvPicPr>
            <a:picLocks noChangeAspect="1"/>
          </p:cNvPicPr>
          <p:nvPr/>
        </p:nvPicPr>
        <p:blipFill>
          <a:blip r:embed="rId3"/>
          <a:srcRect l="3476" t="33885" r="34512" b="32937"/>
          <a:stretch/>
        </p:blipFill>
        <p:spPr>
          <a:xfrm>
            <a:off x="5852208" y="1147665"/>
            <a:ext cx="5680335" cy="1595535"/>
          </a:xfrm>
          <a:prstGeom prst="rect">
            <a:avLst/>
          </a:prstGeom>
          <a:ln>
            <a:solidFill>
              <a:schemeClr val="tx2"/>
            </a:solidFill>
          </a:ln>
        </p:spPr>
      </p:pic>
      <p:pic>
        <p:nvPicPr>
          <p:cNvPr id="14" name="Picture 13">
            <a:extLst>
              <a:ext uri="{FF2B5EF4-FFF2-40B4-BE49-F238E27FC236}">
                <a16:creationId xmlns:a16="http://schemas.microsoft.com/office/drawing/2014/main" id="{732CE220-C739-C359-F58A-45505A072744}"/>
              </a:ext>
            </a:extLst>
          </p:cNvPr>
          <p:cNvPicPr>
            <a:picLocks noChangeAspect="1"/>
          </p:cNvPicPr>
          <p:nvPr/>
        </p:nvPicPr>
        <p:blipFill>
          <a:blip r:embed="rId4"/>
          <a:stretch>
            <a:fillRect/>
          </a:stretch>
        </p:blipFill>
        <p:spPr>
          <a:xfrm>
            <a:off x="5852208" y="3328728"/>
            <a:ext cx="5621968" cy="2381607"/>
          </a:xfrm>
          <a:prstGeom prst="rect">
            <a:avLst/>
          </a:prstGeom>
          <a:ln>
            <a:solidFill>
              <a:schemeClr val="tx2"/>
            </a:solidFill>
          </a:ln>
        </p:spPr>
      </p:pic>
      <p:pic>
        <p:nvPicPr>
          <p:cNvPr id="17" name="Picture 16">
            <a:extLst>
              <a:ext uri="{FF2B5EF4-FFF2-40B4-BE49-F238E27FC236}">
                <a16:creationId xmlns:a16="http://schemas.microsoft.com/office/drawing/2014/main" id="{C4D48D3C-F99C-6A4C-C067-5A1A3F25C382}"/>
              </a:ext>
            </a:extLst>
          </p:cNvPr>
          <p:cNvPicPr>
            <a:picLocks noChangeAspect="1"/>
          </p:cNvPicPr>
          <p:nvPr/>
        </p:nvPicPr>
        <p:blipFill>
          <a:blip r:embed="rId5"/>
          <a:stretch>
            <a:fillRect/>
          </a:stretch>
        </p:blipFill>
        <p:spPr>
          <a:xfrm>
            <a:off x="1282278" y="4284540"/>
            <a:ext cx="3643195" cy="2114945"/>
          </a:xfrm>
          <a:prstGeom prst="rect">
            <a:avLst/>
          </a:prstGeom>
          <a:ln>
            <a:solidFill>
              <a:schemeClr val="tx2"/>
            </a:solidFill>
          </a:ln>
        </p:spPr>
      </p:pic>
    </p:spTree>
    <p:extLst>
      <p:ext uri="{BB962C8B-B14F-4D97-AF65-F5344CB8AC3E}">
        <p14:creationId xmlns:p14="http://schemas.microsoft.com/office/powerpoint/2010/main" val="405461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C78F3-3C03-5A02-92F9-B4602B3BB8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A7AFE-FA66-4F00-9DD6-793E11C3362D}"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F0DD487A-D12F-9AA5-2E90-BDFFD22FAFA6}"/>
              </a:ext>
            </a:extLst>
          </p:cNvPr>
          <p:cNvSpPr>
            <a:spLocks noGrp="1"/>
          </p:cNvSpPr>
          <p:nvPr>
            <p:ph type="title"/>
          </p:nvPr>
        </p:nvSpPr>
        <p:spPr/>
        <p:txBody>
          <a:bodyPr>
            <a:noAutofit/>
          </a:bodyPr>
          <a:lstStyle/>
          <a:p>
            <a:r>
              <a:rPr lang="en-US" sz="2800" dirty="0"/>
              <a:t>INDUSTRIAL:  DOW &amp; X-energy collaborating in Texas </a:t>
            </a:r>
          </a:p>
        </p:txBody>
      </p:sp>
      <p:pic>
        <p:nvPicPr>
          <p:cNvPr id="9" name="Content Placeholder 8">
            <a:extLst>
              <a:ext uri="{FF2B5EF4-FFF2-40B4-BE49-F238E27FC236}">
                <a16:creationId xmlns:a16="http://schemas.microsoft.com/office/drawing/2014/main" id="{FF1E5A72-E24D-6DBA-D1C4-4A0CD7BC1866}"/>
              </a:ext>
            </a:extLst>
          </p:cNvPr>
          <p:cNvPicPr>
            <a:picLocks noGrp="1" noChangeAspect="1"/>
          </p:cNvPicPr>
          <p:nvPr>
            <p:ph idx="1"/>
          </p:nvPr>
        </p:nvPicPr>
        <p:blipFill>
          <a:blip r:embed="rId2"/>
          <a:stretch>
            <a:fillRect/>
          </a:stretch>
        </p:blipFill>
        <p:spPr>
          <a:xfrm>
            <a:off x="4952192" y="2067876"/>
            <a:ext cx="6158975" cy="4112281"/>
          </a:xfrm>
          <a:prstGeom prst="rect">
            <a:avLst/>
          </a:prstGeom>
        </p:spPr>
      </p:pic>
      <p:pic>
        <p:nvPicPr>
          <p:cNvPr id="11" name="Picture 10">
            <a:extLst>
              <a:ext uri="{FF2B5EF4-FFF2-40B4-BE49-F238E27FC236}">
                <a16:creationId xmlns:a16="http://schemas.microsoft.com/office/drawing/2014/main" id="{3470D136-C6CD-C879-E301-15DBA6FA9EAC}"/>
              </a:ext>
            </a:extLst>
          </p:cNvPr>
          <p:cNvPicPr>
            <a:picLocks noChangeAspect="1"/>
          </p:cNvPicPr>
          <p:nvPr/>
        </p:nvPicPr>
        <p:blipFill>
          <a:blip r:embed="rId3"/>
          <a:stretch>
            <a:fillRect/>
          </a:stretch>
        </p:blipFill>
        <p:spPr>
          <a:xfrm>
            <a:off x="1000190" y="2215226"/>
            <a:ext cx="3453937" cy="3964931"/>
          </a:xfrm>
          <a:prstGeom prst="rect">
            <a:avLst/>
          </a:prstGeom>
        </p:spPr>
      </p:pic>
      <p:pic>
        <p:nvPicPr>
          <p:cNvPr id="13" name="Picture 12">
            <a:extLst>
              <a:ext uri="{FF2B5EF4-FFF2-40B4-BE49-F238E27FC236}">
                <a16:creationId xmlns:a16="http://schemas.microsoft.com/office/drawing/2014/main" id="{FD16EE68-AC5B-6658-507A-D28EDEEB34AD}"/>
              </a:ext>
            </a:extLst>
          </p:cNvPr>
          <p:cNvPicPr>
            <a:picLocks noChangeAspect="1"/>
          </p:cNvPicPr>
          <p:nvPr/>
        </p:nvPicPr>
        <p:blipFill>
          <a:blip r:embed="rId4"/>
          <a:stretch>
            <a:fillRect/>
          </a:stretch>
        </p:blipFill>
        <p:spPr>
          <a:xfrm>
            <a:off x="5059744" y="2096937"/>
            <a:ext cx="1036256" cy="539495"/>
          </a:xfrm>
          <a:prstGeom prst="rect">
            <a:avLst/>
          </a:prstGeom>
        </p:spPr>
      </p:pic>
      <p:sp>
        <p:nvSpPr>
          <p:cNvPr id="15" name="TextBox 14">
            <a:extLst>
              <a:ext uri="{FF2B5EF4-FFF2-40B4-BE49-F238E27FC236}">
                <a16:creationId xmlns:a16="http://schemas.microsoft.com/office/drawing/2014/main" id="{9EAC44C8-7C97-7BD1-3304-A086104530BC}"/>
              </a:ext>
            </a:extLst>
          </p:cNvPr>
          <p:cNvSpPr txBox="1"/>
          <p:nvPr/>
        </p:nvSpPr>
        <p:spPr>
          <a:xfrm>
            <a:off x="746124" y="1034672"/>
            <a:ext cx="1088707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The project will reduce the Seadrift site’s emissions by approximately </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440,000 metric tons of carbon dioxide per year</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which is equivalent to removing more than 97,000 cars from the road. X-energy’s Xe-100 nuclear reactor will be among the first operational grid-scale INDUSTRIAL reactor plants in the continent. The Seadrift site encompasses 4,700 acres and manufactures more than 4 billion pounds of materials annually.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https://c3newsmag.com/dow-and-x-energy-collaborate-on-grid-scale-smr-project/</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646004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538" y="3"/>
            <a:ext cx="8553146" cy="728663"/>
          </a:xfrm>
        </p:spPr>
        <p:txBody>
          <a:bodyPr/>
          <a:lstStyle/>
          <a:p>
            <a:r>
              <a:rPr lang="en-US" sz="2000" dirty="0">
                <a:solidFill>
                  <a:srgbClr val="006699"/>
                </a:solidFill>
              </a:rPr>
              <a:t>IAEA </a:t>
            </a:r>
            <a:r>
              <a:rPr lang="en-US" sz="1800" dirty="0">
                <a:solidFill>
                  <a:srgbClr val="006699"/>
                </a:solidFill>
              </a:rPr>
              <a:t>(Sept 2017 &amp; 2023)</a:t>
            </a:r>
            <a:r>
              <a:rPr lang="en-US" sz="2000" dirty="0">
                <a:solidFill>
                  <a:srgbClr val="006699"/>
                </a:solidFill>
              </a:rPr>
              <a:t> – High &amp; Low World Estimates of   </a:t>
            </a:r>
            <a:br>
              <a:rPr lang="en-US" sz="2000" dirty="0">
                <a:solidFill>
                  <a:srgbClr val="006699"/>
                </a:solidFill>
              </a:rPr>
            </a:br>
            <a:r>
              <a:rPr lang="en-US" sz="2000" dirty="0">
                <a:solidFill>
                  <a:srgbClr val="006699"/>
                </a:solidFill>
              </a:rPr>
              <a:t>Projected Nuclear Capacity PLANNED in 2030, 2040, 2050 </a:t>
            </a:r>
          </a:p>
        </p:txBody>
      </p:sp>
      <p:sp>
        <p:nvSpPr>
          <p:cNvPr id="5" name="Slide Number Placeholder 4"/>
          <p:cNvSpPr>
            <a:spLocks noGrp="1"/>
          </p:cNvSpPr>
          <p:nvPr>
            <p:ph type="sldNum" sz="quarter" idx="17"/>
          </p:nvPr>
        </p:nvSpPr>
        <p:spPr/>
        <p:txBody>
          <a:bodyPr/>
          <a:lstStyle/>
          <a:p>
            <a:pPr>
              <a:defRPr/>
            </a:pPr>
            <a:fld id="{746C9F13-6363-41DC-B4FF-E9E762EE8E20}" type="slidenum">
              <a:rPr lang="en-US">
                <a:latin typeface="Franklin Gothic Book"/>
              </a:rPr>
              <a:pPr>
                <a:defRPr/>
              </a:pPr>
              <a:t>8</a:t>
            </a:fld>
            <a:endParaRPr lang="en-US" dirty="0">
              <a:latin typeface="Franklin Gothic Book"/>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756" y="1153804"/>
            <a:ext cx="693131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19692" y="6259205"/>
            <a:ext cx="7330313" cy="246221"/>
          </a:xfrm>
          <a:prstGeom prst="rect">
            <a:avLst/>
          </a:prstGeom>
        </p:spPr>
        <p:txBody>
          <a:bodyPr wrap="square">
            <a:spAutoFit/>
          </a:bodyPr>
          <a:lstStyle/>
          <a:p>
            <a:pPr>
              <a:defRPr/>
            </a:pPr>
            <a:r>
              <a:rPr lang="en-US" sz="1000" u="sng" dirty="0">
                <a:solidFill>
                  <a:srgbClr val="000000"/>
                </a:solidFill>
                <a:latin typeface="Franklin Gothic Book"/>
              </a:rPr>
              <a:t>www-pub.iaea.org/MTCD/publications/PDF/17-28911_RDS-1%202017_web.pdf </a:t>
            </a:r>
            <a:r>
              <a:rPr lang="en-US" sz="1000" dirty="0">
                <a:solidFill>
                  <a:srgbClr val="000000"/>
                </a:solidFill>
                <a:latin typeface="Franklin Gothic Book"/>
              </a:rPr>
              <a:t>     Based on Country Plans  submitted to IAEA </a:t>
            </a:r>
            <a:r>
              <a:rPr lang="en-US" sz="1000" u="sng" dirty="0">
                <a:solidFill>
                  <a:srgbClr val="000000"/>
                </a:solidFill>
                <a:latin typeface="Franklin Gothic Book"/>
              </a:rPr>
              <a:t> </a:t>
            </a:r>
            <a:endParaRPr lang="en-US" sz="1000" dirty="0">
              <a:solidFill>
                <a:srgbClr val="000000"/>
              </a:solidFill>
              <a:latin typeface="Franklin Gothic Book"/>
            </a:endParaRPr>
          </a:p>
        </p:txBody>
      </p:sp>
      <p:sp>
        <p:nvSpPr>
          <p:cNvPr id="8" name="TextBox 7"/>
          <p:cNvSpPr txBox="1"/>
          <p:nvPr/>
        </p:nvSpPr>
        <p:spPr>
          <a:xfrm>
            <a:off x="5684155" y="2899942"/>
            <a:ext cx="1916447" cy="523220"/>
          </a:xfrm>
          <a:prstGeom prst="rect">
            <a:avLst/>
          </a:prstGeom>
          <a:noFill/>
        </p:spPr>
        <p:txBody>
          <a:bodyPr wrap="square" rtlCol="0">
            <a:spAutoFit/>
          </a:bodyPr>
          <a:lstStyle/>
          <a:p>
            <a:pPr>
              <a:defRPr/>
            </a:pPr>
            <a:r>
              <a:rPr lang="en-US" sz="1400" b="1" dirty="0">
                <a:solidFill>
                  <a:srgbClr val="008000"/>
                </a:solidFill>
                <a:latin typeface="Arial" panose="020B0604020202020204" pitchFamily="34" charset="0"/>
                <a:cs typeface="Arial" panose="020B0604020202020204" pitchFamily="34" charset="0"/>
                <a:sym typeface="Wingdings" panose="05000000000000000000" pitchFamily="2" charset="2"/>
              </a:rPr>
              <a:t>    [2023] </a:t>
            </a:r>
            <a:r>
              <a:rPr lang="en-US" sz="1400" b="1" dirty="0">
                <a:solidFill>
                  <a:srgbClr val="008000"/>
                </a:solidFill>
                <a:latin typeface="Arial" panose="020B0604020202020204" pitchFamily="34" charset="0"/>
                <a:cs typeface="Arial" panose="020B0604020202020204" pitchFamily="34" charset="0"/>
              </a:rPr>
              <a:t> 890 GW</a:t>
            </a:r>
          </a:p>
          <a:p>
            <a:pPr>
              <a:defRPr/>
            </a:pPr>
            <a:r>
              <a:rPr lang="en-US" sz="1400" b="1" dirty="0">
                <a:solidFill>
                  <a:srgbClr val="008000"/>
                </a:solidFill>
                <a:latin typeface="Arial" panose="020B0604020202020204" pitchFamily="34" charset="0"/>
                <a:cs typeface="Arial" panose="020B0604020202020204" pitchFamily="34" charset="0"/>
                <a:sym typeface="Wingdings" panose="05000000000000000000" pitchFamily="2" charset="2"/>
              </a:rPr>
              <a:t>             in 2050</a:t>
            </a:r>
            <a:r>
              <a:rPr lang="en-US" sz="1400" b="1" dirty="0">
                <a:solidFill>
                  <a:srgbClr val="008000"/>
                </a:solidFill>
                <a:latin typeface="Arial" panose="020B0604020202020204" pitchFamily="34" charset="0"/>
                <a:cs typeface="Arial" panose="020B0604020202020204" pitchFamily="34" charset="0"/>
              </a:rPr>
              <a:t>  </a:t>
            </a:r>
          </a:p>
        </p:txBody>
      </p:sp>
      <p:sp>
        <p:nvSpPr>
          <p:cNvPr id="9" name="TextBox 8"/>
          <p:cNvSpPr txBox="1"/>
          <p:nvPr/>
        </p:nvSpPr>
        <p:spPr>
          <a:xfrm>
            <a:off x="6987237" y="4011222"/>
            <a:ext cx="978538" cy="369332"/>
          </a:xfrm>
          <a:prstGeom prst="rect">
            <a:avLst/>
          </a:prstGeom>
          <a:noFill/>
        </p:spPr>
        <p:txBody>
          <a:bodyPr wrap="none" rtlCol="0">
            <a:spAutoFit/>
          </a:bodyPr>
          <a:lstStyle/>
          <a:p>
            <a:pPr>
              <a:defRPr/>
            </a:pPr>
            <a:r>
              <a:rPr lang="en-US" dirty="0">
                <a:solidFill>
                  <a:srgbClr val="C00000"/>
                </a:solidFill>
                <a:latin typeface="Franklin Gothic Book"/>
              </a:rPr>
              <a:t>394 GW</a:t>
            </a:r>
          </a:p>
        </p:txBody>
      </p:sp>
      <p:sp>
        <p:nvSpPr>
          <p:cNvPr id="10" name="TextBox 9"/>
          <p:cNvSpPr txBox="1"/>
          <p:nvPr/>
        </p:nvSpPr>
        <p:spPr>
          <a:xfrm>
            <a:off x="3374700" y="2203658"/>
            <a:ext cx="2346861" cy="738664"/>
          </a:xfrm>
          <a:prstGeom prst="rect">
            <a:avLst/>
          </a:prstGeom>
          <a:solidFill>
            <a:schemeClr val="bg1"/>
          </a:solidFill>
        </p:spPr>
        <p:txBody>
          <a:bodyPr wrap="none" rtlCol="0">
            <a:spAutoFit/>
          </a:bodyPr>
          <a:lstStyle/>
          <a:p>
            <a:pPr>
              <a:defRPr/>
            </a:pPr>
            <a:r>
              <a:rPr lang="en-US" sz="1400" u="sng" dirty="0">
                <a:solidFill>
                  <a:srgbClr val="000000"/>
                </a:solidFill>
                <a:latin typeface="Arial" panose="020B0604020202020204" pitchFamily="34" charset="0"/>
                <a:cs typeface="Arial" panose="020B0604020202020204" pitchFamily="34" charset="0"/>
              </a:rPr>
              <a:t>IAEA  HIGH Case at 2050 </a:t>
            </a:r>
            <a:r>
              <a:rPr lang="en-US" sz="1400" dirty="0">
                <a:solidFill>
                  <a:srgbClr val="000000"/>
                </a:solidFill>
                <a:latin typeface="Arial" panose="020B0604020202020204" pitchFamily="34" charset="0"/>
                <a:cs typeface="Arial" panose="020B0604020202020204" pitchFamily="34" charset="0"/>
              </a:rPr>
              <a:t> </a:t>
            </a:r>
          </a:p>
          <a:p>
            <a:pPr>
              <a:defRPr/>
            </a:pPr>
            <a:r>
              <a:rPr lang="en-US" sz="1400" b="1" dirty="0">
                <a:solidFill>
                  <a:srgbClr val="000000"/>
                </a:solidFill>
                <a:latin typeface="Arial" panose="020B0604020202020204" pitchFamily="34" charset="0"/>
                <a:cs typeface="Arial" panose="020B0604020202020204" pitchFamily="34" charset="0"/>
              </a:rPr>
              <a:t>Additions: 700 GWe</a:t>
            </a:r>
          </a:p>
          <a:p>
            <a:pPr>
              <a:defRPr/>
            </a:pPr>
            <a:r>
              <a:rPr lang="en-US" sz="1400" dirty="0">
                <a:solidFill>
                  <a:srgbClr val="000000"/>
                </a:solidFill>
                <a:latin typeface="Arial" panose="020B0604020202020204" pitchFamily="34" charset="0"/>
                <a:cs typeface="Arial" panose="020B0604020202020204" pitchFamily="34" charset="0"/>
              </a:rPr>
              <a:t>  [Retired:  285 GWe] </a:t>
            </a:r>
          </a:p>
        </p:txBody>
      </p:sp>
      <p:sp>
        <p:nvSpPr>
          <p:cNvPr id="11" name="TextBox 10"/>
          <p:cNvSpPr txBox="1"/>
          <p:nvPr/>
        </p:nvSpPr>
        <p:spPr>
          <a:xfrm>
            <a:off x="5486893" y="4682340"/>
            <a:ext cx="2257093" cy="738664"/>
          </a:xfrm>
          <a:prstGeom prst="rect">
            <a:avLst/>
          </a:prstGeom>
          <a:solidFill>
            <a:schemeClr val="bg1"/>
          </a:solidFill>
        </p:spPr>
        <p:txBody>
          <a:bodyPr wrap="none" rtlCol="0">
            <a:spAutoFit/>
          </a:bodyPr>
          <a:lstStyle/>
          <a:p>
            <a:pPr>
              <a:defRPr/>
            </a:pPr>
            <a:r>
              <a:rPr lang="en-US" sz="1400" u="sng" dirty="0">
                <a:solidFill>
                  <a:srgbClr val="000000"/>
                </a:solidFill>
                <a:latin typeface="Arial" panose="020B0604020202020204" pitchFamily="34" charset="0"/>
                <a:cs typeface="Arial" panose="020B0604020202020204" pitchFamily="34" charset="0"/>
              </a:rPr>
              <a:t>IAEA  LOW Case to 2050 </a:t>
            </a:r>
          </a:p>
          <a:p>
            <a:pPr>
              <a:defRPr/>
            </a:pPr>
            <a:r>
              <a:rPr lang="en-US" sz="1400" b="1" dirty="0">
                <a:solidFill>
                  <a:srgbClr val="000000"/>
                </a:solidFill>
                <a:latin typeface="Arial" panose="020B0604020202020204" pitchFamily="34" charset="0"/>
                <a:cs typeface="Arial" panose="020B0604020202020204" pitchFamily="34" charset="0"/>
              </a:rPr>
              <a:t>Additions: 300 GWe</a:t>
            </a:r>
          </a:p>
          <a:p>
            <a:pPr>
              <a:defRPr/>
            </a:pPr>
            <a:r>
              <a:rPr lang="en-US" sz="1400" dirty="0">
                <a:solidFill>
                  <a:srgbClr val="000000"/>
                </a:solidFill>
                <a:latin typeface="Arial" panose="020B0604020202020204" pitchFamily="34" charset="0"/>
                <a:cs typeface="Arial" panose="020B0604020202020204" pitchFamily="34" charset="0"/>
              </a:rPr>
              <a:t>  [Retired:  330 GWe]</a:t>
            </a:r>
          </a:p>
        </p:txBody>
      </p:sp>
      <p:sp>
        <p:nvSpPr>
          <p:cNvPr id="13" name="Rounded Rectangular Callout 12"/>
          <p:cNvSpPr/>
          <p:nvPr/>
        </p:nvSpPr>
        <p:spPr bwMode="auto">
          <a:xfrm>
            <a:off x="7696691" y="1905001"/>
            <a:ext cx="1706628" cy="1907587"/>
          </a:xfrm>
          <a:prstGeom prst="wedgeRoundRectCallout">
            <a:avLst>
              <a:gd name="adj1" fmla="val -72421"/>
              <a:gd name="adj2" fmla="val -20785"/>
              <a:gd name="adj3" fmla="val 16667"/>
            </a:avLst>
          </a:prstGeom>
          <a:solidFill>
            <a:srgbClr val="CCFFCC"/>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r>
              <a:rPr lang="en-US" sz="1200" b="1" dirty="0">
                <a:solidFill>
                  <a:srgbClr val="000000"/>
                </a:solidFill>
                <a:latin typeface="Arial" panose="020B0604020202020204" pitchFamily="34" charset="0"/>
                <a:cs typeface="Arial" panose="020B0604020202020204" pitchFamily="34" charset="0"/>
              </a:rPr>
              <a:t>What portion of add-on and replacement reactors could be Adv Reactors, SMRs? </a:t>
            </a:r>
          </a:p>
          <a:p>
            <a:pPr fontAlgn="base">
              <a:spcBef>
                <a:spcPct val="0"/>
              </a:spcBef>
              <a:spcAft>
                <a:spcPct val="0"/>
              </a:spcAft>
              <a:defRPr/>
            </a:pPr>
            <a:r>
              <a:rPr lang="en-US" sz="1200" b="1" dirty="0">
                <a:solidFill>
                  <a:srgbClr val="000000"/>
                </a:solidFill>
                <a:latin typeface="Arial" panose="020B0604020202020204" pitchFamily="34" charset="0"/>
                <a:cs typeface="Arial" panose="020B0604020202020204" pitchFamily="34" charset="0"/>
              </a:rPr>
              <a:t>Estimates vary with timing of license approvals.</a:t>
            </a:r>
          </a:p>
        </p:txBody>
      </p:sp>
      <p:cxnSp>
        <p:nvCxnSpPr>
          <p:cNvPr id="14" name="Straight Connector 13"/>
          <p:cNvCxnSpPr>
            <a:cxnSpLocks/>
          </p:cNvCxnSpPr>
          <p:nvPr/>
        </p:nvCxnSpPr>
        <p:spPr bwMode="auto">
          <a:xfrm flipV="1">
            <a:off x="5334493" y="1436996"/>
            <a:ext cx="1916447" cy="1717238"/>
          </a:xfrm>
          <a:prstGeom prst="line">
            <a:avLst/>
          </a:prstGeom>
          <a:solidFill>
            <a:schemeClr val="accent1"/>
          </a:solidFill>
          <a:ln w="57150" cap="flat" cmpd="sng" algn="ctr">
            <a:solidFill>
              <a:srgbClr val="7030A0"/>
            </a:solidFill>
            <a:prstDash val="sysDash"/>
            <a:miter lim="800000"/>
            <a:headEnd type="none" w="med" len="med"/>
            <a:tailEnd type="none" w="med" len="med"/>
          </a:ln>
          <a:effectLst/>
        </p:spPr>
      </p:cxnSp>
      <p:sp>
        <p:nvSpPr>
          <p:cNvPr id="15" name="Rounded Rectangular Callout 14"/>
          <p:cNvSpPr/>
          <p:nvPr/>
        </p:nvSpPr>
        <p:spPr bwMode="auto">
          <a:xfrm>
            <a:off x="7632424" y="838200"/>
            <a:ext cx="1709710" cy="856502"/>
          </a:xfrm>
          <a:prstGeom prst="wedgeRoundRectCallout">
            <a:avLst>
              <a:gd name="adj1" fmla="val -77771"/>
              <a:gd name="adj2" fmla="val 46265"/>
              <a:gd name="adj3" fmla="val 16667"/>
            </a:avLst>
          </a:prstGeom>
          <a:solidFill>
            <a:srgbClr val="CCCCFF"/>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r>
              <a:rPr lang="en-US" sz="1100" b="1" dirty="0">
                <a:solidFill>
                  <a:srgbClr val="000000"/>
                </a:solidFill>
                <a:latin typeface="Arial" panose="020B0604020202020204" pitchFamily="34" charset="0"/>
                <a:cs typeface="Arial" panose="020B0604020202020204" pitchFamily="34" charset="0"/>
              </a:rPr>
              <a:t>How much market could SMRs, AMRs unlock for hybrid systems?  &gt;300 GW</a:t>
            </a:r>
          </a:p>
        </p:txBody>
      </p:sp>
      <p:sp>
        <p:nvSpPr>
          <p:cNvPr id="17" name="Comment 3"/>
          <p:cNvSpPr>
            <a:spLocks noChangeArrowheads="1"/>
          </p:cNvSpPr>
          <p:nvPr/>
        </p:nvSpPr>
        <p:spPr bwMode="auto">
          <a:xfrm>
            <a:off x="2252823" y="4351971"/>
            <a:ext cx="2066223" cy="738664"/>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wrap="square">
            <a:spAutoFit/>
          </a:bodyPr>
          <a:lstStyle/>
          <a:p>
            <a:pPr fontAlgn="base">
              <a:spcAft>
                <a:spcPct val="0"/>
              </a:spcAft>
              <a:defRPr/>
            </a:pPr>
            <a:r>
              <a:rPr lang="en-US" sz="1400" b="1" dirty="0">
                <a:solidFill>
                  <a:srgbClr val="000000"/>
                </a:solidFill>
                <a:latin typeface="Arial" panose="020B0604020202020204" pitchFamily="34" charset="0"/>
                <a:cs typeface="Arial" panose="020B0604020202020204" pitchFamily="34" charset="0"/>
              </a:rPr>
              <a:t>IAEA:  Even in the LOW case, &gt;300 GWs must be built.</a:t>
            </a:r>
            <a:endParaRPr lang="en-US" sz="1400" dirty="0">
              <a:solidFill>
                <a:srgbClr val="0000CC"/>
              </a:solidFill>
              <a:latin typeface="Arial" panose="020B0604020202020204" pitchFamily="34" charset="0"/>
              <a:cs typeface="Arial" panose="020B0604020202020204" pitchFamily="34" charset="0"/>
            </a:endParaRP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95" y="919564"/>
            <a:ext cx="811379" cy="61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p:cNvCxnSpPr>
            <a:cxnSpLocks/>
          </p:cNvCxnSpPr>
          <p:nvPr/>
        </p:nvCxnSpPr>
        <p:spPr bwMode="auto">
          <a:xfrm flipV="1">
            <a:off x="6235039" y="2444557"/>
            <a:ext cx="1120071" cy="337260"/>
          </a:xfrm>
          <a:prstGeom prst="line">
            <a:avLst/>
          </a:prstGeom>
          <a:solidFill>
            <a:schemeClr val="accent1"/>
          </a:solidFill>
          <a:ln w="38100" cap="flat" cmpd="sng" algn="ctr">
            <a:solidFill>
              <a:srgbClr val="008000"/>
            </a:solidFill>
            <a:prstDash val="sysDash"/>
            <a:miter lim="800000"/>
            <a:headEnd type="none" w="med" len="med"/>
            <a:tailEnd type="none" w="med" len="med"/>
          </a:ln>
          <a:effectLst/>
        </p:spPr>
      </p:cxnSp>
      <p:sp>
        <p:nvSpPr>
          <p:cNvPr id="3" name="Isosceles Triangle 2"/>
          <p:cNvSpPr/>
          <p:nvPr/>
        </p:nvSpPr>
        <p:spPr>
          <a:xfrm rot="20003486">
            <a:off x="5443290" y="2024933"/>
            <a:ext cx="1938539" cy="494433"/>
          </a:xfrm>
          <a:prstGeom prst="triangle">
            <a:avLst>
              <a:gd name="adj" fmla="val 99275"/>
            </a:avLst>
          </a:prstGeom>
          <a:solidFill>
            <a:srgbClr val="CCCC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err="1">
              <a:solidFill>
                <a:prstClr val="white"/>
              </a:solidFill>
              <a:latin typeface="Franklin Gothic Book"/>
            </a:endParaRPr>
          </a:p>
        </p:txBody>
      </p:sp>
      <p:cxnSp>
        <p:nvCxnSpPr>
          <p:cNvPr id="22" name="Straight Arrow Connector 21">
            <a:extLst>
              <a:ext uri="{FF2B5EF4-FFF2-40B4-BE49-F238E27FC236}">
                <a16:creationId xmlns:a16="http://schemas.microsoft.com/office/drawing/2014/main" id="{4C277259-E1D6-7CA0-C144-5A1694892AFD}"/>
              </a:ext>
            </a:extLst>
          </p:cNvPr>
          <p:cNvCxnSpPr>
            <a:cxnSpLocks/>
          </p:cNvCxnSpPr>
          <p:nvPr/>
        </p:nvCxnSpPr>
        <p:spPr>
          <a:xfrm flipV="1">
            <a:off x="5073805" y="3724507"/>
            <a:ext cx="2358483" cy="333226"/>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21A7F2-3F39-65D2-58E1-F1B7D7B82C68}"/>
              </a:ext>
            </a:extLst>
          </p:cNvPr>
          <p:cNvSpPr txBox="1"/>
          <p:nvPr/>
        </p:nvSpPr>
        <p:spPr>
          <a:xfrm>
            <a:off x="8610735" y="4324271"/>
            <a:ext cx="3056431" cy="794064"/>
          </a:xfrm>
          <a:prstGeom prst="rect">
            <a:avLst/>
          </a:prstGeom>
          <a:noFill/>
        </p:spPr>
        <p:txBody>
          <a:bodyPr wrap="square" rtlCol="0">
            <a:spAutoFit/>
          </a:bodyPr>
          <a:lstStyle/>
          <a:p>
            <a:pPr algn="l">
              <a:lnSpc>
                <a:spcPct val="95000"/>
              </a:lnSpc>
              <a:spcBef>
                <a:spcPts val="600"/>
              </a:spcBef>
            </a:pPr>
            <a:r>
              <a:rPr lang="en-US" sz="2400" b="1" dirty="0">
                <a:latin typeface="Arial" panose="020B0604020202020204" pitchFamily="34" charset="0"/>
                <a:cs typeface="Arial" panose="020B0604020202020204" pitchFamily="34" charset="0"/>
              </a:rPr>
              <a:t>WHAT IS DRIVING NEW GROWTH?</a:t>
            </a:r>
          </a:p>
        </p:txBody>
      </p:sp>
    </p:spTree>
    <p:extLst>
      <p:ext uri="{BB962C8B-B14F-4D97-AF65-F5344CB8AC3E}">
        <p14:creationId xmlns:p14="http://schemas.microsoft.com/office/powerpoint/2010/main" val="317425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D398CD-B50B-ED35-AFBA-A52C80B3CAB2}"/>
              </a:ext>
            </a:extLst>
          </p:cNvPr>
          <p:cNvPicPr>
            <a:picLocks noChangeAspect="1"/>
          </p:cNvPicPr>
          <p:nvPr/>
        </p:nvPicPr>
        <p:blipFill>
          <a:blip r:embed="rId2"/>
          <a:stretch>
            <a:fillRect/>
          </a:stretch>
        </p:blipFill>
        <p:spPr>
          <a:xfrm>
            <a:off x="633471" y="1675200"/>
            <a:ext cx="6231301" cy="5120640"/>
          </a:xfrm>
          <a:prstGeom prst="rect">
            <a:avLst/>
          </a:prstGeom>
        </p:spPr>
      </p:pic>
      <p:sp>
        <p:nvSpPr>
          <p:cNvPr id="4" name="Slide Number Placeholder 3">
            <a:extLst>
              <a:ext uri="{FF2B5EF4-FFF2-40B4-BE49-F238E27FC236}">
                <a16:creationId xmlns:a16="http://schemas.microsoft.com/office/drawing/2014/main" id="{CFF75796-C80B-4334-00DD-425A37E745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A7AFE-FA66-4F00-9DD6-793E11C3362D}"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FBC896F-6F39-863F-7743-C51D7F718408}"/>
              </a:ext>
            </a:extLst>
          </p:cNvPr>
          <p:cNvSpPr>
            <a:spLocks noGrp="1"/>
          </p:cNvSpPr>
          <p:nvPr>
            <p:ph type="title"/>
          </p:nvPr>
        </p:nvSpPr>
        <p:spPr>
          <a:xfrm>
            <a:off x="454924" y="257404"/>
            <a:ext cx="11438625" cy="574446"/>
          </a:xfrm>
        </p:spPr>
        <p:txBody>
          <a:bodyPr>
            <a:normAutofit fontScale="90000"/>
          </a:bodyPr>
          <a:lstStyle/>
          <a:p>
            <a:r>
              <a:rPr lang="en-US" sz="2800" dirty="0"/>
              <a:t>Global SMRs in “Discussion” now nearing $85 Billion in total value, 2022  </a:t>
            </a:r>
            <a:endParaRPr lang="en-US" dirty="0"/>
          </a:p>
        </p:txBody>
      </p:sp>
      <p:sp>
        <p:nvSpPr>
          <p:cNvPr id="10" name="TextBox 9">
            <a:extLst>
              <a:ext uri="{FF2B5EF4-FFF2-40B4-BE49-F238E27FC236}">
                <a16:creationId xmlns:a16="http://schemas.microsoft.com/office/drawing/2014/main" id="{7E160E77-3A1B-691C-ED22-4BC3D207F81C}"/>
              </a:ext>
            </a:extLst>
          </p:cNvPr>
          <p:cNvSpPr txBox="1"/>
          <p:nvPr/>
        </p:nvSpPr>
        <p:spPr>
          <a:xfrm>
            <a:off x="7064297" y="1770009"/>
            <a:ext cx="4621782"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SMR Projects in the Global “Arena” top $80 billion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in estimated project value (20+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At various stages of development, SMR projects announced by vendors, engineering partners and governments (either for siting or investment) have reached near $85 billion in projected capital investment – more than 20 projects including at least 40 reactors for a combined total topping 8-9 GWs.  Most of that capital investment lies in the future, as projects are still at various stages of development:  from 1) Announced plan and JV by a Government; 2) Selected site with permits in view; 3) Financing signed -- the biggest hurdle it seems; 4) Under construction;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 Fuel loading and operation in a few cases.  Each of these five stages represent a significant milestone with multiple stakeholders and a clear decision point.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Cost estimates are still moving around due to the earlier stage of projects; some estimates are high and some are low, so the combined list should be near an expected value.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The table notes the Stage of Development of a project and highlights China &amp; Russia versus allied actors.  Also, whether the reactor design is a conventional LWR (either a BWR or PWR, Gen III) vs a more advanced “AMR” reactor with designer shown.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Micro-reactors (sub-20 MWs) are for specialty applications and remote facilities (e.g., Arctic ports and stations).  ADPaterson </a:t>
            </a:r>
          </a:p>
        </p:txBody>
      </p:sp>
      <p:pic>
        <p:nvPicPr>
          <p:cNvPr id="2" name="Picture 2">
            <a:extLst>
              <a:ext uri="{FF2B5EF4-FFF2-40B4-BE49-F238E27FC236}">
                <a16:creationId xmlns:a16="http://schemas.microsoft.com/office/drawing/2014/main" id="{E6814251-BB3E-1BB3-0A8A-FE87F47B7E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1" t="12105" r="84041" b="12105"/>
          <a:stretch/>
        </p:blipFill>
        <p:spPr bwMode="auto">
          <a:xfrm>
            <a:off x="196227" y="5985145"/>
            <a:ext cx="309694" cy="30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25D2B4A9-8BF6-C364-09ED-80674AD0A9FF}"/>
              </a:ext>
            </a:extLst>
          </p:cNvPr>
          <p:cNvPicPr>
            <a:picLocks noChangeAspect="1"/>
          </p:cNvPicPr>
          <p:nvPr/>
        </p:nvPicPr>
        <p:blipFill>
          <a:blip r:embed="rId4"/>
          <a:stretch>
            <a:fillRect/>
          </a:stretch>
        </p:blipFill>
        <p:spPr>
          <a:xfrm>
            <a:off x="677244" y="917248"/>
            <a:ext cx="2858172" cy="904294"/>
          </a:xfrm>
          <a:prstGeom prst="rect">
            <a:avLst/>
          </a:prstGeom>
          <a:solidFill>
            <a:schemeClr val="bg1"/>
          </a:solidFill>
          <a:ln>
            <a:solidFill>
              <a:schemeClr val="tx1"/>
            </a:solidFill>
          </a:ln>
        </p:spPr>
      </p:pic>
      <p:sp>
        <p:nvSpPr>
          <p:cNvPr id="3" name="TextBox 2">
            <a:extLst>
              <a:ext uri="{FF2B5EF4-FFF2-40B4-BE49-F238E27FC236}">
                <a16:creationId xmlns:a16="http://schemas.microsoft.com/office/drawing/2014/main" id="{4A7DD7A6-94D8-AE88-3C58-38E82D5B08FA}"/>
              </a:ext>
            </a:extLst>
          </p:cNvPr>
          <p:cNvSpPr txBox="1"/>
          <p:nvPr/>
        </p:nvSpPr>
        <p:spPr>
          <a:xfrm>
            <a:off x="7626350" y="6397803"/>
            <a:ext cx="23659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ADPaterson (from PhD work)</a:t>
            </a:r>
          </a:p>
        </p:txBody>
      </p:sp>
      <p:sp>
        <p:nvSpPr>
          <p:cNvPr id="8" name="TextBox 7">
            <a:extLst>
              <a:ext uri="{FF2B5EF4-FFF2-40B4-BE49-F238E27FC236}">
                <a16:creationId xmlns:a16="http://schemas.microsoft.com/office/drawing/2014/main" id="{4C7FE934-D0E5-54E3-A867-83156C91AB5E}"/>
              </a:ext>
            </a:extLst>
          </p:cNvPr>
          <p:cNvSpPr txBox="1"/>
          <p:nvPr/>
        </p:nvSpPr>
        <p:spPr>
          <a:xfrm>
            <a:off x="3744789" y="942045"/>
            <a:ext cx="8220470" cy="646331"/>
          </a:xfrm>
          <a:prstGeom prst="rect">
            <a:avLst/>
          </a:prstGeom>
          <a:solidFill>
            <a:srgbClr val="FFFF99"/>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China &amp; Russia lead deployment of SMRs … Industrial and Arctic applications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Calibri" panose="020F0502020204030204" pitchFamily="34" charset="0"/>
              </a:rPr>
              <a:t>What will USA and Europe do to recover leadership?  Data Centers.  Heavy Industry.</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7" name="Picture 6">
            <a:extLst>
              <a:ext uri="{FF2B5EF4-FFF2-40B4-BE49-F238E27FC236}">
                <a16:creationId xmlns:a16="http://schemas.microsoft.com/office/drawing/2014/main" id="{ECE947C6-78EE-7D71-E1DC-226CF8C9A15F}"/>
              </a:ext>
            </a:extLst>
          </p:cNvPr>
          <p:cNvPicPr>
            <a:picLocks noChangeAspect="1"/>
          </p:cNvPicPr>
          <p:nvPr/>
        </p:nvPicPr>
        <p:blipFill>
          <a:blip r:embed="rId5"/>
          <a:stretch>
            <a:fillRect/>
          </a:stretch>
        </p:blipFill>
        <p:spPr>
          <a:xfrm>
            <a:off x="158027" y="5058918"/>
            <a:ext cx="488454" cy="364834"/>
          </a:xfrm>
          <a:prstGeom prst="rect">
            <a:avLst/>
          </a:prstGeom>
        </p:spPr>
      </p:pic>
    </p:spTree>
    <p:extLst>
      <p:ext uri="{BB962C8B-B14F-4D97-AF65-F5344CB8AC3E}">
        <p14:creationId xmlns:p14="http://schemas.microsoft.com/office/powerpoint/2010/main" val="3549119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e0twOAetEwWpV2n5w.ci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de0twOAetEwWpV2n5w.ci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de0twOAetEwWpV2n5w.ci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de0twOAetEwWpV2n5w.ci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3 Presentation Template" id="{E4AEA945-BDFD-444B-A900-92A89D0A6957}" vid="{18FAB113-A3A5-45D5-89D8-54DFA7AEE0BF}"/>
    </a:ext>
  </a:extLst>
</a:theme>
</file>

<file path=ppt/theme/theme10.xml><?xml version="1.0" encoding="utf-8"?>
<a:theme xmlns:a="http://schemas.openxmlformats.org/drawingml/2006/main" name="68_Exelon Generation Everyday Presentation">
  <a:themeElements>
    <a:clrScheme name="Custom 12">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5000"/>
          </a:lnSpc>
          <a:spcBef>
            <a:spcPts val="600"/>
          </a:spcBef>
          <a:defRPr b="1" dirty="0" smtClean="0">
            <a:latin typeface="Arial" panose="020B0604020202020204" pitchFamily="34" charset="0"/>
            <a:cs typeface="Arial" panose="020B0604020202020204" pitchFamily="34" charset="0"/>
          </a:defRPr>
        </a:defPPr>
      </a:lstStyle>
    </a:txDef>
  </a:objectDefaults>
  <a:extraClrSchemeLst/>
</a:theme>
</file>

<file path=ppt/theme/theme11.xml><?xml version="1.0" encoding="utf-8"?>
<a:theme xmlns:a="http://schemas.openxmlformats.org/drawingml/2006/main" name="24_Exelon Generation Everyday Presentation">
  <a:themeElements>
    <a:clrScheme name="Custom 12">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1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3 Presentation Template" id="{E4AEA945-BDFD-444B-A900-92A89D0A6957}" vid="{18FAB113-A3A5-45D5-89D8-54DFA7AEE0BF}"/>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3 Presentation Template" id="{E4AEA945-BDFD-444B-A900-92A89D0A6957}" vid="{18FAB113-A3A5-45D5-89D8-54DFA7AEE0BF}"/>
    </a:ext>
  </a:extLst>
</a:theme>
</file>

<file path=ppt/theme/theme1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3 Presentation Template" id="{E4AEA945-BDFD-444B-A900-92A89D0A6957}" vid="{18FAB113-A3A5-45D5-89D8-54DFA7AEE0BF}"/>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3 Presentation Template" id="{E4AEA945-BDFD-444B-A900-92A89D0A6957}" vid="{18FAB113-A3A5-45D5-89D8-54DFA7AEE0BF}"/>
    </a:ext>
  </a:extLst>
</a:theme>
</file>

<file path=ppt/theme/theme3.xml><?xml version="1.0" encoding="utf-8"?>
<a:theme xmlns:a="http://schemas.openxmlformats.org/drawingml/2006/main" name="66_Exelon Generation Everyday Presentation">
  <a:themeElements>
    <a:clrScheme name="Custom 12">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4.xml><?xml version="1.0" encoding="utf-8"?>
<a:theme xmlns:a="http://schemas.openxmlformats.org/drawingml/2006/main" name="3_Exelon Generation Everyday Presentation">
  <a:themeElements>
    <a:clrScheme name="Custom 12">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5.xml><?xml version="1.0" encoding="utf-8"?>
<a:theme xmlns:a="http://schemas.openxmlformats.org/drawingml/2006/main" name="19_Exelon Generation Everyday Presentation">
  <a:themeElements>
    <a:clrScheme name="Custom 12">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6.xml><?xml version="1.0" encoding="utf-8"?>
<a:theme xmlns:a="http://schemas.openxmlformats.org/drawingml/2006/main" name="22_Exelon Generation Everyday Presentation">
  <a:themeElements>
    <a:clrScheme name="Custom 12">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7.xml><?xml version="1.0" encoding="utf-8"?>
<a:theme xmlns:a="http://schemas.openxmlformats.org/drawingml/2006/main" name="65_Exelon Generation Everyday Presentation">
  <a:themeElements>
    <a:clrScheme name="Custom 12">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8.xml><?xml version="1.0" encoding="utf-8"?>
<a:theme xmlns:a="http://schemas.openxmlformats.org/drawingml/2006/main" name="30_Exelon Generation Everyday Presentation">
  <a:themeElements>
    <a:clrScheme name="Custom 12">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9.xml><?xml version="1.0" encoding="utf-8"?>
<a:theme xmlns:a="http://schemas.openxmlformats.org/drawingml/2006/main" name="73_Exelon Generation Everyday Presentation">
  <a:themeElements>
    <a:clrScheme name="Custom 12">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116319</TotalTime>
  <Words>5892</Words>
  <Application>Microsoft Office PowerPoint</Application>
  <PresentationFormat>Widescreen</PresentationFormat>
  <Paragraphs>657</Paragraphs>
  <Slides>44</Slides>
  <Notes>13</Notes>
  <HiddenSlides>0</HiddenSlides>
  <MMClips>0</MMClips>
  <ScaleCrop>false</ScaleCrop>
  <HeadingPairs>
    <vt:vector size="8" baseType="variant">
      <vt:variant>
        <vt:lpstr>Fonts Used</vt:lpstr>
      </vt:variant>
      <vt:variant>
        <vt:i4>12</vt:i4>
      </vt:variant>
      <vt:variant>
        <vt:lpstr>Theme</vt:lpstr>
      </vt:variant>
      <vt:variant>
        <vt:i4>18</vt:i4>
      </vt:variant>
      <vt:variant>
        <vt:lpstr>Embedded OLE Servers</vt:lpstr>
      </vt:variant>
      <vt:variant>
        <vt:i4>2</vt:i4>
      </vt:variant>
      <vt:variant>
        <vt:lpstr>Slide Titles</vt:lpstr>
      </vt:variant>
      <vt:variant>
        <vt:i4>44</vt:i4>
      </vt:variant>
    </vt:vector>
  </HeadingPairs>
  <TitlesOfParts>
    <vt:vector size="76" baseType="lpstr">
      <vt:lpstr>Arial</vt:lpstr>
      <vt:lpstr>Bookman Old Style</vt:lpstr>
      <vt:lpstr>Calibri</vt:lpstr>
      <vt:lpstr>Calibri Light</vt:lpstr>
      <vt:lpstr>Conv_Akk_Pro</vt:lpstr>
      <vt:lpstr>Courier New</vt:lpstr>
      <vt:lpstr>Franklin Gothic Book</vt:lpstr>
      <vt:lpstr>Franklin Gothic Demi</vt:lpstr>
      <vt:lpstr>Tahoma</vt:lpstr>
      <vt:lpstr>Times New Roman</vt:lpstr>
      <vt:lpstr>Wingdings</vt:lpstr>
      <vt:lpstr>Wingdings 2</vt:lpstr>
      <vt:lpstr>1_Office Theme</vt:lpstr>
      <vt:lpstr>2_Office Theme</vt:lpstr>
      <vt:lpstr>66_Exelon Generation Everyday Presentation</vt:lpstr>
      <vt:lpstr>3_Exelon Generation Everyday Presentation</vt:lpstr>
      <vt:lpstr>19_Exelon Generation Everyday Presentation</vt:lpstr>
      <vt:lpstr>22_Exelon Generation Everyday Presentation</vt:lpstr>
      <vt:lpstr>65_Exelon Generation Everyday Presentation</vt:lpstr>
      <vt:lpstr>30_Exelon Generation Everyday Presentation</vt:lpstr>
      <vt:lpstr>73_Exelon Generation Everyday Presentation</vt:lpstr>
      <vt:lpstr>68_Exelon Generation Everyday Presentation</vt:lpstr>
      <vt:lpstr>24_Exelon Generation Everyday Presentation</vt:lpstr>
      <vt:lpstr>1_Blends</vt:lpstr>
      <vt:lpstr>2_Blends</vt:lpstr>
      <vt:lpstr>3_Office Theme</vt:lpstr>
      <vt:lpstr>5_Office Theme</vt:lpstr>
      <vt:lpstr>6_Office Theme</vt:lpstr>
      <vt:lpstr>Blends</vt:lpstr>
      <vt:lpstr>4_Office Theme</vt:lpstr>
      <vt:lpstr>think-cell Slide</vt:lpstr>
      <vt:lpstr>Document</vt:lpstr>
      <vt:lpstr> Public-Private Financing of Strategic Partnerships for Energy Security:  the case for Nuclear SMRs … and the Evolution of Energy Sovereignty  </vt:lpstr>
      <vt:lpstr>IP3 Leadership Bi-Partisan leaders in National Security and Sustainable Energy Systems</vt:lpstr>
      <vt:lpstr>Opening Policy Observations and Financing Considerations </vt:lpstr>
      <vt:lpstr>Historically Nuclear Plants are built in Waves… since the 1960s</vt:lpstr>
      <vt:lpstr>COP28: 25 Countries Pledge to TRIPLE Nuclear Capacity by 2050 (1200 GWs)</vt:lpstr>
      <vt:lpstr>Data Centers / AI Driving Commercial Demand for New Nuclear </vt:lpstr>
      <vt:lpstr>INDUSTRIAL:  DOW &amp; X-energy collaborating in Texas </vt:lpstr>
      <vt:lpstr>IAEA (Sept 2017 &amp; 2023) – High &amp; Low World Estimates of    Projected Nuclear Capacity PLANNED in 2030, 2040, 2050 </vt:lpstr>
      <vt:lpstr>Global SMRs in “Discussion” now nearing $85 Billion in total value, 2022  </vt:lpstr>
      <vt:lpstr>URBAN Growth &amp; Reliability as Top Driver for new nuclear capacity globally </vt:lpstr>
      <vt:lpstr>AFRICA is the only Continent that will add 1 billion people 2020 to 2050</vt:lpstr>
      <vt:lpstr>PowerPoint Presentation</vt:lpstr>
      <vt:lpstr>Concentrated in Urban Areas:   Ramping Electric Vehicle production Globally for Net Zero </vt:lpstr>
      <vt:lpstr>Texas Valentine’s Freeze FIASCO, Feb. 2021… Who pays for $16 billion?  </vt:lpstr>
      <vt:lpstr>Setting the Landscape:  Global New Projects and Financing Drivers </vt:lpstr>
      <vt:lpstr>Historical Construction of Nuclear Plants, and current “Arena Share” </vt:lpstr>
      <vt:lpstr>WNISR: Nuclear Reactors Under Construction by Vendor Country - July 2023 </vt:lpstr>
      <vt:lpstr>MacKinder’s HEARTLAND THEORY now magnified by Belt &amp; Route Intiative</vt:lpstr>
      <vt:lpstr>Economist 2018: Russia leads world in International Reactor Projects… </vt:lpstr>
      <vt:lpstr>Nov 6:  EU Balkan Alliance for Nuclear SMRs… “Energy Sovereignty” </vt:lpstr>
      <vt:lpstr>China using nuclear units to reinforce BELT-ROUTE INITIATIVE (BRI) with Russia  Russia actively locking up Marine Route sites (ports), with Military Basing Rights </vt:lpstr>
      <vt:lpstr>State Owners &amp; National Vendors Dominate </vt:lpstr>
      <vt:lpstr>Nuclear Plant Ownership, Construction 2020: Sovereign Owners vs Private Utilities </vt:lpstr>
      <vt:lpstr>Sovereign Nuclear Energy Landscape 2030 </vt:lpstr>
      <vt:lpstr>SUMMARY:  Global Competitive Landscape</vt:lpstr>
      <vt:lpstr>AN ALLIED MODEL, Finance the BUY-side:    SMRs by 2040 in GWs</vt:lpstr>
      <vt:lpstr>GLOBAL TRENDS – Wrap up</vt:lpstr>
      <vt:lpstr>Continuing the Dialog on “Nuclear SMRs in NATO” with NPS EAG</vt:lpstr>
      <vt:lpstr>IP3 and Allied Nuclear Partners Ecosystem (with access/relationships to other top U.S. and International Vendors as needed*)</vt:lpstr>
      <vt:lpstr>Discussion</vt:lpstr>
      <vt:lpstr>Optional Module on Evolution of “Market State” from Nation State</vt:lpstr>
      <vt:lpstr>PowerPoint Presentation</vt:lpstr>
      <vt:lpstr>PowerPoint Presentation</vt:lpstr>
      <vt:lpstr>Nation-State (1600-1990)   Market State (1990 --  ) </vt:lpstr>
      <vt:lpstr>Bobbitt on Market States:  Types </vt:lpstr>
      <vt:lpstr>Bobbitt Themes / Market State Framework </vt:lpstr>
      <vt:lpstr>Politics:  Evolving Legitimacy of the State  </vt:lpstr>
      <vt:lpstr>Market States:  Mercantile, Managerial, Entrepreneurial  </vt:lpstr>
      <vt:lpstr>Market States &amp; Policy Approaches </vt:lpstr>
      <vt:lpstr>Symbiosis of the State and Nuclear Technology </vt:lpstr>
      <vt:lpstr>Emerging Observations with Market States – 2012  </vt:lpstr>
      <vt:lpstr>Background sides for Q&amp;A </vt:lpstr>
      <vt:lpstr>WNISR: Nuclear Reactors Under Construction by Host Country - July 2023 </vt:lpstr>
      <vt:lpstr>And, Renewable sources do not stack up well on these Drivers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SMRs and  THE NEW ENERGY SECURITY LANDSCAPE</dc:title>
  <dc:creator>Andrew D. Paterson</dc:creator>
  <cp:lastModifiedBy>Andrew D. Paterson</cp:lastModifiedBy>
  <cp:revision>110</cp:revision>
  <cp:lastPrinted>2023-09-13T10:52:35Z</cp:lastPrinted>
  <dcterms:created xsi:type="dcterms:W3CDTF">2022-10-28T18:43:13Z</dcterms:created>
  <dcterms:modified xsi:type="dcterms:W3CDTF">2024-10-23T13:40:19Z</dcterms:modified>
</cp:coreProperties>
</file>