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2" r:id="rId4"/>
  </p:sldMasterIdLst>
  <p:notesMasterIdLst>
    <p:notesMasterId r:id="rId17"/>
  </p:notesMasterIdLst>
  <p:handoutMasterIdLst>
    <p:handoutMasterId r:id="rId18"/>
  </p:handoutMasterIdLst>
  <p:sldIdLst>
    <p:sldId id="445" r:id="rId5"/>
    <p:sldId id="452" r:id="rId6"/>
    <p:sldId id="436" r:id="rId7"/>
    <p:sldId id="447" r:id="rId8"/>
    <p:sldId id="437" r:id="rId9"/>
    <p:sldId id="450" r:id="rId10"/>
    <p:sldId id="442" r:id="rId11"/>
    <p:sldId id="273" r:id="rId12"/>
    <p:sldId id="441" r:id="rId13"/>
    <p:sldId id="446" r:id="rId14"/>
    <p:sldId id="453" r:id="rId15"/>
    <p:sldId id="44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9D"/>
    <a:srgbClr val="24A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2846" autoAdjust="0"/>
  </p:normalViewPr>
  <p:slideViewPr>
    <p:cSldViewPr snapToGrid="0">
      <p:cViewPr varScale="1">
        <p:scale>
          <a:sx n="56" d="100"/>
          <a:sy n="56" d="100"/>
        </p:scale>
        <p:origin x="10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6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3BE96254-D064-8F33-F52D-19329A7484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E2158D0-1082-4D49-6333-57CC7E7F2E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FB1A1-C3DA-48BD-9142-AFD4D9433ACD}" type="datetimeFigureOut">
              <a:rPr lang="fi-FI" smtClean="0"/>
              <a:t>24.10.2024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8DE31D1-CD42-AC19-7C64-4F99094297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19C1E99-AFA0-AD80-34A6-6CB19C680E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2B48A-A585-43E3-8331-0E0006A01F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1409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2553C-2D3B-410F-AF90-77B651E3B970}" type="datetimeFigureOut">
              <a:rPr lang="fi-FI" smtClean="0"/>
              <a:t>24.10.2024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424CB-32D0-400F-BA21-13B0A5986E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646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424CB-32D0-400F-BA21-13B0A5986E23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8448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424CB-32D0-400F-BA21-13B0A5986E23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8925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JUSTICE and PARTICIPATION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components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sustainable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management.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424CB-32D0-400F-BA21-13B0A5986E23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3725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dirty="0" err="1"/>
              <a:t>Emphasizes</a:t>
            </a:r>
            <a:r>
              <a:rPr lang="fi-FI" dirty="0"/>
              <a:t> </a:t>
            </a:r>
            <a:r>
              <a:rPr lang="fi-FI" b="1" dirty="0" err="1"/>
              <a:t>inclusion</a:t>
            </a:r>
            <a:r>
              <a:rPr lang="fi-FI" dirty="0"/>
              <a:t> </a:t>
            </a:r>
            <a:r>
              <a:rPr lang="fi-FI" b="1" dirty="0"/>
              <a:t>of </a:t>
            </a:r>
            <a:r>
              <a:rPr lang="fi-FI" b="1" dirty="0" err="1"/>
              <a:t>different</a:t>
            </a:r>
            <a:r>
              <a:rPr lang="fi-FI" b="1" dirty="0"/>
              <a:t> </a:t>
            </a:r>
            <a:r>
              <a:rPr lang="fi-FI" b="1" dirty="0" err="1"/>
              <a:t>actors</a:t>
            </a:r>
            <a:r>
              <a:rPr lang="fi-FI" b="1" dirty="0"/>
              <a:t>’ </a:t>
            </a:r>
            <a:r>
              <a:rPr lang="fi-FI" b="1" dirty="0" err="1"/>
              <a:t>values</a:t>
            </a:r>
            <a:r>
              <a:rPr lang="fi-FI" b="1" dirty="0"/>
              <a:t> and </a:t>
            </a:r>
            <a:r>
              <a:rPr lang="fi-FI" b="1" dirty="0" err="1"/>
              <a:t>worldviews</a:t>
            </a:r>
            <a:r>
              <a:rPr lang="fi-FI" dirty="0"/>
              <a:t> </a:t>
            </a:r>
            <a:r>
              <a:rPr lang="fi-FI" dirty="0" err="1"/>
              <a:t>when</a:t>
            </a:r>
            <a:r>
              <a:rPr lang="fi-FI" dirty="0"/>
              <a:t> </a:t>
            </a:r>
            <a:r>
              <a:rPr lang="fi-FI" dirty="0" err="1"/>
              <a:t>planning</a:t>
            </a:r>
            <a:r>
              <a:rPr lang="fi-FI" dirty="0"/>
              <a:t> and </a:t>
            </a:r>
            <a:r>
              <a:rPr lang="fi-FI" dirty="0" err="1"/>
              <a:t>implementing</a:t>
            </a:r>
            <a:r>
              <a:rPr lang="fi-FI" dirty="0"/>
              <a:t> </a:t>
            </a:r>
            <a:r>
              <a:rPr lang="fi-FI" dirty="0" err="1"/>
              <a:t>green</a:t>
            </a:r>
            <a:r>
              <a:rPr lang="fi-FI" dirty="0"/>
              <a:t> transition </a:t>
            </a:r>
            <a:r>
              <a:rPr lang="fi-FI" dirty="0" err="1"/>
              <a:t>projects</a:t>
            </a:r>
            <a:endParaRPr lang="fi-FI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Co-develops tools and methods </a:t>
            </a:r>
            <a:r>
              <a:rPr lang="en-US" dirty="0"/>
              <a:t>to examine the boundaries of land use </a:t>
            </a:r>
            <a:r>
              <a:rPr lang="fi-FI" b="0" dirty="0" err="1"/>
              <a:t>such</a:t>
            </a:r>
            <a:r>
              <a:rPr lang="fi-FI" b="0" dirty="0"/>
              <a:t> as </a:t>
            </a:r>
            <a:r>
              <a:rPr lang="fi-FI" b="1" dirty="0" err="1"/>
              <a:t>participatory</a:t>
            </a:r>
            <a:r>
              <a:rPr lang="fi-FI" b="1" dirty="0"/>
              <a:t> and </a:t>
            </a:r>
            <a:r>
              <a:rPr lang="fi-FI" b="1" dirty="0" err="1"/>
              <a:t>art-based</a:t>
            </a:r>
            <a:r>
              <a:rPr lang="fi-FI" b="1" dirty="0"/>
              <a:t> </a:t>
            </a:r>
            <a:r>
              <a:rPr lang="fi-FI" b="1" dirty="0" err="1"/>
              <a:t>methods</a:t>
            </a:r>
            <a:r>
              <a:rPr lang="fi-FI" b="1" dirty="0"/>
              <a:t> and </a:t>
            </a:r>
            <a:r>
              <a:rPr lang="fi-FI" b="1" dirty="0" err="1"/>
              <a:t>service</a:t>
            </a:r>
            <a:r>
              <a:rPr lang="fi-FI" b="1" dirty="0"/>
              <a:t> design </a:t>
            </a:r>
            <a:r>
              <a:rPr lang="fi-FI" dirty="0"/>
              <a:t>to </a:t>
            </a:r>
            <a:r>
              <a:rPr lang="fi-FI" dirty="0" err="1"/>
              <a:t>engage</a:t>
            </a:r>
            <a:r>
              <a:rPr lang="fi-FI" dirty="0"/>
              <a:t> </a:t>
            </a:r>
            <a:r>
              <a:rPr lang="fi-FI" dirty="0" err="1"/>
              <a:t>various</a:t>
            </a:r>
            <a:r>
              <a:rPr lang="fi-FI" dirty="0"/>
              <a:t> </a:t>
            </a:r>
            <a:r>
              <a:rPr lang="fi-FI" dirty="0" err="1"/>
              <a:t>actors</a:t>
            </a:r>
            <a:r>
              <a:rPr lang="fi-FI" dirty="0"/>
              <a:t> and </a:t>
            </a:r>
            <a:r>
              <a:rPr lang="fi-FI" dirty="0" err="1"/>
              <a:t>sectors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i-FI" dirty="0" err="1"/>
              <a:t>The</a:t>
            </a:r>
            <a:r>
              <a:rPr lang="fi-FI" dirty="0"/>
              <a:t> main </a:t>
            </a:r>
            <a:r>
              <a:rPr lang="fi-FI" dirty="0" err="1"/>
              <a:t>outcome</a:t>
            </a:r>
            <a:r>
              <a:rPr lang="fi-FI" dirty="0"/>
              <a:t> is </a:t>
            </a:r>
            <a:r>
              <a:rPr lang="fi-FI" b="1" dirty="0"/>
              <a:t>a </a:t>
            </a:r>
            <a:r>
              <a:rPr lang="fi-FI" b="1" dirty="0" err="1"/>
              <a:t>boundary</a:t>
            </a:r>
            <a:r>
              <a:rPr lang="fi-FI" b="1" dirty="0"/>
              <a:t> </a:t>
            </a:r>
            <a:r>
              <a:rPr lang="fi-FI" b="1" dirty="0" err="1"/>
              <a:t>organization</a:t>
            </a:r>
            <a:r>
              <a:rPr lang="fi-FI" b="1" dirty="0"/>
              <a:t> </a:t>
            </a:r>
            <a:r>
              <a:rPr lang="fi-FI" dirty="0"/>
              <a:t>”Virtual Centre for </a:t>
            </a:r>
            <a:r>
              <a:rPr lang="fi-FI" dirty="0" err="1"/>
              <a:t>Arctic</a:t>
            </a:r>
            <a:r>
              <a:rPr lang="fi-FI" dirty="0"/>
              <a:t> Green Transition”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424CB-32D0-400F-BA21-13B0A5986E23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35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424CB-32D0-400F-BA21-13B0A5986E23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843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gradFill flip="none" rotWithShape="1">
          <a:gsLst>
            <a:gs pos="0">
              <a:srgbClr val="24AE82"/>
            </a:gs>
            <a:gs pos="100000">
              <a:srgbClr val="00849D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teksti, Fontti, Grafiikka, logo&#10;&#10;Kuvaus luotu automaattisesti">
            <a:extLst>
              <a:ext uri="{FF2B5EF4-FFF2-40B4-BE49-F238E27FC236}">
                <a16:creationId xmlns:a16="http://schemas.microsoft.com/office/drawing/2014/main" id="{69873D9F-8279-8091-5E5C-14218B6B6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503" y="1477108"/>
            <a:ext cx="4314995" cy="3321239"/>
          </a:xfrm>
          <a:prstGeom prst="rect">
            <a:avLst/>
          </a:prstGeom>
        </p:spPr>
      </p:pic>
      <p:pic>
        <p:nvPicPr>
          <p:cNvPr id="12" name="Kuva 11" descr="Kuva, joka sisältää kohteen Symmetria, taide, kuvio, muotoilu&#10;&#10;Kuvaus luotu automaattisesti">
            <a:extLst>
              <a:ext uri="{FF2B5EF4-FFF2-40B4-BE49-F238E27FC236}">
                <a16:creationId xmlns:a16="http://schemas.microsoft.com/office/drawing/2014/main" id="{442541FC-A338-6CEA-1BCB-D5745ED3E7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5" b="16852"/>
          <a:stretch/>
        </p:blipFill>
        <p:spPr>
          <a:xfrm>
            <a:off x="8718635" y="1155700"/>
            <a:ext cx="3473365" cy="5702300"/>
          </a:xfrm>
          <a:prstGeom prst="rect">
            <a:avLst/>
          </a:prstGeom>
        </p:spPr>
      </p:pic>
      <p:pic>
        <p:nvPicPr>
          <p:cNvPr id="13" name="Kuva 12" descr="Kuva, joka sisältää kohteen Symmetria, taide, kuvio, muotoilu&#10;&#10;Kuvaus luotu automaattisesti">
            <a:extLst>
              <a:ext uri="{FF2B5EF4-FFF2-40B4-BE49-F238E27FC236}">
                <a16:creationId xmlns:a16="http://schemas.microsoft.com/office/drawing/2014/main" id="{3EB7F943-F489-E979-7BD9-BEE953EDAB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7" t="45648"/>
          <a:stretch/>
        </p:blipFill>
        <p:spPr>
          <a:xfrm>
            <a:off x="0" y="0"/>
            <a:ext cx="4175626" cy="372745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358259A2-1E8F-4208-9626-65A3A424D0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6128" y="5823488"/>
            <a:ext cx="2159744" cy="5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67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Symmetria, taide, kuvio, muotoilu&#10;&#10;Kuvaus luotu automaattisesti">
            <a:extLst>
              <a:ext uri="{FF2B5EF4-FFF2-40B4-BE49-F238E27FC236}">
                <a16:creationId xmlns:a16="http://schemas.microsoft.com/office/drawing/2014/main" id="{A5A73B99-26D1-D42F-5561-AD18370F54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26" b="23976"/>
          <a:stretch/>
        </p:blipFill>
        <p:spPr>
          <a:xfrm>
            <a:off x="6711951" y="-88466"/>
            <a:ext cx="5480050" cy="6946466"/>
          </a:xfrm>
          <a:prstGeom prst="rect">
            <a:avLst/>
          </a:prstGeom>
        </p:spPr>
      </p:pic>
      <p:pic>
        <p:nvPicPr>
          <p:cNvPr id="7" name="Kuva 6" descr="Kuva, joka sisältää kohteen Grafiikka, muotoilu&#10;&#10;Kuvaus luotu automaattisesti">
            <a:extLst>
              <a:ext uri="{FF2B5EF4-FFF2-40B4-BE49-F238E27FC236}">
                <a16:creationId xmlns:a16="http://schemas.microsoft.com/office/drawing/2014/main" id="{11D88CAA-9A61-9A9C-3715-DA6D0AEBAE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224" y="5557136"/>
            <a:ext cx="1104443" cy="8493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B46CA-3A73-BD44-862B-87F349701FB6}" type="datetimeFigureOut">
              <a:rPr lang="en-NO" smtClean="0"/>
              <a:t>10/24/2024</a:t>
            </a:fld>
            <a:endParaRPr lang="en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CBD0C-7212-4148-B3B5-4790632E1F72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36991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svokuvagalleria 6 hl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788" y="4289587"/>
            <a:ext cx="1853339" cy="101083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B46CA-3A73-BD44-862B-87F349701FB6}" type="datetimeFigureOut">
              <a:rPr lang="en-NO" smtClean="0"/>
              <a:t>10/24/2024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CBD0C-7212-4148-B3B5-4790632E1F72}" type="slidenum">
              <a:rPr lang="en-NO" smtClean="0"/>
              <a:t>‹#›</a:t>
            </a:fld>
            <a:endParaRPr lang="en-NO"/>
          </a:p>
        </p:txBody>
      </p:sp>
      <p:pic>
        <p:nvPicPr>
          <p:cNvPr id="8" name="Kuva 7" descr="Kuva, joka sisältää kohteen Symmetria, taide, kuvio, muotoilu&#10;&#10;Kuvaus luotu automaattisesti">
            <a:extLst>
              <a:ext uri="{FF2B5EF4-FFF2-40B4-BE49-F238E27FC236}">
                <a16:creationId xmlns:a16="http://schemas.microsoft.com/office/drawing/2014/main" id="{75882503-0A6E-ACAD-3CAA-6B497D6A8F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26" b="23976"/>
          <a:stretch/>
        </p:blipFill>
        <p:spPr>
          <a:xfrm>
            <a:off x="6711951" y="-88466"/>
            <a:ext cx="5480050" cy="6946466"/>
          </a:xfrm>
          <a:prstGeom prst="rect">
            <a:avLst/>
          </a:prstGeom>
        </p:spPr>
      </p:pic>
      <p:pic>
        <p:nvPicPr>
          <p:cNvPr id="15" name="Kuva 14" descr="Kuva, joka sisältää kohteen Grafiikka, muotoilu&#10;&#10;Kuvaus luotu automaattisesti">
            <a:extLst>
              <a:ext uri="{FF2B5EF4-FFF2-40B4-BE49-F238E27FC236}">
                <a16:creationId xmlns:a16="http://schemas.microsoft.com/office/drawing/2014/main" id="{6E9653F7-159A-071B-C955-4355210152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224" y="5557136"/>
            <a:ext cx="1104443" cy="84935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3D33661-5D69-4F3F-1C38-69E3302F6A6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98788" y="2430257"/>
            <a:ext cx="1853339" cy="176078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endParaRPr lang="fi-FI" dirty="0"/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9F53ACF-7E8D-5B9D-2038-7ACBA7A4129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302496" y="4289587"/>
            <a:ext cx="1853339" cy="101083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D8589127-A672-4C1F-A133-5FEDE075164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302496" y="2430257"/>
            <a:ext cx="1853339" cy="176078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endParaRPr lang="fi-FI" dirty="0"/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3954C3C7-7BE9-E7FA-F5FA-2CC02D6211D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206204" y="4289587"/>
            <a:ext cx="1853339" cy="101083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F7C81503-61D9-ACA3-4BBD-C87B0F984337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206204" y="2430257"/>
            <a:ext cx="1853339" cy="176078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endParaRPr lang="fi-FI" dirty="0"/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BAE061E9-BC7B-A55D-FC8A-2D91FB924216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109912" y="4289587"/>
            <a:ext cx="1853339" cy="101083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BAF30B50-F090-08A7-03ED-311472A8D657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109912" y="2430257"/>
            <a:ext cx="1853339" cy="176078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endParaRPr lang="fi-FI" dirty="0"/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E294E7B0-6C29-2DCF-743A-C46731EB50BC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8013620" y="4289587"/>
            <a:ext cx="1853339" cy="101083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32518285-2C18-BBAE-C369-4614BD0986F8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13620" y="2430257"/>
            <a:ext cx="1853339" cy="176078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endParaRPr lang="fi-FI" dirty="0"/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0FF4CEC0-4A19-77AB-0340-2DDE5755397E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9917328" y="4289587"/>
            <a:ext cx="1853339" cy="101083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420B106D-E1AE-C963-E701-04353AE3142E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9917328" y="2430257"/>
            <a:ext cx="1853339" cy="176078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09106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svokuvagalleria 8 hl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0793" y="2591059"/>
            <a:ext cx="1853339" cy="124761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B46CA-3A73-BD44-862B-87F349701FB6}" type="datetimeFigureOut">
              <a:rPr lang="en-NO" smtClean="0"/>
              <a:t>10/24/2024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CBD0C-7212-4148-B3B5-4790632E1F72}" type="slidenum">
              <a:rPr lang="en-NO" smtClean="0"/>
              <a:t>‹#›</a:t>
            </a:fld>
            <a:endParaRPr lang="en-NO"/>
          </a:p>
        </p:txBody>
      </p:sp>
      <p:pic>
        <p:nvPicPr>
          <p:cNvPr id="8" name="Kuva 7" descr="Kuva, joka sisältää kohteen Symmetria, taide, kuvio, muotoilu&#10;&#10;Kuvaus luotu automaattisesti">
            <a:extLst>
              <a:ext uri="{FF2B5EF4-FFF2-40B4-BE49-F238E27FC236}">
                <a16:creationId xmlns:a16="http://schemas.microsoft.com/office/drawing/2014/main" id="{75882503-0A6E-ACAD-3CAA-6B497D6A8F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26" b="23976"/>
          <a:stretch/>
        </p:blipFill>
        <p:spPr>
          <a:xfrm>
            <a:off x="6711951" y="-88466"/>
            <a:ext cx="5480050" cy="6946466"/>
          </a:xfrm>
          <a:prstGeom prst="rect">
            <a:avLst/>
          </a:prstGeom>
        </p:spPr>
      </p:pic>
      <p:pic>
        <p:nvPicPr>
          <p:cNvPr id="15" name="Kuva 14" descr="Kuva, joka sisältää kohteen Grafiikka, muotoilu&#10;&#10;Kuvaus luotu automaattisesti">
            <a:extLst>
              <a:ext uri="{FF2B5EF4-FFF2-40B4-BE49-F238E27FC236}">
                <a16:creationId xmlns:a16="http://schemas.microsoft.com/office/drawing/2014/main" id="{6E9653F7-159A-071B-C955-4355210152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224" y="5557136"/>
            <a:ext cx="1104443" cy="84935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3D33661-5D69-4F3F-1C38-69E3302F6A6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77335" y="2591059"/>
            <a:ext cx="771758" cy="124761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endParaRPr lang="fi-FI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E79C70F-2C49-BE27-EBC4-37AAF702A0C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42661" y="2591059"/>
            <a:ext cx="1853339" cy="124761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6FAA15B-D584-2583-FA3D-1A2A7CA1621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409203" y="2591059"/>
            <a:ext cx="771758" cy="124761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endParaRPr lang="fi-FI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59E6AC1-848E-B149-4471-AA00A9A4973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82282" y="2591059"/>
            <a:ext cx="1853339" cy="124761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7E61625-BDD7-04AC-398B-BB507EAC157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148824" y="2591059"/>
            <a:ext cx="771758" cy="124761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endParaRPr lang="fi-FI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A7B8EFD-8E1E-680A-A1E2-219DA3BE7967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9730779" y="2591059"/>
            <a:ext cx="1853339" cy="124761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8C7B8609-6C25-2B6C-ED01-5EDA3F22BFAE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897321" y="2591059"/>
            <a:ext cx="771758" cy="124761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endParaRPr lang="fi-FI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9C6A74E-EEA0-E935-73F6-FBBBD48D5484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1510793" y="4037568"/>
            <a:ext cx="1853339" cy="124761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B6016B8F-5844-4A1C-6E60-11D979512035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677335" y="4037568"/>
            <a:ext cx="771758" cy="124761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endParaRPr lang="fi-FI" dirty="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08DD58B-E820-6F14-74BF-5C98754C027A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4242661" y="4037568"/>
            <a:ext cx="1853339" cy="124761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08165F8-291E-C8C2-4964-361BE7CFEAC2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3409203" y="4037568"/>
            <a:ext cx="771758" cy="124761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endParaRPr lang="fi-FI" dirty="0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8AC5140F-7002-1655-0812-FA77338C1215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6982282" y="4037568"/>
            <a:ext cx="1853339" cy="124761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F768EF49-49DF-7A67-2D1A-D72834A5D89F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6148824" y="4037568"/>
            <a:ext cx="771758" cy="124761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endParaRPr lang="fi-FI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1D63CB49-558D-3D72-2CFA-D59F2B2B7761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9730779" y="4037568"/>
            <a:ext cx="1853339" cy="124761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85BAC61A-64F5-1D8B-785B-4965DA702F1A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8897321" y="4037568"/>
            <a:ext cx="771758" cy="124761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457200" indent="0">
              <a:buFont typeface="Arial" panose="020B0604020202020204" pitchFamily="34" charset="0"/>
              <a:buNone/>
              <a:defRPr sz="140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4516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ätösdia">
    <p:bg>
      <p:bgPr>
        <a:gradFill>
          <a:gsLst>
            <a:gs pos="0">
              <a:srgbClr val="24AE82"/>
            </a:gs>
            <a:gs pos="100000">
              <a:srgbClr val="00849D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Symmetria, taide, kuvio, muotoilu&#10;&#10;Kuvaus luotu automaattisesti">
            <a:extLst>
              <a:ext uri="{FF2B5EF4-FFF2-40B4-BE49-F238E27FC236}">
                <a16:creationId xmlns:a16="http://schemas.microsoft.com/office/drawing/2014/main" id="{7A20AE70-100D-4555-9962-81767B44FA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5" b="16852"/>
          <a:stretch/>
        </p:blipFill>
        <p:spPr>
          <a:xfrm>
            <a:off x="8718635" y="1155700"/>
            <a:ext cx="3473365" cy="5702300"/>
          </a:xfrm>
          <a:prstGeom prst="rect">
            <a:avLst/>
          </a:prstGeom>
        </p:spPr>
      </p:pic>
      <p:pic>
        <p:nvPicPr>
          <p:cNvPr id="6" name="Kuva 5" descr="Kuva, joka sisältää kohteen Symmetria, taide, kuvio, muotoilu&#10;&#10;Kuvaus luotu automaattisesti">
            <a:extLst>
              <a:ext uri="{FF2B5EF4-FFF2-40B4-BE49-F238E27FC236}">
                <a16:creationId xmlns:a16="http://schemas.microsoft.com/office/drawing/2014/main" id="{D2316361-1449-4FB4-BEA3-395D4675B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7" t="45648"/>
          <a:stretch/>
        </p:blipFill>
        <p:spPr>
          <a:xfrm>
            <a:off x="0" y="0"/>
            <a:ext cx="4175626" cy="37274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EE50B72-4283-FF22-A148-BD752B649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1088188"/>
            <a:ext cx="8596668" cy="1826581"/>
          </a:xfrm>
        </p:spPr>
        <p:txBody>
          <a:bodyPr anchor="b"/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CF1B6A8-C379-7D8C-5D76-708B29317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7666" y="2914769"/>
            <a:ext cx="8596668" cy="860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D79B454-7A14-8C3E-9760-A0C4335BD5D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97666" y="3764334"/>
            <a:ext cx="8596668" cy="8604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4D5FC19B-D4AB-E201-CB81-3A708B5C51C2}"/>
              </a:ext>
            </a:extLst>
          </p:cNvPr>
          <p:cNvGrpSpPr/>
          <p:nvPr userDrawn="1"/>
        </p:nvGrpSpPr>
        <p:grpSpPr>
          <a:xfrm>
            <a:off x="418805" y="5749363"/>
            <a:ext cx="11246948" cy="745942"/>
            <a:chOff x="418805" y="5749363"/>
            <a:chExt cx="11246948" cy="745942"/>
          </a:xfrm>
        </p:grpSpPr>
        <p:pic>
          <p:nvPicPr>
            <p:cNvPr id="3" name="Kuva 2" descr="Kuva, joka sisältää kohteen teksti, Fontti, Grafiikka, logo&#10;&#10;Kuvaus luotu automaattisesti">
              <a:extLst>
                <a:ext uri="{FF2B5EF4-FFF2-40B4-BE49-F238E27FC236}">
                  <a16:creationId xmlns:a16="http://schemas.microsoft.com/office/drawing/2014/main" id="{9EECA214-50FE-7D7D-68E2-C068E15D51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05" y="5749363"/>
              <a:ext cx="969137" cy="745942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E8BBE9ED-C14B-56F4-F0D7-ADD3560ED9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43420" y="5907776"/>
              <a:ext cx="1610424" cy="429117"/>
            </a:xfrm>
            <a:prstGeom prst="rect">
              <a:avLst/>
            </a:prstGeom>
          </p:spPr>
        </p:pic>
        <p:pic>
          <p:nvPicPr>
            <p:cNvPr id="18" name="Kuva 17">
              <a:extLst>
                <a:ext uri="{FF2B5EF4-FFF2-40B4-BE49-F238E27FC236}">
                  <a16:creationId xmlns:a16="http://schemas.microsoft.com/office/drawing/2014/main" id="{6203CDFA-F3A9-38A9-B0CC-25AC386B56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22427" y="5916531"/>
              <a:ext cx="1672337" cy="411607"/>
            </a:xfrm>
            <a:prstGeom prst="rect">
              <a:avLst/>
            </a:prstGeom>
          </p:spPr>
        </p:pic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3A5D0E0C-9907-280A-C5B8-B892AF984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88329" y="5765775"/>
              <a:ext cx="665798" cy="713118"/>
            </a:xfrm>
            <a:prstGeom prst="rect">
              <a:avLst/>
            </a:prstGeom>
          </p:spPr>
        </p:pic>
        <p:pic>
          <p:nvPicPr>
            <p:cNvPr id="20" name="Kuva 19">
              <a:extLst>
                <a:ext uri="{FF2B5EF4-FFF2-40B4-BE49-F238E27FC236}">
                  <a16:creationId xmlns:a16="http://schemas.microsoft.com/office/drawing/2014/main" id="{7F077F42-FF6B-8F60-D626-70B7DFE991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5420" y="5826766"/>
              <a:ext cx="673515" cy="591137"/>
            </a:xfrm>
            <a:prstGeom prst="rect">
              <a:avLst/>
            </a:prstGeom>
          </p:spPr>
        </p:pic>
        <p:pic>
          <p:nvPicPr>
            <p:cNvPr id="21" name="Kuva 20">
              <a:extLst>
                <a:ext uri="{FF2B5EF4-FFF2-40B4-BE49-F238E27FC236}">
                  <a16:creationId xmlns:a16="http://schemas.microsoft.com/office/drawing/2014/main" id="{5E2B5F40-3CF6-BA67-4F6B-F679110C08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8613" y="5907775"/>
              <a:ext cx="1677140" cy="429119"/>
            </a:xfrm>
            <a:prstGeom prst="rect">
              <a:avLst/>
            </a:prstGeom>
          </p:spPr>
        </p:pic>
        <p:pic>
          <p:nvPicPr>
            <p:cNvPr id="22" name="Kuva 21">
              <a:extLst>
                <a:ext uri="{FF2B5EF4-FFF2-40B4-BE49-F238E27FC236}">
                  <a16:creationId xmlns:a16="http://schemas.microsoft.com/office/drawing/2014/main" id="{DF4A965A-0F59-F6E0-6109-A695A994A3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9249" y="5887938"/>
              <a:ext cx="1971686" cy="468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393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ätösdia laatikko">
    <p:bg>
      <p:bgPr>
        <a:gradFill>
          <a:gsLst>
            <a:gs pos="0">
              <a:srgbClr val="24AE82"/>
            </a:gs>
            <a:gs pos="100000">
              <a:srgbClr val="00849D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E1DEB232-0492-AF62-BC21-F112C3D6C79A}"/>
              </a:ext>
            </a:extLst>
          </p:cNvPr>
          <p:cNvSpPr/>
          <p:nvPr userDrawn="1"/>
        </p:nvSpPr>
        <p:spPr>
          <a:xfrm>
            <a:off x="687092" y="627681"/>
            <a:ext cx="10817817" cy="4835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 descr="Kuva, joka sisältää kohteen Symmetria, taide, kuvio, muotoilu&#10;&#10;Kuvaus luotu automaattisesti">
            <a:extLst>
              <a:ext uri="{FF2B5EF4-FFF2-40B4-BE49-F238E27FC236}">
                <a16:creationId xmlns:a16="http://schemas.microsoft.com/office/drawing/2014/main" id="{7A20AE70-100D-4555-9962-81767B44FA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5" b="16852"/>
          <a:stretch/>
        </p:blipFill>
        <p:spPr>
          <a:xfrm>
            <a:off x="8718635" y="1155700"/>
            <a:ext cx="3473365" cy="5702300"/>
          </a:xfrm>
          <a:prstGeom prst="rect">
            <a:avLst/>
          </a:prstGeom>
        </p:spPr>
      </p:pic>
      <p:pic>
        <p:nvPicPr>
          <p:cNvPr id="6" name="Kuva 5" descr="Kuva, joka sisältää kohteen Symmetria, taide, kuvio, muotoilu&#10;&#10;Kuvaus luotu automaattisesti">
            <a:extLst>
              <a:ext uri="{FF2B5EF4-FFF2-40B4-BE49-F238E27FC236}">
                <a16:creationId xmlns:a16="http://schemas.microsoft.com/office/drawing/2014/main" id="{D2316361-1449-4FB4-BEA3-395D4675B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7" t="45648"/>
          <a:stretch/>
        </p:blipFill>
        <p:spPr>
          <a:xfrm>
            <a:off x="0" y="0"/>
            <a:ext cx="4175626" cy="37274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EE50B72-4283-FF22-A148-BD752B649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1088188"/>
            <a:ext cx="8596668" cy="1826581"/>
          </a:xfrm>
        </p:spPr>
        <p:txBody>
          <a:bodyPr anchor="b"/>
          <a:lstStyle>
            <a:lvl1pPr algn="ctr">
              <a:defRPr sz="4000" b="1" cap="all" baseline="0"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CF1B6A8-C379-7D8C-5D76-708B29317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7666" y="2914769"/>
            <a:ext cx="8596668" cy="860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D79B454-7A14-8C3E-9760-A0C4335BD5D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97666" y="3764334"/>
            <a:ext cx="8596668" cy="8604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E6F01B53-43B8-60E1-DF88-EA2AFF109CF7}"/>
              </a:ext>
            </a:extLst>
          </p:cNvPr>
          <p:cNvGrpSpPr/>
          <p:nvPr userDrawn="1"/>
        </p:nvGrpSpPr>
        <p:grpSpPr>
          <a:xfrm>
            <a:off x="418805" y="5749363"/>
            <a:ext cx="11246948" cy="745942"/>
            <a:chOff x="418805" y="5749363"/>
            <a:chExt cx="11246948" cy="745942"/>
          </a:xfrm>
        </p:grpSpPr>
        <p:pic>
          <p:nvPicPr>
            <p:cNvPr id="4" name="Kuva 3" descr="Kuva, joka sisältää kohteen teksti, Fontti, Grafiikka, logo&#10;&#10;Kuvaus luotu automaattisesti">
              <a:extLst>
                <a:ext uri="{FF2B5EF4-FFF2-40B4-BE49-F238E27FC236}">
                  <a16:creationId xmlns:a16="http://schemas.microsoft.com/office/drawing/2014/main" id="{E67D5645-0FA6-C587-D634-2A092F4AC0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05" y="5749363"/>
              <a:ext cx="969137" cy="745942"/>
            </a:xfrm>
            <a:prstGeom prst="rect">
              <a:avLst/>
            </a:prstGeom>
          </p:spPr>
        </p:pic>
        <p:pic>
          <p:nvPicPr>
            <p:cNvPr id="18" name="Kuva 17">
              <a:extLst>
                <a:ext uri="{FF2B5EF4-FFF2-40B4-BE49-F238E27FC236}">
                  <a16:creationId xmlns:a16="http://schemas.microsoft.com/office/drawing/2014/main" id="{B0C6B0A2-BF6D-4B73-D97C-9B3DDB45A1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43420" y="5907776"/>
              <a:ext cx="1610424" cy="429117"/>
            </a:xfrm>
            <a:prstGeom prst="rect">
              <a:avLst/>
            </a:prstGeom>
          </p:spPr>
        </p:pic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D504BCDD-EE47-80C7-E0F3-C3DC9AF1DC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22427" y="5916531"/>
              <a:ext cx="1672337" cy="411607"/>
            </a:xfrm>
            <a:prstGeom prst="rect">
              <a:avLst/>
            </a:prstGeom>
          </p:spPr>
        </p:pic>
        <p:pic>
          <p:nvPicPr>
            <p:cNvPr id="20" name="Kuva 19">
              <a:extLst>
                <a:ext uri="{FF2B5EF4-FFF2-40B4-BE49-F238E27FC236}">
                  <a16:creationId xmlns:a16="http://schemas.microsoft.com/office/drawing/2014/main" id="{DFCEA944-4C7B-89D2-4E19-43550D2FBA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88329" y="5765775"/>
              <a:ext cx="665798" cy="713118"/>
            </a:xfrm>
            <a:prstGeom prst="rect">
              <a:avLst/>
            </a:prstGeom>
          </p:spPr>
        </p:pic>
        <p:pic>
          <p:nvPicPr>
            <p:cNvPr id="21" name="Kuva 20">
              <a:extLst>
                <a:ext uri="{FF2B5EF4-FFF2-40B4-BE49-F238E27FC236}">
                  <a16:creationId xmlns:a16="http://schemas.microsoft.com/office/drawing/2014/main" id="{4D87C51A-2A72-0977-D7AB-0409CBC679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5420" y="5826766"/>
              <a:ext cx="673515" cy="591137"/>
            </a:xfrm>
            <a:prstGeom prst="rect">
              <a:avLst/>
            </a:prstGeom>
          </p:spPr>
        </p:pic>
        <p:pic>
          <p:nvPicPr>
            <p:cNvPr id="22" name="Kuva 21">
              <a:extLst>
                <a:ext uri="{FF2B5EF4-FFF2-40B4-BE49-F238E27FC236}">
                  <a16:creationId xmlns:a16="http://schemas.microsoft.com/office/drawing/2014/main" id="{50188F26-B5BE-5E21-0D06-BFFF2983E5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8613" y="5907775"/>
              <a:ext cx="1677140" cy="429119"/>
            </a:xfrm>
            <a:prstGeom prst="rect">
              <a:avLst/>
            </a:prstGeom>
          </p:spPr>
        </p:pic>
        <p:pic>
          <p:nvPicPr>
            <p:cNvPr id="23" name="Kuva 22">
              <a:extLst>
                <a:ext uri="{FF2B5EF4-FFF2-40B4-BE49-F238E27FC236}">
                  <a16:creationId xmlns:a16="http://schemas.microsoft.com/office/drawing/2014/main" id="{88480B5B-85AD-BD4D-1EAE-0AE319892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9249" y="5887938"/>
              <a:ext cx="1971686" cy="468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0457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teksti">
    <p:bg>
      <p:bgPr>
        <a:gradFill flip="none" rotWithShape="1">
          <a:gsLst>
            <a:gs pos="0">
              <a:srgbClr val="24AE82"/>
            </a:gs>
            <a:gs pos="100000">
              <a:srgbClr val="00849D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teksti, Fontti, Grafiikka, logo&#10;&#10;Kuvaus luotu automaattisesti">
            <a:extLst>
              <a:ext uri="{FF2B5EF4-FFF2-40B4-BE49-F238E27FC236}">
                <a16:creationId xmlns:a16="http://schemas.microsoft.com/office/drawing/2014/main" id="{69873D9F-8279-8091-5E5C-14218B6B6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41" y="5203555"/>
            <a:ext cx="1621338" cy="1247939"/>
          </a:xfrm>
          <a:prstGeom prst="rect">
            <a:avLst/>
          </a:prstGeom>
        </p:spPr>
      </p:pic>
      <p:pic>
        <p:nvPicPr>
          <p:cNvPr id="12" name="Kuva 11" descr="Kuva, joka sisältää kohteen Symmetria, taide, kuvio, muotoilu&#10;&#10;Kuvaus luotu automaattisesti">
            <a:extLst>
              <a:ext uri="{FF2B5EF4-FFF2-40B4-BE49-F238E27FC236}">
                <a16:creationId xmlns:a16="http://schemas.microsoft.com/office/drawing/2014/main" id="{442541FC-A338-6CEA-1BCB-D5745ED3E7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5" b="16852"/>
          <a:stretch/>
        </p:blipFill>
        <p:spPr>
          <a:xfrm>
            <a:off x="8718635" y="1155700"/>
            <a:ext cx="3473365" cy="5702300"/>
          </a:xfrm>
          <a:prstGeom prst="rect">
            <a:avLst/>
          </a:prstGeom>
        </p:spPr>
      </p:pic>
      <p:pic>
        <p:nvPicPr>
          <p:cNvPr id="13" name="Kuva 12" descr="Kuva, joka sisältää kohteen Symmetria, taide, kuvio, muotoilu&#10;&#10;Kuvaus luotu automaattisesti">
            <a:extLst>
              <a:ext uri="{FF2B5EF4-FFF2-40B4-BE49-F238E27FC236}">
                <a16:creationId xmlns:a16="http://schemas.microsoft.com/office/drawing/2014/main" id="{3EB7F943-F489-E979-7BD9-BEE953EDAB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7" t="45648"/>
          <a:stretch/>
        </p:blipFill>
        <p:spPr>
          <a:xfrm>
            <a:off x="0" y="0"/>
            <a:ext cx="4175626" cy="372745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358259A2-1E8F-4208-9626-65A3A424D0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6391" y="5823488"/>
            <a:ext cx="2159744" cy="552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85AEBE-EB26-D2F2-AA95-896C171C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12387"/>
            <a:ext cx="10768163" cy="1826581"/>
          </a:xfrm>
        </p:spPr>
        <p:txBody>
          <a:bodyPr anchor="b"/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D393EBD-B765-2B50-67F7-EB825907A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180" y="3054948"/>
            <a:ext cx="10802317" cy="320408"/>
          </a:xfrm>
        </p:spPr>
        <p:txBody>
          <a:bodyPr anchor="t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B8D06F-958C-0904-11F7-23B0B0091A8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3180" y="3873695"/>
            <a:ext cx="10802317" cy="320408"/>
          </a:xfrm>
        </p:spPr>
        <p:txBody>
          <a:bodyPr anchor="t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61228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teksti laatikko">
    <p:bg>
      <p:bgPr>
        <a:gradFill flip="none" rotWithShape="1">
          <a:gsLst>
            <a:gs pos="0">
              <a:srgbClr val="24AE82"/>
            </a:gs>
            <a:gs pos="100000">
              <a:srgbClr val="00849D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F4465150-D1EF-4B59-F8CE-220F6BD619F8}"/>
              </a:ext>
            </a:extLst>
          </p:cNvPr>
          <p:cNvSpPr/>
          <p:nvPr userDrawn="1"/>
        </p:nvSpPr>
        <p:spPr>
          <a:xfrm>
            <a:off x="687092" y="627681"/>
            <a:ext cx="10817817" cy="4835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 descr="Kuva, joka sisältää kohteen teksti, Fontti, Grafiikka, logo&#10;&#10;Kuvaus luotu automaattisesti">
            <a:extLst>
              <a:ext uri="{FF2B5EF4-FFF2-40B4-BE49-F238E27FC236}">
                <a16:creationId xmlns:a16="http://schemas.microsoft.com/office/drawing/2014/main" id="{69873D9F-8279-8091-5E5C-14218B6B6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1" y="5722751"/>
            <a:ext cx="1158218" cy="891477"/>
          </a:xfrm>
          <a:prstGeom prst="rect">
            <a:avLst/>
          </a:prstGeom>
        </p:spPr>
      </p:pic>
      <p:pic>
        <p:nvPicPr>
          <p:cNvPr id="12" name="Kuva 11" descr="Kuva, joka sisältää kohteen Symmetria, taide, kuvio, muotoilu&#10;&#10;Kuvaus luotu automaattisesti">
            <a:extLst>
              <a:ext uri="{FF2B5EF4-FFF2-40B4-BE49-F238E27FC236}">
                <a16:creationId xmlns:a16="http://schemas.microsoft.com/office/drawing/2014/main" id="{442541FC-A338-6CEA-1BCB-D5745ED3E7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5" b="16852"/>
          <a:stretch/>
        </p:blipFill>
        <p:spPr>
          <a:xfrm>
            <a:off x="8718635" y="1155700"/>
            <a:ext cx="3473365" cy="5702300"/>
          </a:xfrm>
          <a:prstGeom prst="rect">
            <a:avLst/>
          </a:prstGeom>
        </p:spPr>
      </p:pic>
      <p:pic>
        <p:nvPicPr>
          <p:cNvPr id="13" name="Kuva 12" descr="Kuva, joka sisältää kohteen Symmetria, taide, kuvio, muotoilu&#10;&#10;Kuvaus luotu automaattisesti">
            <a:extLst>
              <a:ext uri="{FF2B5EF4-FFF2-40B4-BE49-F238E27FC236}">
                <a16:creationId xmlns:a16="http://schemas.microsoft.com/office/drawing/2014/main" id="{3EB7F943-F489-E979-7BD9-BEE953EDAB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7" t="45648"/>
          <a:stretch/>
        </p:blipFill>
        <p:spPr>
          <a:xfrm>
            <a:off x="0" y="0"/>
            <a:ext cx="4175626" cy="372745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358259A2-1E8F-4208-9626-65A3A424D0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5165" y="5892189"/>
            <a:ext cx="2159744" cy="552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85AEBE-EB26-D2F2-AA95-896C171C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12387"/>
            <a:ext cx="10768163" cy="1826581"/>
          </a:xfrm>
        </p:spPr>
        <p:txBody>
          <a:bodyPr anchor="b"/>
          <a:lstStyle>
            <a:lvl1pPr algn="ctr">
              <a:defRPr sz="4000" b="1" cap="all" baseline="0"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D393EBD-B765-2B50-67F7-EB825907A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180" y="3054948"/>
            <a:ext cx="10802317" cy="320408"/>
          </a:xfrm>
        </p:spPr>
        <p:txBody>
          <a:bodyPr anchor="t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B8D06F-958C-0904-11F7-23B0B0091A8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3180" y="3873695"/>
            <a:ext cx="10802317" cy="320408"/>
          </a:xfrm>
        </p:spPr>
        <p:txBody>
          <a:bodyPr anchor="t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4874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yksi bullet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6297612" cy="3880773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B46CA-3A73-BD44-862B-87F349701FB6}" type="datetimeFigureOut">
              <a:rPr lang="en-NO" smtClean="0"/>
              <a:t>10/24/2024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CBD0C-7212-4148-B3B5-4790632E1F72}" type="slidenum">
              <a:rPr lang="en-NO" smtClean="0"/>
              <a:t>‹#›</a:t>
            </a:fld>
            <a:endParaRPr lang="en-NO"/>
          </a:p>
        </p:txBody>
      </p:sp>
      <p:pic>
        <p:nvPicPr>
          <p:cNvPr id="8" name="Kuva 7" descr="Kuva, joka sisältää kohteen Symmetria, taide, kuvio, muotoilu&#10;&#10;Kuvaus luotu automaattisesti">
            <a:extLst>
              <a:ext uri="{FF2B5EF4-FFF2-40B4-BE49-F238E27FC236}">
                <a16:creationId xmlns:a16="http://schemas.microsoft.com/office/drawing/2014/main" id="{75882503-0A6E-ACAD-3CAA-6B497D6A8F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26" b="23976"/>
          <a:stretch/>
        </p:blipFill>
        <p:spPr>
          <a:xfrm>
            <a:off x="6711951" y="-88466"/>
            <a:ext cx="5480050" cy="6946466"/>
          </a:xfrm>
          <a:prstGeom prst="rect">
            <a:avLst/>
          </a:prstGeom>
        </p:spPr>
      </p:pic>
      <p:pic>
        <p:nvPicPr>
          <p:cNvPr id="15" name="Kuva 14" descr="Kuva, joka sisältää kohteen Grafiikka, muotoilu&#10;&#10;Kuvaus luotu automaattisesti">
            <a:extLst>
              <a:ext uri="{FF2B5EF4-FFF2-40B4-BE49-F238E27FC236}">
                <a16:creationId xmlns:a16="http://schemas.microsoft.com/office/drawing/2014/main" id="{6E9653F7-159A-071B-C955-4355210152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224" y="5557136"/>
            <a:ext cx="1104443" cy="84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2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yksi teksti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6297612" cy="388077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B46CA-3A73-BD44-862B-87F349701FB6}" type="datetimeFigureOut">
              <a:rPr lang="en-NO" smtClean="0"/>
              <a:t>10/24/2024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CBD0C-7212-4148-B3B5-4790632E1F72}" type="slidenum">
              <a:rPr lang="en-NO" smtClean="0"/>
              <a:t>‹#›</a:t>
            </a:fld>
            <a:endParaRPr lang="en-NO"/>
          </a:p>
        </p:txBody>
      </p:sp>
      <p:pic>
        <p:nvPicPr>
          <p:cNvPr id="8" name="Kuva 7" descr="Kuva, joka sisältää kohteen Symmetria, taide, kuvio, muotoilu&#10;&#10;Kuvaus luotu automaattisesti">
            <a:extLst>
              <a:ext uri="{FF2B5EF4-FFF2-40B4-BE49-F238E27FC236}">
                <a16:creationId xmlns:a16="http://schemas.microsoft.com/office/drawing/2014/main" id="{75882503-0A6E-ACAD-3CAA-6B497D6A8F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26" b="23976"/>
          <a:stretch/>
        </p:blipFill>
        <p:spPr>
          <a:xfrm>
            <a:off x="6711951" y="-88466"/>
            <a:ext cx="5480050" cy="6946466"/>
          </a:xfrm>
          <a:prstGeom prst="rect">
            <a:avLst/>
          </a:prstGeom>
        </p:spPr>
      </p:pic>
      <p:pic>
        <p:nvPicPr>
          <p:cNvPr id="15" name="Kuva 14" descr="Kuva, joka sisältää kohteen Grafiikka, muotoilu&#10;&#10;Kuvaus luotu automaattisesti">
            <a:extLst>
              <a:ext uri="{FF2B5EF4-FFF2-40B4-BE49-F238E27FC236}">
                <a16:creationId xmlns:a16="http://schemas.microsoft.com/office/drawing/2014/main" id="{6E9653F7-159A-071B-C955-4355210152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224" y="5557136"/>
            <a:ext cx="1104443" cy="84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02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dia">
    <p:bg>
      <p:bgPr>
        <a:gradFill>
          <a:gsLst>
            <a:gs pos="0">
              <a:srgbClr val="24AE82"/>
            </a:gs>
            <a:gs pos="100000">
              <a:srgbClr val="00849D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Symmetria, taide, kuvio, muotoilu&#10;&#10;Kuvaus luotu automaattisesti">
            <a:extLst>
              <a:ext uri="{FF2B5EF4-FFF2-40B4-BE49-F238E27FC236}">
                <a16:creationId xmlns:a16="http://schemas.microsoft.com/office/drawing/2014/main" id="{128EA8DE-2D49-34DA-CB73-FCF45004BE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5" b="16852"/>
          <a:stretch/>
        </p:blipFill>
        <p:spPr>
          <a:xfrm>
            <a:off x="8718635" y="1155700"/>
            <a:ext cx="3473365" cy="5702300"/>
          </a:xfrm>
          <a:prstGeom prst="rect">
            <a:avLst/>
          </a:prstGeom>
        </p:spPr>
      </p:pic>
      <p:pic>
        <p:nvPicPr>
          <p:cNvPr id="8" name="Kuva 7" descr="Kuva, joka sisältää kohteen Symmetria, taide, kuvio, muotoilu&#10;&#10;Kuvaus luotu automaattisesti">
            <a:extLst>
              <a:ext uri="{FF2B5EF4-FFF2-40B4-BE49-F238E27FC236}">
                <a16:creationId xmlns:a16="http://schemas.microsoft.com/office/drawing/2014/main" id="{34585F38-182C-FFDA-6045-B3386047E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7" t="45648"/>
          <a:stretch/>
        </p:blipFill>
        <p:spPr>
          <a:xfrm>
            <a:off x="0" y="0"/>
            <a:ext cx="4175626" cy="37274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B46CA-3A73-BD44-862B-87F349701FB6}" type="datetimeFigureOut">
              <a:rPr lang="en-NO" smtClean="0"/>
              <a:t>10/24/2024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CBD0C-7212-4148-B3B5-4790632E1F72}" type="slidenum">
              <a:rPr lang="en-NO" smtClean="0"/>
              <a:t>‹#›</a:t>
            </a:fld>
            <a:endParaRPr lang="en-NO"/>
          </a:p>
        </p:txBody>
      </p:sp>
      <p:pic>
        <p:nvPicPr>
          <p:cNvPr id="12" name="Kuva 11" descr="Kuva, joka sisältää kohteen teksti, Fontti, Grafiikka, logo&#10;&#10;Kuvaus luotu automaattisesti">
            <a:extLst>
              <a:ext uri="{FF2B5EF4-FFF2-40B4-BE49-F238E27FC236}">
                <a16:creationId xmlns:a16="http://schemas.microsoft.com/office/drawing/2014/main" id="{7E239035-BD4D-A5A2-5CDE-2F63359293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28" y="5555019"/>
            <a:ext cx="1110305" cy="854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255041"/>
            <a:ext cx="8596668" cy="1826581"/>
          </a:xfrm>
        </p:spPr>
        <p:txBody>
          <a:bodyPr anchor="b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081622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89830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bullet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Symmetria, taide, kuvio, muotoilu&#10;&#10;Kuvaus luotu automaattisesti">
            <a:extLst>
              <a:ext uri="{FF2B5EF4-FFF2-40B4-BE49-F238E27FC236}">
                <a16:creationId xmlns:a16="http://schemas.microsoft.com/office/drawing/2014/main" id="{E3043D63-9243-CDAB-5011-55152A6142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26" b="23976"/>
          <a:stretch/>
        </p:blipFill>
        <p:spPr>
          <a:xfrm>
            <a:off x="6711951" y="-88466"/>
            <a:ext cx="5480050" cy="6946466"/>
          </a:xfrm>
          <a:prstGeom prst="rect">
            <a:avLst/>
          </a:prstGeom>
        </p:spPr>
      </p:pic>
      <p:pic>
        <p:nvPicPr>
          <p:cNvPr id="9" name="Kuva 8" descr="Kuva, joka sisältää kohteen Grafiikka, muotoilu&#10;&#10;Kuvaus luotu automaattisesti">
            <a:extLst>
              <a:ext uri="{FF2B5EF4-FFF2-40B4-BE49-F238E27FC236}">
                <a16:creationId xmlns:a16="http://schemas.microsoft.com/office/drawing/2014/main" id="{EF5F7552-8B67-4285-6585-9A62D4C03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224" y="5557136"/>
            <a:ext cx="1104443" cy="8493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B46CA-3A73-BD44-862B-87F349701FB6}" type="datetimeFigureOut">
              <a:rPr lang="en-NO" smtClean="0"/>
              <a:t>10/24/2024</a:t>
            </a:fld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CBD0C-7212-4148-B3B5-4790632E1F72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0708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teksti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Symmetria, taide, kuvio, muotoilu&#10;&#10;Kuvaus luotu automaattisesti">
            <a:extLst>
              <a:ext uri="{FF2B5EF4-FFF2-40B4-BE49-F238E27FC236}">
                <a16:creationId xmlns:a16="http://schemas.microsoft.com/office/drawing/2014/main" id="{E3043D63-9243-CDAB-5011-55152A6142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26" b="23976"/>
          <a:stretch/>
        </p:blipFill>
        <p:spPr>
          <a:xfrm>
            <a:off x="6711951" y="-88466"/>
            <a:ext cx="5480050" cy="6946466"/>
          </a:xfrm>
          <a:prstGeom prst="rect">
            <a:avLst/>
          </a:prstGeom>
        </p:spPr>
      </p:pic>
      <p:pic>
        <p:nvPicPr>
          <p:cNvPr id="9" name="Kuva 8" descr="Kuva, joka sisältää kohteen Grafiikka, muotoilu&#10;&#10;Kuvaus luotu automaattisesti">
            <a:extLst>
              <a:ext uri="{FF2B5EF4-FFF2-40B4-BE49-F238E27FC236}">
                <a16:creationId xmlns:a16="http://schemas.microsoft.com/office/drawing/2014/main" id="{EF5F7552-8B67-4285-6585-9A62D4C03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224" y="5557136"/>
            <a:ext cx="1104443" cy="8493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B46CA-3A73-BD44-862B-87F349701FB6}" type="datetimeFigureOut">
              <a:rPr lang="en-NO" smtClean="0"/>
              <a:t>10/24/2024</a:t>
            </a:fld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CBD0C-7212-4148-B3B5-4790632E1F72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74208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ksi bulletpalstaa + 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Symmetria, taide, kuvio, muotoilu&#10;&#10;Kuvaus luotu automaattisesti">
            <a:extLst>
              <a:ext uri="{FF2B5EF4-FFF2-40B4-BE49-F238E27FC236}">
                <a16:creationId xmlns:a16="http://schemas.microsoft.com/office/drawing/2014/main" id="{BA22FC9C-4F61-CC0D-CB97-ABD700427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26" b="23976"/>
          <a:stretch/>
        </p:blipFill>
        <p:spPr>
          <a:xfrm>
            <a:off x="6711951" y="-88466"/>
            <a:ext cx="5480050" cy="6946466"/>
          </a:xfrm>
          <a:prstGeom prst="rect">
            <a:avLst/>
          </a:prstGeom>
        </p:spPr>
      </p:pic>
      <p:pic>
        <p:nvPicPr>
          <p:cNvPr id="11" name="Kuva 10" descr="Kuva, joka sisältää kohteen Grafiikka, muotoilu&#10;&#10;Kuvaus luotu automaattisesti">
            <a:extLst>
              <a:ext uri="{FF2B5EF4-FFF2-40B4-BE49-F238E27FC236}">
                <a16:creationId xmlns:a16="http://schemas.microsoft.com/office/drawing/2014/main" id="{B8C60A74-149C-241D-DADE-32A50C702C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224" y="5557136"/>
            <a:ext cx="1104443" cy="8493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B46CA-3A73-BD44-862B-87F349701FB6}" type="datetimeFigureOut">
              <a:rPr lang="en-NO" smtClean="0"/>
              <a:t>10/24/2024</a:t>
            </a:fld>
            <a:endParaRPr lang="en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CBD0C-7212-4148-B3B5-4790632E1F72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55587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B46CA-3A73-BD44-862B-87F349701FB6}" type="datetimeFigureOut">
              <a:rPr lang="en-NO" smtClean="0"/>
              <a:t>10/24/2024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EECBD0C-7212-4148-B3B5-4790632E1F72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9169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4001" r:id="rId2"/>
    <p:sldLayoutId id="2147484003" r:id="rId3"/>
    <p:sldLayoutId id="2147483984" r:id="rId4"/>
    <p:sldLayoutId id="2147483999" r:id="rId5"/>
    <p:sldLayoutId id="2147483985" r:id="rId6"/>
    <p:sldLayoutId id="2147483986" r:id="rId7"/>
    <p:sldLayoutId id="2147484000" r:id="rId8"/>
    <p:sldLayoutId id="2147483987" r:id="rId9"/>
    <p:sldLayoutId id="2147483988" r:id="rId10"/>
    <p:sldLayoutId id="2147484004" r:id="rId11"/>
    <p:sldLayoutId id="2147484005" r:id="rId12"/>
    <p:sldLayoutId id="2147483989" r:id="rId13"/>
    <p:sldLayoutId id="2147484002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89EA8A-AFE3-8DEC-D020-9E4DF1185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/>
              <a:t>Participatory</a:t>
            </a:r>
            <a:r>
              <a:rPr lang="fi-FI" dirty="0"/>
              <a:t> </a:t>
            </a:r>
            <a:r>
              <a:rPr lang="fi-FI" dirty="0" err="1"/>
              <a:t>governance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/>
              <a:t>to </a:t>
            </a:r>
            <a:r>
              <a:rPr lang="fi-FI" dirty="0" err="1"/>
              <a:t>improve</a:t>
            </a:r>
            <a:r>
              <a:rPr lang="fi-FI" dirty="0"/>
              <a:t> </a:t>
            </a:r>
            <a:r>
              <a:rPr lang="fi-FI" dirty="0" err="1"/>
              <a:t>resilience</a:t>
            </a:r>
            <a:r>
              <a:rPr lang="fi-FI" dirty="0"/>
              <a:t> and </a:t>
            </a:r>
            <a:r>
              <a:rPr lang="fi-FI" dirty="0" err="1"/>
              <a:t>implement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/>
              <a:t>a just and </a:t>
            </a:r>
            <a:r>
              <a:rPr lang="fi-FI" dirty="0" err="1"/>
              <a:t>green</a:t>
            </a:r>
            <a:r>
              <a:rPr lang="fi-FI" dirty="0"/>
              <a:t> </a:t>
            </a:r>
            <a:r>
              <a:rPr lang="fi-FI" dirty="0" err="1"/>
              <a:t>energy</a:t>
            </a:r>
            <a:r>
              <a:rPr lang="fi-FI" dirty="0"/>
              <a:t> transition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7945338-EACC-FD97-1FA5-035D1B5443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Mia Landauer (</a:t>
            </a:r>
            <a:r>
              <a:rPr lang="fi-FI" dirty="0" err="1"/>
              <a:t>Dr</a:t>
            </a:r>
            <a:r>
              <a:rPr lang="fi-FI" dirty="0"/>
              <a:t>. </a:t>
            </a:r>
            <a:r>
              <a:rPr lang="fi-FI" dirty="0" err="1"/>
              <a:t>nat</a:t>
            </a:r>
            <a:r>
              <a:rPr lang="fi-FI" dirty="0"/>
              <a:t>. </a:t>
            </a:r>
            <a:r>
              <a:rPr lang="fi-FI" dirty="0" err="1"/>
              <a:t>techn</a:t>
            </a:r>
            <a:r>
              <a:rPr lang="fi-FI" dirty="0"/>
              <a:t>., </a:t>
            </a:r>
            <a:r>
              <a:rPr lang="fi-FI" dirty="0" err="1"/>
              <a:t>M.Sc</a:t>
            </a:r>
            <a:r>
              <a:rPr lang="fi-FI" dirty="0"/>
              <a:t>.)</a:t>
            </a:r>
          </a:p>
          <a:p>
            <a:r>
              <a:rPr lang="fi-FI" sz="2400" dirty="0" err="1"/>
              <a:t>Arctic</a:t>
            </a:r>
            <a:r>
              <a:rPr lang="fi-FI" sz="2400" dirty="0"/>
              <a:t> Centre, </a:t>
            </a:r>
            <a:r>
              <a:rPr lang="fi-FI" sz="2400" dirty="0" err="1"/>
              <a:t>University</a:t>
            </a:r>
            <a:r>
              <a:rPr lang="fi-FI" sz="2400" dirty="0"/>
              <a:t> of </a:t>
            </a:r>
            <a:r>
              <a:rPr lang="fi-FI" sz="2400" dirty="0" err="1"/>
              <a:t>Lapland</a:t>
            </a:r>
            <a:r>
              <a:rPr lang="fi-FI" sz="2400" dirty="0"/>
              <a:t>, Finland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2A4AB7B-E535-412D-6F0C-23CC44D252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4841" y="4990114"/>
            <a:ext cx="10802317" cy="320408"/>
          </a:xfrm>
        </p:spPr>
        <p:txBody>
          <a:bodyPr/>
          <a:lstStyle/>
          <a:p>
            <a:r>
              <a:rPr lang="fi-FI" sz="2400" dirty="0" err="1"/>
              <a:t>EnergIntell</a:t>
            </a:r>
            <a:r>
              <a:rPr lang="fi-FI" sz="2400" dirty="0"/>
              <a:t>, </a:t>
            </a:r>
            <a:r>
              <a:rPr lang="fi-FI" sz="2400" dirty="0" err="1"/>
              <a:t>Bucharest</a:t>
            </a:r>
            <a:r>
              <a:rPr lang="fi-FI" sz="2400" dirty="0"/>
              <a:t>, Romania</a:t>
            </a:r>
          </a:p>
          <a:p>
            <a:r>
              <a:rPr lang="fi-FI" sz="2400" dirty="0"/>
              <a:t>24 October, 2024 </a:t>
            </a:r>
          </a:p>
        </p:txBody>
      </p:sp>
    </p:spTree>
    <p:extLst>
      <p:ext uri="{BB962C8B-B14F-4D97-AF65-F5344CB8AC3E}">
        <p14:creationId xmlns:p14="http://schemas.microsoft.com/office/powerpoint/2010/main" val="1933760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546D7401-29C5-4492-BB8F-827E499CD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982" y="1040255"/>
            <a:ext cx="8316565" cy="4817343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985ED7FC-E2B4-4420-8BD0-0B6DAEE34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00404" y="2060210"/>
            <a:ext cx="3806363" cy="2540950"/>
          </a:xfrm>
          <a:prstGeom prst="rect">
            <a:avLst/>
          </a:prstGeom>
        </p:spPr>
      </p:pic>
      <p:sp>
        <p:nvSpPr>
          <p:cNvPr id="20" name="Title 6">
            <a:extLst>
              <a:ext uri="{FF2B5EF4-FFF2-40B4-BE49-F238E27FC236}">
                <a16:creationId xmlns:a16="http://schemas.microsoft.com/office/drawing/2014/main" id="{9C18EF6D-1343-4ECD-A3CA-0345D37CCC90}"/>
              </a:ext>
            </a:extLst>
          </p:cNvPr>
          <p:cNvSpPr txBox="1">
            <a:spLocks/>
          </p:cNvSpPr>
          <p:nvPr/>
        </p:nvSpPr>
        <p:spPr>
          <a:xfrm>
            <a:off x="514159" y="287697"/>
            <a:ext cx="11642151" cy="960107"/>
          </a:xfrm>
          <a:prstGeom prst="rect">
            <a:avLst/>
          </a:prstGeom>
        </p:spPr>
        <p:txBody>
          <a:bodyPr vert="horz" lIns="121915" tIns="60957" rIns="121915" bIns="60957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200">
              <a:defRPr/>
            </a:pPr>
            <a:r>
              <a:rPr lang="fi-FI" sz="3600" b="1" cap="all" dirty="0" err="1">
                <a:solidFill>
                  <a:schemeClr val="accent1"/>
                </a:solidFill>
              </a:rPr>
              <a:t>Co-production</a:t>
            </a:r>
            <a:r>
              <a:rPr lang="fi-FI" sz="3600" b="1" cap="all" dirty="0">
                <a:solidFill>
                  <a:schemeClr val="accent1"/>
                </a:solidFill>
              </a:rPr>
              <a:t> </a:t>
            </a:r>
            <a:r>
              <a:rPr lang="fi-FI" sz="3600" b="1" cap="all" dirty="0" err="1">
                <a:solidFill>
                  <a:schemeClr val="accent1"/>
                </a:solidFill>
              </a:rPr>
              <a:t>tools</a:t>
            </a:r>
            <a:r>
              <a:rPr lang="fi-FI" sz="3600" b="1" cap="all" dirty="0">
                <a:solidFill>
                  <a:schemeClr val="accent1"/>
                </a:solidFill>
              </a:rPr>
              <a:t> and </a:t>
            </a:r>
            <a:r>
              <a:rPr lang="fi-FI" sz="3600" b="1" cap="all" dirty="0" err="1">
                <a:solidFill>
                  <a:schemeClr val="accent1"/>
                </a:solidFill>
              </a:rPr>
              <a:t>methods</a:t>
            </a:r>
            <a:endParaRPr lang="en-GB" sz="3600" b="1" cap="all" dirty="0">
              <a:solidFill>
                <a:schemeClr val="accent1"/>
              </a:solidFill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29BDA0D-0F11-4CEB-99CB-CBF8E2617EFB}"/>
              </a:ext>
            </a:extLst>
          </p:cNvPr>
          <p:cNvSpPr txBox="1"/>
          <p:nvPr/>
        </p:nvSpPr>
        <p:spPr>
          <a:xfrm>
            <a:off x="9674722" y="6385637"/>
            <a:ext cx="2517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i="1" dirty="0" err="1"/>
              <a:t>Credits</a:t>
            </a:r>
            <a:r>
              <a:rPr lang="fi-FI" sz="900" i="1" dirty="0"/>
              <a:t>: Juulia Tikkanen / Mia Landauer / </a:t>
            </a:r>
            <a:r>
              <a:rPr lang="fi-FI" sz="900" i="1" dirty="0" err="1"/>
              <a:t>Arctic</a:t>
            </a:r>
            <a:r>
              <a:rPr lang="fi-FI" sz="900" i="1" dirty="0"/>
              <a:t> </a:t>
            </a:r>
            <a:r>
              <a:rPr lang="fi-FI" sz="900" i="1" dirty="0" err="1"/>
              <a:t>Hubs</a:t>
            </a:r>
            <a:endParaRPr lang="fi-FI" sz="900" i="1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DCF59FC-45B7-433D-B14C-4E2BA3C09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63" y="4063413"/>
            <a:ext cx="3338771" cy="250407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92A203C9-DF7A-4168-825D-3F8E1B3C7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59" y="1040255"/>
            <a:ext cx="2803076" cy="268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7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4E4B1C-177A-4E5A-BA00-BC2CAB2E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Summary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C645E0-E41C-4D37-ADA6-A74F2D123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956" y="1697034"/>
            <a:ext cx="10479802" cy="38807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Participatory governance</a:t>
            </a:r>
          </a:p>
          <a:p>
            <a:pPr lvl="1">
              <a:defRPr/>
            </a:pPr>
            <a:r>
              <a:rPr lang="en-US" sz="2400" dirty="0"/>
              <a:t>Fosters </a:t>
            </a:r>
            <a:r>
              <a:rPr lang="en-US" sz="2400" b="1" dirty="0"/>
              <a:t>sustainable energy development and deployment</a:t>
            </a:r>
            <a:endParaRPr lang="en-US" sz="2400" dirty="0"/>
          </a:p>
          <a:p>
            <a:pPr lvl="1">
              <a:defRPr/>
            </a:pPr>
            <a:r>
              <a:rPr lang="en-US" sz="2400" dirty="0"/>
              <a:t>Empowers local and Indigenous communities and supports </a:t>
            </a:r>
            <a:r>
              <a:rPr lang="en-US" sz="2400" b="1" dirty="0"/>
              <a:t>co-creation of knowledge</a:t>
            </a:r>
            <a:endParaRPr lang="en-US" sz="2400" dirty="0"/>
          </a:p>
          <a:p>
            <a:pPr lvl="1">
              <a:defRPr/>
            </a:pPr>
            <a:r>
              <a:rPr lang="en-US" sz="2400" dirty="0"/>
              <a:t>Helps identifying environmental and societal challenges when developing energy infrastructure projects</a:t>
            </a:r>
          </a:p>
          <a:p>
            <a:pPr>
              <a:defRPr/>
            </a:pPr>
            <a:r>
              <a:rPr lang="en-US" sz="2400" dirty="0"/>
              <a:t>Participatory governance aligns with the broader principles of </a:t>
            </a:r>
            <a:r>
              <a:rPr lang="en-US" sz="2400" b="1" dirty="0"/>
              <a:t>democracy and human rights </a:t>
            </a:r>
            <a:r>
              <a:rPr lang="en-US" sz="2400" dirty="0"/>
              <a:t>which are key for a </a:t>
            </a:r>
            <a:r>
              <a:rPr lang="en-US" sz="2400" b="1" dirty="0"/>
              <a:t>just and green energy transition</a:t>
            </a:r>
            <a:r>
              <a:rPr lang="en-US" sz="2400" dirty="0"/>
              <a:t>.</a:t>
            </a:r>
            <a:endParaRPr lang="fi-FI" sz="2400" dirty="0"/>
          </a:p>
          <a:p>
            <a:pPr>
              <a:defRPr/>
            </a:pPr>
            <a:endParaRPr lang="en-US" sz="2000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4C4E0B1D-6FB5-4A49-9629-77F297BA1117}"/>
              </a:ext>
            </a:extLst>
          </p:cNvPr>
          <p:cNvSpPr txBox="1"/>
          <p:nvPr/>
        </p:nvSpPr>
        <p:spPr>
          <a:xfrm>
            <a:off x="10773029" y="6604084"/>
            <a:ext cx="25172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50" i="1" dirty="0">
                <a:solidFill>
                  <a:schemeClr val="bg1"/>
                </a:solidFill>
              </a:rPr>
              <a:t>Credit: Mia Landauer </a:t>
            </a:r>
          </a:p>
        </p:txBody>
      </p:sp>
    </p:spTree>
    <p:extLst>
      <p:ext uri="{BB962C8B-B14F-4D97-AF65-F5344CB8AC3E}">
        <p14:creationId xmlns:p14="http://schemas.microsoft.com/office/powerpoint/2010/main" val="38610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809C6F-321E-9C72-B87A-089F0E72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1174206"/>
            <a:ext cx="8596668" cy="1285742"/>
          </a:xfrm>
        </p:spPr>
        <p:txBody>
          <a:bodyPr/>
          <a:lstStyle/>
          <a:p>
            <a:r>
              <a:rPr lang="fi-FI" dirty="0" err="1"/>
              <a:t>Thank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!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BA5BAF8-64A2-B67F-2B22-C6D32175A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7666" y="2750514"/>
            <a:ext cx="8596668" cy="1356971"/>
          </a:xfrm>
        </p:spPr>
        <p:txBody>
          <a:bodyPr>
            <a:normAutofit/>
          </a:bodyPr>
          <a:lstStyle/>
          <a:p>
            <a:r>
              <a:rPr lang="fi-FI" dirty="0"/>
              <a:t>mia.landauer@ulapland.fi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51D9655-57D7-9C83-C8AB-2518A8735C0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066712" y="4709734"/>
            <a:ext cx="2059982" cy="373844"/>
          </a:xfrm>
        </p:spPr>
        <p:txBody>
          <a:bodyPr>
            <a:normAutofit/>
          </a:bodyPr>
          <a:lstStyle/>
          <a:p>
            <a:pPr algn="l"/>
            <a:r>
              <a:rPr lang="fi-FI" dirty="0"/>
              <a:t>@reboundproject </a:t>
            </a:r>
          </a:p>
        </p:txBody>
      </p:sp>
      <p:pic>
        <p:nvPicPr>
          <p:cNvPr id="6" name="Kuva 5" descr="Kuva, joka sisältää kohteen symboli, logo, Fontti&#10;&#10;Kuvaus luotu automaattisesti">
            <a:extLst>
              <a:ext uri="{FF2B5EF4-FFF2-40B4-BE49-F238E27FC236}">
                <a16:creationId xmlns:a16="http://schemas.microsoft.com/office/drawing/2014/main" id="{85392FBD-06E7-E2D8-55C0-237F0D98C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74" y="4747638"/>
            <a:ext cx="298037" cy="298037"/>
          </a:xfrm>
          <a:prstGeom prst="rect">
            <a:avLst/>
          </a:prstGeom>
        </p:spPr>
      </p:pic>
      <p:sp>
        <p:nvSpPr>
          <p:cNvPr id="5" name="Tekstin paikkamerkki 3">
            <a:extLst>
              <a:ext uri="{FF2B5EF4-FFF2-40B4-BE49-F238E27FC236}">
                <a16:creationId xmlns:a16="http://schemas.microsoft.com/office/drawing/2014/main" id="{029F1CE4-2395-2496-F21D-72FC8F81030F}"/>
              </a:ext>
            </a:extLst>
          </p:cNvPr>
          <p:cNvSpPr txBox="1">
            <a:spLocks/>
          </p:cNvSpPr>
          <p:nvPr/>
        </p:nvSpPr>
        <p:spPr>
          <a:xfrm>
            <a:off x="1074746" y="4688618"/>
            <a:ext cx="2951215" cy="4160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1800" dirty="0"/>
              <a:t>arcticcentre.org/FI/</a:t>
            </a:r>
            <a:r>
              <a:rPr lang="fi-FI" sz="1800" dirty="0" err="1"/>
              <a:t>rebound</a:t>
            </a:r>
            <a:endParaRPr lang="fi-FI" sz="1800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61381C0-18C7-31A1-7482-605A52B6F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358" y="4747638"/>
            <a:ext cx="298037" cy="298037"/>
          </a:xfrm>
          <a:prstGeom prst="rect">
            <a:avLst/>
          </a:prstGeom>
        </p:spPr>
      </p:pic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5292D6FF-087A-BD89-9001-2D4DA79AC1F7}"/>
              </a:ext>
            </a:extLst>
          </p:cNvPr>
          <p:cNvSpPr txBox="1">
            <a:spLocks/>
          </p:cNvSpPr>
          <p:nvPr/>
        </p:nvSpPr>
        <p:spPr>
          <a:xfrm>
            <a:off x="8166743" y="4709735"/>
            <a:ext cx="3284916" cy="3738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1800" dirty="0"/>
              <a:t>@rebound-justgreentransition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BAC023A-331E-A177-9815-0EBA26731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9407" y="4747638"/>
            <a:ext cx="296634" cy="29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15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E75520-4AF7-4708-9975-FA5B6BD77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content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21EE3DD-B9B1-4B72-A840-6CED9C5F9E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/>
              <a:t> 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1378B07-DBDF-43B5-8234-B31FC6189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6201" y="1496370"/>
            <a:ext cx="3818667" cy="520921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Participatory governance – benefits and challenges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Northern region’s investment potential and Nordic energy transition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Arctic local livelihoods: example of a system affected by land use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Energy justice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Participation to build resilience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The participatory research project REBOUND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Summary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5" name="AutoShape 2" descr="data:image/jpg;base64,%20/9j/4AAQSkZJRgABAQEAYABgAAD/2wBDAAUDBAQEAwUEBAQFBQUGBwwIBwcHBw8LCwkMEQ8SEhEPERETFhwXExQaFRERGCEYGh0dHx8fExciJCIeJBweHx7/2wBDAQUFBQcGBw4ICA4eFBEUHh4eHh4eHh4eHh4eHh4eHh4eHh4eHh4eHh4eHh4eHh4eHh4eHh4eHh4eHh4eHh4eHh7/wAARCAETAd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kRbI2n2L/AG7VZGlVnCpdFeNxAHTJ+7mqWtefDYJcW2pakpaUoyyXLMMBc5HStjwtqNxpUGk6jbS+XdxI7KTGsg5kbseKy/FkjS6RG0ZZ5ZLts/KFySvPA4rWdGnHCqdtdNTgjVk6tr6GDpt9rEtwYxqV4IwMvm4Yj+dbP9oXSAK+o3Qc48tBcN09uao6bB9l092LRh2ODjt7VLaxRSXXOZJnA+YdhXlSkelTioxv1LUutXdq7S3d9dqy5Cx+c3zY9OabpV9eSQTXz3V0UZsIpmbgdz1/zzUtxpkMu+4bAG3aGzjOOtK37q1+zxttCjbnbuyvt6VHM7D5ZOV3sQSatqH2hmsbi7jRBklpW+b8KnlvbyO3Mj312jzrukXzm+X2/wD1VWSaOJgLc7gOTuHTHWnSrJcyq284xz8vamkaKnYb9pvjbNsvrsY+YkzsOPzrFm1zU2LRjULsRHHSdsn680atf4xbRtlBwzd29qzzFIjqz7SrgNkc1dzjrz+zE1Tql6reZ9vu/KOMr5zf4/rTP7Yv5HaRtQvMHniZ+P1qhD+9mSKWQruxt9CPX/61LcW2yQMi7YwcAH1/xpXME3a/Quxavesxjjvrtcgbz57kfzqDWtcvbPS5bpL+7ZYk34Nww3EnAB57mmwQLuJMiq5UkLjNct44vYo7A2IlzPIRuUHooOefxxV0480kjRPubVj4nv8AVtOjl/tSdJkyXgW4YfMT1AznHSuiivr1/h/btPfXZVdXljf982cNCuO+ccGuA8F26Wdt9snj+aU4UkHgdv8AGu30XzZfCOvWEf8Ar4zDqESsMttQlH4/3XB/CliFyv3e49HJlLRdJukkaePVtQZwfkMty5CfhmqovNUeXy/7QviSe1w2T9Oau6RqIkHlTth9uwEHg5qpLG1tc+ZuAJ5H8qSnK75mRPlsmjbsXvIkQ3OpX4mkzhRO3y8/XrWh5uoKN0Wp3HljoDcNn8eaxLx4THFM0itMwDH5e2P51XuGx8k0rbwM4weB2pas0i7dDp/7X8h1dtSuWfuBcNhf8aydU1jU3gWK31S62nk4lclz+fpVPTlS5uQ0q4VUGWAHTPft2q0kW5njKkRZyJFTHPQ+x/8Ar1Rd7opadfX8k/OqX6EEfKLh/m/OtyTUtUWJ/M1CdpX+6Ulf5R+fWufu7WS1bzIlAXPXdk5osJnE4jnkV4zwd46Dt9KrcalbQ6i2udTYKzX12yE8kTNk/rUOv6lqC2DJHf3ICEHPmtkk8Y60RsYVEMbM5wSpbpn60Tae1xpbxM2HIyG6DPX8qV3c0exn6bqN8sMkzajdnavA85+p/GpYdR1Efvzf3QGP3e6V85/OsqAtC09pcgxsFJHPcfz61q2uy4sR5k0YOMYAyRjpUX95mMXrYjinu2hLtqt4/wDd/fsD+eea0ILnUs+Y19dBe4E7dvQZ6ZrKMbKVMUe1SxAIODjufetW1hkkZfMQfZ1HGDyfenq2XFGlBdXynzGvrsFs9ZmP6ZqT7ffJKEF9dHJ6ec3+NQbWYkNnHqODilaJskj5h1HHIP1plMTU9TvUGWvrnGOnnN/jWQdV1JW8xr+5HGeJmJPpUl9C1zPJ5RP3P3hPAUf/AKqrun+i7V5BAOe55pXJs2x+q69qkluhN5dJGvK4mYZP581nWWqaluNwb68CqDyZmwf1qQWhnUK4BCthjn1961rOwsWs4wzDy0YkhB39OabdkS4Sm7mSNX1R2UzX10nv5zZP5GmNdCaRNQuLvUPtcS7E23TbWHuufc0anHDuZ4y4izhQ3B/H0qhMAI0ATbjOe+BVK5KbgXJtSv0PGo3oHGNs7Hj86aNT1JiN2o3p5yf37f41DBZ3Dx5jXzF6jHP5YpsdvcM2I4WJ7/LjFUZ6nZaRqU8unRF768Z1HIErdM/WrKatfLcMPtc3Jxhpz0x1rn7GG6jtJYZU2EIXA3c9ar6k+oS2jNAyxXKOrxl+CxB6Y9am12dEXsjoBe6hGP3l5OjbzgeexP8AOs2z1HUnv55ptQuY4VGxI/tDYz3Y+pz+VVZpZGtpleMu7n940TdMH7o9qT7H5sG0+Yi5GBjtRYrm6Ir6xrOovclIdSvPLHU+c+D+vSqX9o6tcBo5dRvmQum0rdOoG3p069aTU4ms3aNpAT2IOOO2KZGGRvnA+YdM8n8au5hdpluS81JR8uo3mB1Pnsf61L9svXhkml1a4SGPmQi4Y/1qB5I2+RlbAA4xwKrS2BkTc0eVcdMHkfSkwZWvfFk0mo2/lXV0LaFwG/fuGf1zzXQia7bIa+vZYP4ZEncYB6556VyL6AiXEdwssiYbO1kzz6V1IjM9sJot+5l5IOce1DtpZk0lLW5iaZqkvnXdg2r3ySPIViZrh8EDPHXrU+janqcVlqOnSahcyrHOAGeZ8kEdufasi1jks9dlWeMeVOCBI3IUnkHPbmug02xeeSV3kyinLbTnJx6+wqmKkhsM2r3dwqQ6jcjjGPtD7UA6d61reGaK4iabWL13BzsEzqrfjn+lS2yQW8ZjEZw5BLAdcdD/APWqYw+dCJ5F3rFkkDrUNs3UC+82rSyPJ9uuVXsPOYAU6O41SN0j+33HmMc7TIxAFRWTRTKlxC+xBwUbnP4VuxtYzKhQgnoVPau1Y+t9W+racv49ynBN8y3KNqt55hkmubkNn7qzuAffGa634a+FtQ8X+J5dKt9Zms2SEyZeRjnH0rAlmt4mO5sMBkV6J+zM8k3xDu2hCqX099hz/F6muWOrsFrI6SP4I6p5jWZ8YQtMBuKB33AeuOtTf8KI1f8A6Gn/AMeetGy0nxMfFoiUXSXySb3c5GBnli+MFffnPTGeK9orrrUIQtyu5w4LE1a6l7SHLZ/efBWhXVpZaXYSS3VgjxROrRXke9eXY9MEHg1W1K+s57QLa3UEzG4aR2hQhEBGMcgYFZFjJNfGSaRVEKr93b3/ABqVN0jrFkR7htX5c5/D865nipypeyex2UcPTv7RFieIRFA2GJ5IPYmohcHcFjXDL/EKp3esWc+qHR7SZprmGP8AfPs4Ujjk/wBKW/ufsEkW6NWXGJG6bTjIrjlB3NZ6uyLXlzSRrBPIx8vPlg9GH+NEEk4VlbauflJxzis2TUEvJoriPzQPM6E4/Krt7N5cxlt8eYUACfw7vUU0hUprXyKokiR98kx5PPJwBUWpasNjeQ7xqeMZxx/hVS+KKqpgM/8AER61TYBiy/ex2NVY562IafLEjDNv3ydT7Vc06zku3IUsqJy5PQCmW9uZiF8vknbitaKE20TW4mACjdnsT2zSbMqUHL3nsUL2OSKYTRjO3GFPt0qG3upGlX7QwCk8YHANa6LHPGYUUbiMkE85rCu38u4cKxc5IGf4RQhyXLsaRaCWRxjAIOzafvnsM+9eTzR3d7qzRTh/tUspDhhyD3/Ku/imkDA52Ae3AFWb5YFf7StvE0snBm2jcw9BW1Gp7NvQuEk07kUjQQwrBC3mlAAW2kbsDt6VteGtRttP1W0lVGeGVvLmVkwWicFXX8icVzGHdwhJx6jv7VqRKzTDbIhkQDc7sMD2FZTSaszPnaldE2r6a2g+ILjT5H8xFceVIo/1iHlGH1BH50OVniWRlHXJGORW3cJHrmkNbtGBqGkIZICn3pbXOWX3KEk/Qn0rBjmEsrPwEcfKccf/AK6zi2990Oa5XpsXo5IVt1LRksWPy4/T8jUQjW4nDfNycjAyP0pyStG+wZ8piSwfkD1HtW3pkcf+sTAjZMgls5H9K0No6mdb2AiLF4S288HHUZraS0X7Ogk2qy9N3QLSTXCwwRg4IX5WBOB7c06Hy1TzZJvMQJksegFItJLRBPb2UllKrqqR45Y8fQ1ydxbrDceVIct1IA5A9fxrbv5J7/8A6ZWuRjPVx649KqhLf7W4VndlIyw65xz161SE0pD7JfLKvvcFcfKTnA9K2LaRJIgrnjHBHIqnarHIgWKRsZyNy4yasvceXKsI2naAC3vimzQpeJ47eREZVH2hBhc/3aybBpBbum4ZGCR0q3efvtTKLI8mfmOF5+n0qpIwW8REPzYwT0BqCOS75zotOSO9SzA2oNpDAH09av3EXkHaOfTjqKyfCmJbiYb8+UO+MZzW5eIZk+VuQOeKRrdSVyrG29sd+uAO1LcFoIHdcMT0Ge9RNJDZxB3JwThiAePc1DNdJLM8Z3eWoz04z7mqYkruxSvo7g2RtVxukYl2Xq3PSoNoWKMTNtIGOB19B9anlQh45HkLHJIU/wCelMhYyW22OYmNyc8ccf8A66aWhMlroQXT5sRu6k5OO5qXTLwQxLFHj74LEjvnpVKKO9aCSeRWVCQqRZ4HuTTHAjhCxsHLcN7UmhNODuS3k0d4GEbJuVyFY9xnrVW5jSGBgUjLABt5521c0LT2unW72lFU8D+9j2pmpK91dBfLVPm3GNjwRjjJqkyJXlHmaE0e6tTcfMzLGBwSepq/e3UTBlt3LonI44PueKo28MRge4MQ87klF4UDsR/jWS94Syx8lUYuBng/lTWpKk4r3jYFzPHcJvcRpghiCP0q2Y0nRmnVeTu5OWB/Cs1Y7y7jikkk3pKrNhW5WmK7SW7bpHBhGNwyu/nHQDrRYakktTditxGApEYBGcFsEj1xUjNFFAZS4CR9cDiuSjbEwk5DdQc/1q3rutPcWsdraqYtwy5B+92ppAqisVNWuob2+eRcBM4UMOgHSlDF13r0xwc5B/Kq6RMIdrbRJ15HSphGMEx7sv1GSOaozvd3J1mGxd/IH3sHmta7kmliX7IAI41+QKcgD3rFtYppZTDuRR/Ewbkj15puvQTW9zBqVnKzi2IWRIyV3L1/HrUs1ivdbsXUW6uUIaFC6f3ep/Comtr5mLWoSzli+YqAfn+o71mnUk1ydLK3t3tZZmHmSiT+Ec9B34rUubG4hmhaPUJ2TBQq7ZJ4zwfwNdtLAV6lGVeK92O5mpxvZMqTzNMB5kMfm/x7Bxn2zW/Y2gi02B4uVZAzrjOS3b361z6xlZWLKzoT8wxXV26H7JB5aEL5SgKByflAriZdNakbJLJPGIGAIPORx6VYu5YdPRI5MsZmAYqO/vUlvNbxkjaWY4GABxSlY57onAk+X5iw96lm6WhV8hkkZvOVdo6d6imvooIUnikJYPgjGD70nlrDcy7XCozEKSec1i6tCyuBHcBghLNlhSuTKTS0J7zxEoLLtd2HcHFaHgTxv4g8O6xJqmkXQsZ3j8sYG4BT9a5lI0vJGe0+YgDPrj6Vfh09ljLSB8hTuUDj2xRexPPKR3w+PnxPj1VYG8ReZCzY4iG4enbB5rY/4XT8Qv4vFTKe48peP0rxmwiMmqIFGQrjHPQfWuybRbdiW88jPOOKblLuKDTEWWOCJliRvJwG4H9e9ZsyX1xcuxmaOAtlNnDxcYDZ/pT4mha3KJdmPniKTkD3yKint7uSNg251XoY23A0WNPbwivdRl+G7O10R53luJL27mb986fdXuBzyTzU80d1qFyXl3suSVUnoP8A9VSJHD5IRl2OueNvStqG3EekeZBOyNKy/OgBYDuOelOTbdzGKdV2exThs9yIqxjagwPQH1qHWZDahYwzGVl5I7DFbk0IW1lkkZVUfcx7VzmpwvczrMrKWZRkehrJbl1oKnC8dzO2892JqzAtvDm4vJ4reBRlmc4xj09TViGx8qzmu5FJ8tCwQD5m47Vz1npMmpXY1HxJujg/5Y2ivjA/z+JrSKT1b0OWFJ3UpbHY6Vf6fc6O95p+6LEhVSQNzj+97d6rpJJLO7tjLHBJHP4/rUHnW237NZwpBDDEBtBxkev1qpFeIj/IOc9WU4qWlfQ6KlVOyjsWr7ykhDLIRyRg8HrWSdrt8vr+GKfMwkctI25849aaVRMNMfl/ujvTscsndmilnaYhiMnLqHPJ+Ye34Vd1XT4WhiEI+VV7tnArHuNSaS+W5iRYtmFRccAVfl1q2uoxEtvIHwd/zDG2s+WV0dNKVOzTKqWpknD7isX3Q3U+5+lWILBBukYgxA9WHHPf1qNrr94shkVAwwVAyCPT60zULq8mAjs4JSi/eYoTmqd3sZxUL3ZZ8PNc2nivT3t5gu65RY2B3FSSASRx1HBHcGuq8X+DrK1tLrVbG6mgjI+0RQuFYRKZAhTIORycgemKuL8EfFouoTd6tocU7IkigTzAqGVWHIixnDr0Pr6UXeha3o+oX3gvxPrVvK19BDc2cq3TyKJWXMZywBCsDtYED17UqtOcbT7bnfhqmGjSqU6tLmk/hd7Wdn069PuOEtZhdEQvhXHfoHA9KtR/uYHRZWEhOcE5JGe2KbdaWz4s7rKzRNgopw8Tdx7Y71W1C1vLGMedMroPuyH72Pcf4VR5tpwJrm5uZzHE5UovARl4zWpYsl15durF4lXdtx8uc/rWDax3M8SSRxhl3f6z/PStmKRYbpY3d1ZuQXXGDjBqXubU7vc2XtvtER2csBtwOxrm9KgdNTSGT5TkhwRkk9q6e2l8mYxCRvKA/wBZxg/jRq877xb2qRvLIMk4+6Pw7+lXc0aKkEsEdwYQzSODgY7VDqM2VMMaEkk/N0x3qa2iWztfMkKiZvv4zkn0rKknb7QJ44pm243eWCVJ7nI70FakaQ/ugw3Rr91sH5iO4yelZ08zKrRKSVU8ZOT+da9rFLfMsEgkjVzuLlOv071T1axlhujGNp2pkELjcBRYVVvkshPD+ovZ6msn/LN8JIpPb1r0DI2gquTjt6V5xZ2sN2drXCxS84DHArrNJ1JrOOG2vpI9gXakoJPQd/8AGlJEUZu1mS6q0akQhQfN5256L6+1Zd3I0V9Jaw5XOG4GcVbuJ1uo57qOP98VVQUOefb2qteyvZQGR3AkddrZPJpxV2bv3Vcoaq0jTrZxjduwjN/SrCxBIV2eYIYshlx94+nvVC0uEe4hlZR5hcZA4GPWuhnV3b5MYHT69acjOk+a8jD1W9us20NvDIlqWzKQBgc9Kfd+SzpNFbsmc8ev/wBasaXUNSlvLu8EcjQO/wBniQoTgA8tg/kPrWyLtp7CKS+jW1nAAYDn5vTjrRZqxpNaamrpNwjrs2LEgwBtPX3rOvXiM08beUhuGIBTnY2eOKg0/fHKZDkKDnn0z/Q4rWu4beKzUJGh35Z5D8xJzwaEjLmctEV4YVZPLWR1KDyRkfKeP/r1zlxH5FyRs74IJ710clw1zOrKmQqKXYn5Qc9frUN/bRtdrsRXEhyxJyR71SIqapEMU9s2nwRxK8pRiJg4wu3/ACeKmKrBN5dqqRmRg5ZuQQOo9qfNpMAWNULqCMtyME02E+RKIZCWJOGPJ49c/Tile5LjJbmVrkXkXjsifIcldrfmKr2cePnkXEznOG4wO1WdTlDz4jdREHJRPSmPI0zktuHABNUiXuJLuViegHXjpUfLdDnjj1NSmW3IKBWZs9O1XNMtI3ZrqbCxxnkeppAiW1s4FSKeUo8rfdjzzx+ops8TTeYTtWHGNikcn+6DU+rNLsgkhXyBnO5D19MetZ0ayXU94t7AI7W0YmGVHxk9SCD36HNI66btF2Wpz8xey8USz6bbNIsABeIdlxzWlqrrrVva3un3UojikDrs4ZHHUMPWpILSWDz79XVmuCwZ8D/vn24rB0G21HTdSlETlbZwQyk8NxxkV1Qr1I03CMmk910ZyW1OjnvIWQFYpFkJ5B6Y9c10olmitbceVs/dJknPUqO9cpDG93OsQXEjkKPr/hXZyBhBHbSNnaAN/AIAGK5pG9PUpQFZicNHktggthlPenllimMbSEEjOPqPX1qrrMXk2s8kOFOzggkGubYZwyLh+5zz/n/GpsU5WOlMKuH8who89q5zX2XzEtYywOOcdQPeprJGe8gXnBkGTk/41ra3o8bBLiNsDJVyep9KOpMveWhzumWsiSiSKRlZT68CujEk91D5YbYD9/kZYVUtLeGMnlRjsOtWDKqEFRj364qtDFNxH2NjFBcK5xy64JPvW+Y0yf3j/gK5oyxuwOGfJABHGDUjSXAYjye/oaTKjJIruscUQZyOeirzUmmwyXas0cixrHjILYJBPJz+tU0h4MskjEKcADqfb296vFSkC+YzRg4IjUc49T71Jzx1exatLhmmlivFE6lyfnXoPbNWd0UdgTJYZilIWMxz+XsI5Py45zx9BWObpTLuGBnjcxycU661KNYwirlwMKASQtO7RvTnG25r3lvY3kwiiur8oSC+6NSqqPQAg5/IVlzabp8Mfnf2g6LnBDxlMfKPf1JHfpVCKa635EzgyAjg4GfTFVbyaSZ9kjhkQ4XHT60X8iJ1IvWxpz3kPkJBbXrBQMAtE3NVLWxW6kZl1CKVwNx3ROPl+uKqxsVXEXUdSOgqdr3ZA8SLl2xgnoB7UbbEcyl8Y2S3hZjuvYlHOSI3J/lXtUHwv+HbWli6+JvOWa2ikkkXW7WNldlQsNhTIwWYYJ/h/Lw5Ruf7zFiOSRmiRcNk/KD3HU1UZJbomMkuh1/xT8P+FvDPiOOx0XVJr+2azhmdkmjm2SsDuj3pgHBHp3rkt+ms25oLgqD1Mg4H4D+tVCN5GxVC96DymF478jnFJvUly1vYtO9tG2Y7WF4snDsWP4EZ4qb7UscIaFbdWY8okI4H1PNUIRIW2xhgx6jPGPftip2t/nCwurnA3Y6Zz2z1FJlQZoJeXkluVEm1FOWGApqO5kmmiKGWR8nklzx9a0tWCL9ntowHZY13bF5LEdKpTgWpALCSfsg5CH1PvUpm848ulzf/AOE1+I1rbWwn8Va5sI228a3rHCjAGRnhemPXFRazfzX6SXmtapc6peMqrJczOWc4+6oJ7Adqzbr7deN/aF5I8k04AEr8EhRjj6DirFpbq1ncQuDvljBjB6E+3pQ5N7lRujRv7mLVbGPXlbN1EVttSwvzH/nnN/wLG0n+8B61j6ldecxPLx/cDjB59/Sp9Hik0m6M1wguLZo/IvId2fNhb7wH+0PvA+oFF5pMmmahcWaM90mxZ43QfLLCRlZD9R19wayjaL5fu/ryKd5aksUdv9iijVmXaAXGMKPeqjRu0reYvDc7TzxUUTzzSeWpaRm6A9PxoleSSEh5GznacDoPrV20OiNRJWsSJeiCT7LNGWhJ53DPHv3q1cxzQs09jdGKGTncrDBX2NPuNNjNnGHkJdV5YjPOM1zfi26vrLRoLe3tkdd5LMc8KOgyOOST1pQu3ZGdpNvmWhtQlfJaSGRXyCGZifmPTgd66Sx3fZkUKETooA4A+lch4dYXGkAXWEw4+Zv4TXRQXS2lonnuokwMbG61qhtWdiORHivfO3OsUbkDpj3FP1OJrgRFP3qR53r3we4plrcQyTSb7pY2kbO0jKk0riSGYSRBV5+ZSeW+lAjAv9Kmt186Fd8GeGPJXmrDag0wikNrENqkHa3DZ74q95sy+eQN+84HYA96xH/1rZXG1sDA4pyjJJNrczjCzujSsb4rEyqxHzbgAvTjv7VnXjXFw0nmZ3Rng9Bg9/rWhaWh2hwcq3yr1GD1xTA7aesjBd3mfd45qYyHVTsk9jNgWRpBGrYkzkY7VrXFy9vapdWEgcyMVlyDncDj8KgslaG2mvJ1XlGZOMDPNY/gyC/gtbmP7Q0d1e5lVGwSoBwDg+uT07Voo3TZNKNo6Pc3ReTxsYZ/M3S9VC5x6Y9aiubi0SMwYlkbccu2Blsda1LbT9jRLNdJK0QwpK8kdOayNT0oJOxi8x42ydx5yQanQcm0hYbqS1YPbYkUDDKTw3r+NW7q5M8A8hfkYnOW4U8n8zisyC2kjSCbzGbDfJGGHGf/ANVaVnLaTQyQljC45cAYycdf60bE3dtCjbzN9p2tNsUEEjJwT71pQyRCNomBEu4YKHAP1rMQtDK6zRFwDuz0OPWrcMCyIXSVVDqCMN39KGTBu9zSu2fZFErbgrcMfaq0aSyyOrSNjBJI4I49aW2jmVWjkcsVJ2+2asRFlmEG3cDwSB3NYp2Ot+8rs5+W1XzAY+x6mmSxIg+8AfQn7xrS1GIKsjJCWCnBI7GsRHbftwATzyOtbp3OGa5XYtx/YdnzERsR1J/lVmzmjWQRxlgx+9zgEduKr2sfmXSp5bLz8xzxV67kW2tZbuK0e4kQZ8tOWah9i6cJS1QzU2uIZldn81cY2g8YFOM0IaONtriZQ0iAcAn1FVdou7b7Z5M9qCMmORSCGPaq1uJLa6RnJ2seSelDRfO4Oxfto1aC5uGcrG7fIAMAY4H0PFZ+zMrMmG9SP69avQW/2nTVjEkRSMtu3Njv1Bqm8c0Py+Ydnr0B9vehFVbXVjY8MQ5laeQZI/dxjHc9T+Xf3rcuAsZwqeYV4GW4z6ZrO08PDpsMa7lkcGQlVzjP69MfnVuzLLdkGRSj9ELDiod7lR0RQ1YrPYSmMk7emGOOvt1rCgtdoJVst6etd82nxsmVjUox5J54pk+h2LodmM9crxVImauzktNtZHvYXEZKq4zXV6vapHpkm5cHg+9TWNq0MSrDhMcEcHJ9aW9MzwtFJtIbIOB0osUlocjIsbROTlWHY+lXdNsS3E8zKm0MuFPIx0zVOW3Z1LJGxwepPH5VoLc+Rp6wptWQDk9/wosY3XURbXyb5SY9/I429BitRhGGI86Hr/s1Tgt5XiVxM6oRyPSj7L/k0cqZV5L4TJfVrSacR/Y4oEhVQzoTiTA5PpyaoS3TXc7SyuvPPXhRUd5DbrcNDDcJdop+V1UgHj0NMMSrAAoYA9AW4zSsc7c5aMjuJgWbyuR3IX/PFKlvNKqPxu789qasbLLuLY7YB4Iqwlx5YKrlmP3gcDApsmMVfUjvp/8ASlYZbaMDIx+lVE5k2jnuQafciRmzkAAcAjoKRU8leFJZgOPb1oJk+Zj2Kx/KFx7CkG0R5IIGfXmm+U4YHaA3U4HI9KuWduDl+rnrkjvSYkrlZcfwqwJ46dKgm2q+1hI7dN39KuOnly7SW2eu0/h9KuWWlwzwiadnck/Lk9BXXgcFVxtT2dJa2uNoyYgWAw7jHYj/AAqSG28+Xyy231JPQdz+Aq19nke88iNTwSM5wMDv9ParF1YwWdsPK3mSY4c8YUDnAPfNQ8JX5JVOR8sXZvsxRj3M/wCzoOULCEc5PVh6kZqfTY2ty1xCu/aDgEdTVrTbOG5u/JvJxDFsYmQuBjA46/yq/YRxWtvdxzSrbbYGMTyLgk8dBznr2rk5rm1Na3Mixungt7qZmbnaikdVJOcj8B+tWYYXW2Wba8iS8LhCTVQeS1mttCWYvMWZ3UL0XjA/Gr9pqEdrE4uN+IxiMdiaGzWlZtcxNPcTzWsMEKOqwqQHPdves6wmlXUA10z4Iw2eR7ZPbtUmn3ySOUwqO/HJwoq7NZPGdoYSSOfuhT89C0HKXM7jtQvjaSCOTMhZdrHuFPXHY5qbS7o67o76SoZb2wVp7Fd2Wlh6yQ59f41/4EO9QWdsjvOt4gbbgKGbjcelGk6fNYan9os7gLcQnfCxGAjDnJ+n9aUo3XmVDmv5GbCIEkM0jTzOVByBgcnoKryy3HnNbTM0Suc+W4OB6E+9dRqMdvLYPr2nW4NtOxW6gT/l1uMZIH+w3JX8RWJbxpNb/a7rBaQ7V4+4vr9acZXVxTjrYsWckscFvHIWCFSQd2cnpj8qdqQjubRtrFPK+dAy9SBirV9G1sLeNhGfkwi9Gf6ehrOubmF4VSGZHK/LIpGWB+o4BoS6nZdQiNW0n2xMjNJuYvJz27A08KxtyzK2VXb14/OtGFDHCikEEKOCajuYooVaZFwWHzDnkjvXu5jlcMHQpTUryluv8jiU3KTKyEIowidMZYYxxU9tenesckhCJzt2k4HtxQkILqZIm55Y7hx6YqC+d4UbaGQsdq7uQF715dShUpwU5RaT2fcuOrtctpdLPI2MjHQdeKhnt2ik8w4ZHO8IBk+/SobCZYsrMFRjjlckVq6aPMmWfzFWFwyKc969nGV41srpRdRc0Xa3Xt+Ql7tV2RQN6FUsAGUEZO7OcjtVaC6VrgxsHKuDjHXB/Srd1JYWDmG+ulgWVS3zckY/iwO2aofZ7WKWI/2hEBNgxkchweePwPSvAUdBVOd2NO2hhFpIpk87fgqVbhT6VCUsRK0rMI7hVI5JAH0zUL3VvYTLZwhJIcAIYugHvmoLw+cJXaPjPUGvTq0sJHCQlTk3Ue6IU2m0loBvpDFJ5cg8o5U56n3zUyytLiKScIrgfOjdMdP04qpFH5KrIrlcjrjJHsQe1Trax3beYqxx8bXySRxXmtgpMp3k0ayEBnaUMRuHTGKfZLdMrXEa7k28k84FQs6kok4IHQE+ldJYafb29gQLh2V/mBz0/wAKiUrCpwc5GRuSX7y528EZ6f4VoaaFa7jUBShBJD8r0J5qOKNWDpFsZfYYNR6jP9htzDCPmcAM4PIHpU3voOzhqzQub5HSZ7f/AFgj6kYz9Pasy1unkZWM24jqQMVn6fcSTStDngjGRVmKH7JdL5gLnp5fOWoUUtBKtJtPoX7i5ZyZIGUHI3qQeR61l3kkUlyymN4uBkbdpNaNrNpENle/bbpku9q/Z0jXeAd3zbu3Sstr6xudQX7Q8g3kDzHHJ/AdBWkfQ0r1FJaBbi4aYLa5Uj7q+g966GzDQS+bgEMuSO1VbW50vBit45kkXPzOQvIPU+n40671BLc+TdRlSOdy4I57DkZqHJtio1YU1qxb2ZeGlwVLZx6VS1KGORNsPzYAPXOKtSG2kt1lEjHA5Uocn8qba+XDBImEkkK+Yrj7xHTgeo7+mKqFxTlzSM+C3kmc26o+fvBR/Op40bTVG52mYtgop3Knvj1pl9dzTNHHu8qNVwqrxnvye+aiZCAsjlgvbA4I/CruS5LoamnX91d3kdu91PIo+Xk7QR6H6VoxWgtZQjqxB43/ANBVHTZ4luolVBjI3OBjn1NdJqMEt66ySTNsAAT0A/z3paXNI3lG6J7e4NlbzeZCGOz5VzjJzwfwpYjbMS7b/myclentUSzR7HjuFcqp+UjrUD6tZW6iO4bykYHG45OKuKuOU09iZLV40DI5KF8jnoaJ9wVYxh2GAAF6mqlpr2mtK62lzHvAI+ZsbvcZqZrxSmZdpkPCseBn0pyjYITXUS6tVW3wHC84Hy81z08rQtKrorsxwO2Ku3eqYuWSZnJB+Y44z6Vk3tykoZdyq3Yd6zv0FV5XrEuzaxGttHHzvzgqBx9aptO24/M/Ws7ymCeZhyTwD0yK1obVPJTcVztGeaiTRMLz0MZWjtlL5O709TTPNZ33TYVew6kfWq7HdMCFOCOrHOKnjYZZFJIAG4kdK0exyubtYHm42BsZHXP6UAnIdsgnAHGM/wCfWo2XZK3ynhuQDmpYszD7u736UmJ3FSNQcgMT2XFDYU7sEtnAPXHt9amZjEg2v8zHjJ6U6G2bh+Cw6DrU3GiNVUdEQnqT3/8A1/4VPbyeXIZnORnBGDgU4bGTy/usPSnbd4A8tlk/hKngetSV1HTR4l7BCc4UdvrSrHcxI3kzYXsBinWjBWEUzMgOQZMZ/A4qQJIFVkLbWzxjg+1a0606UuanJp+Ro46FSASRXH2jAzyGGeSPWi9vPNKl1KRoc9eaL+UwD5x8/YdMf1rNmZnk866jZh/DGD1PvW0cZXjRlQUvce6M3FCyXLNKrrkKGyoZfvGn3dxf6lN5t3Lv2ccKB9Ogqvb27STDzM8nAAYflWvNDGkKxQryOXY8YFcr0CKb0Rmkqm3Cn5M7hngmobq4NxMTtKjsM9qZczI0vkQruHcg55oiQxNtO0kdSOatLqy3oT2qbpAh4z1IrfttWt7OIKuZTgKTnlQMYrEgi+UMi5YkYANSpDbrAxld/N4II6YqS4vlRu3F5bzxNIsTvJngkD5T6mmaVNJOZGEeQM75AxGe2AO9O8Nr8phkj8zd8zD0X0qWI2sd0vnbVG8+WqEjIHc+veg6NbJlvwTdG28Ry2sscMtpf27xTQMcLMwyRj0YHn1rX8a6Lp+m6JFJaRyj97FEjF/lZmRiQcgcgj8c1w92kNxryW8TxiHJKBQQvTOAT0zitMeI5Le5e2eO1vtOuIkWe1ZQFAx90MORtOdp7fnWU6bvzROqji6UMNOjKmnJvSXVbf5fiUdZR9RhltmeJpoowYnVeVde496p3n2VR5dwrJIcDdECME98DtWnqGnQpbHV9BuZb3ThjzklP761Po4HVfRhx/KoLWS11CRPN2pPGwyuR8w7GrhLQ5ZT5rRa1IUuGS++zuzOi8IzHOcAZBrcnwCG3IFI4GevvXOXkX+nyxx72PmMwLcAc9af563EZjnZ/JzghT09DXdhMXLDVo1Ur8vcwSveLNxRI5Ijhdh2IwAabd2sv2c/a1wwG7AO7j0z27VPZ3FvPp6WtvJ5SqMEDjn/APX/ADqrqTzDZ84XCnv823A4963zDNK+Osqmyd0jWnCMNjP+zxrDIyKwb0xjIz04rav5GtLQQsg3EqqIvQEjvWbasz3kUO5cu4AJPrW14gkf7I0EarlwyF2AO3jGQfX3rzENpXdjlr/xPpL3q2N7aRSS2zh4ZVTejFQDg/rwM1ieFLeHV7rUYVuIokjkaaFwBh8MWUEHkD+VYesaJqNleg2sdxMowd6JgKx7cdK6HwTAItCmAtylwZCZZmXBXsE+nU/iK7XGMKfusXPd6mvNCkjloAMkFlAPH0oDXcWd24AfwkUlskkTb4sgZ+Y7eKtXk0P2dY5FwzDOAMBv8mufYwaKMa7QZPmUEZznvU275gVbAc4yvABI5qjer5anauEJ4yarQuwcnJB6rhiADWYc1mOkJWT5nAbJyM1oWWryBFgY/LyBk9/pUkNlDHfyQtN8yhWeQrlt2BkD0wcjPqKswhrdi0iRTBugmQMVqZOOzM0rS0ZZWYQywyCSPYoDOCfmGRRe2Kvoi6mt7byF3INqG/e/ewOKhku7diY5NNjwvO+NmQj8yR+lWTpLx6J/ay3AghdNxSRgJWTnj26du3NQaNt3VrmRY28EF8WuEMkhUgRq2Anpk9z04qzc3v2ixn+ztEh8oszL1B3AEAnnkce9VNK1fw5ZnfealFJInzbFBbJHQZrkIfF8sXnQvZwvFK5LsMhsFs4HYf8A1quMJzd7bEKnPlTOk0qw+2TmJSqoWHmSNwIx+NXfEsFlDcxrYyySKIwFDDOMcZBHGM5rzzxBrAvpEitjItsnIVuCWPUnFXfCmqwRxy2d9P5UZBeNz2PcHvzWzpStzFcj5fM7GeYSQnzI1EzczOg4OO317mlWRpcF5A7pwWPYdgKp6eIrq1kmtbxbiLodoOc56Y7VT1bxBDp2oRiS3W7nHMn7zAA7DjvxUcrbskRKm5Ox0Voswty0YJjzznt/9enWZ2yiZlKy1W0Lxlpl2Gjnd7Vj91HI2f8AfX+NaUr6fp9qLy+fywwBiTOTJz1BHBGPes7STs0dCw7i007joNON1O8lqrCUkYiMYKdPXtV6DTbraqy26Od2AYiPl+uTWDN4s86Mx2ulxpEejNI3zn6DHFUBqN1HeBXdVd8HbGAqgfhXXDDze4OEO52dvZQSvIFkDOg3FGGDjp+NF9qUOlWzNJclQBwgO4n2xWfqsr6VpUt0GMs7KoJUn5VPXn8q83v76Tz3kLEBjnB5/WtKdBSe+hLXK9Dp7zxrN9tEtuHWEDAjkAOfesXVNeur64+0vwwGCMcYrnppiz7ifwFSeYQCQePSuqNOMdkI0rBZby7EIOCec+gr0nT4o5NKVUmLlQFO/rkCvKbTUJrOb7RaSbJcFd3Xg103hHWtRmuQL5TJauGDT7ORgcdOvNcuKhJ6oqFr6nU3+3z1WbcoYKc7c5yoyR681U8/T0ukWa4jfGSpxjgd6TVrqSWwTbDuDMWQt12jj+efyrH3iONpY4YVl3CMttLfKQSeuQOQK5EroHGzNu9RJpHVFcoACp38KfUntVlIl2DLJnHqf8K52bVLe1hSTUrmZg7fInJLY6n6VeXXrIqCs8OCOP3g/wAKylGT2RpSlZszs+TgRscscjA6+lSPHIZfLYkAdfr6VNp9m0swd4lwc7cngf8A6qdzIm5GJBOcdP1re5xqJHGMRkMxCr0B61YgERJMkhjzxg8H/PvT7aFicqcHHc+lWkgCrztIwCQRyTWUpESZX8jc5GEwOMnt9KIldT8rdeB703Ur2KxspbiRd3ljAz0J7CuLfxdrRnMgmjVe0fljaB/P9a0pUZVFoVBX1O+jg5b5fzNV5tqzH7wz6HGT9K5m28a3T+XHJYwyOThm3EA8+lbF5M09yGICJ2BHelKjKD1LcVe5cNzG/GQAF5A6k1t6HqBIjtJ4wEMg2tnoff6+tc9axmdBuycfwA9vf8q2WQwKsiyAswH3e3cHPY1DSNqcnF3LPim1jF1HKE3HbhlOMgg8Vz8se52wML0zxmt+ytYWlmkuJ5vMaN8RsOCcZyD0zWQWU5Xjk8+vtSQ6yu+buFpDGnK/fYYXI4H0qtr0zJGIlzuxtJHYVraXCySfaJIXeM8DjOPU/WoxaLdX7OAqovTccEH3FOL1BQcY+pg2Vu0PCoFyfmz1/OrMcDyYVImbnJwCcmtVrG4ZiuxG64A53Go9SY2+mKpuDFOzceS3PB/QU27ijTvuDyR2qeQY1A5DMBzn0H41DBHGzgg/OzD72ePrVPzpriQvIu9sYyO34VoafD5al23hgCVxjvRayNG1J6LQ10vobC1KFTJkZLsnGe1OWSG+C3SgM8R+YYwq57VRlMpVkZbcL1MZG457fjVm1g8mzLGbylK7mYE8diMd+v50h3bZVEkfnpdSRQqsfKnnczdhj3qjdaTM8Q8uMx5XfzwD7fWujiijkiVLdoyuMhTyynPJz60yVT5kaNMqJ/q8Mu7ce3NCCcEzC0WHUtNuoby1uVtnLFAdwIf1BHQg+h4roxp2j6nPFcBY9DvwNzYH+iyn2PWPP4r9Koaxbr58asxLFfuqfu07P+jwxSQkGR2Vgzk8Dvz61Eoczv1CELJp7EupadLp0sn9pW7Rttyku0MkiequvDfhWFts7icJZ3WTzlSQMj29a6CPVtR0u0a0s5IJreRiTaTx+ZCwHGdrdCeemDxWddx+GdTYpNBLoNzn78QM1vn3U/On4E0Lmj8X4f5b/mFSKei/r5maguLOXzbdihI4K/xY7EVLc3FxdeW3mBXRfu5yAfX/AOtWi2kalb2p+0iO/sx92+tD5iY9H7qf94CsyayBG+Nu/GBgVpGakQ04oavlwwq+3Mu7ACg81Or3zrHIqghyQM9vz61raZ4T1y50/wC27IlAQyQq7fM4HUheuPeqj6jJbvLb3Vusc6na4OQf1qlYlRdrvS5S+zyi/QXK7DnnIyG/wqS8RYQ8Z3tC53Dqfm+lLc36PZeXImGGNrZ6e4pjXTmBUdt5xlW45FURfk0IW8yIcyZU8g9j/niq7yvIig4AA6H19acW8xPKUkkEsoxnBxyPyFRQxtNu3MqIgy0jD7o/qfSgi9xMPeLkLtjXOWc8A/X+lRRwRfNJAbi6aIb5AkHyADuT6fhUs8sUsLWtvvVEJdQ33pD3J98flWevmRxMgd1jcjcA5Ab6+tSijqNN06Ty0upLhJ/MIMwC5ZSRkg4/l71j6rdR3F/FaadcNP8ALmQRuNyqDjbkdCT+OBV7wxOsNteNNchdg3gu33uOR9MVxGneK/7Minjt7NTIzMFfeQNpJPI6/rWcKcpSemxKi3sjpnjYbl2dRyiMRgY78Z445rlPEXiy/vLBdGinYWELHbySzD0yei5GcVpW3iGHUrOe4vEht5Yz0VvvJt7ZPXP864eRgzkgYGeBXTRp6+8i6cGpNsfGHkYhFZsDJwCcCoy3NPgmmgLNDK8ZZSrFTjIPUVFXWjawu6l3U2iqA2rVtS0jTzeRymFbnMZQjORjIP8AhWSGJqWe8urpIo7id5VjG1Ax6Co9jBsVMYvqHqORjmtSwEjL8zHA+6pNU4oWVA5XvV+NWXGMgkZHNbRiupnKXY6jw3DJdS+XuVdi5+YVs6fo0cN95sz+cM5KtwGql4RV49MWd2G9yckjnHpW3c3cUNs1zPIkUUfLNj+Xqa56tV3aRN7Gd46ub5IAm5YLR127FYEn8PTivPrmVDtBYk9q0df1pdR1GWZSwibhN3UAVhXD7jmt6a5YoerepYLLtGDzSedhT8uc1T38mneYfWq5h2HmQckCug8H6tJYxz/aE32C4Z/mGVbtgHrnuK5liQe3NLG/lnPftkVnNcysUj0seIbW/IMV1bqGO1UYbAo9MGqXirU00/LxTw3RlchlVxsAA9F/CuBZjjIJqItkY61zfV1ffQLGxr2sxao9s5tzEYo/LIU/L17ChbjQ9o3fbs45xtrFNN2tWns1ayGeusI/LZDtO45IUnkU0qsZAjVsHNWZFHmhFjY7Rg981T1OePT7dridiu3oCfmb2ArgSb0OYmurq306zM9yfKjxn5urH0Hr9K4vV/FF5cXKtYvJaQxnKANlj7k/0rN1TULzUpvNuZGcLnYv8KD0FLotraXdy8V7eC0jEZYOe57Cu6lh4x1lqyoxG3+qX9/j7XcvIB0B4A/CqoUsCwBIHX2robZvC2nzx7/tOplZAzOo8tcYXjB687v0pt7rUt2skPk29taSKCYYkHUc8nryRk1urRWiHL3TP8OzQW+sQS3S/ugcE/3c9D+HWu+ZGicIxR+Oq89fTHXjHNcnoljHqL4W32heWbsBXVWdlcIkdvDITH0UZOF9q4sQ1Jii+boaVh+6XJwd/QjqCam2r5qACSQKvIDAg55HFWIdImFuPlDyk8t/dPenrG9uCVIDE4LFcfpXI2aWaKV0TJEvmR7GVvnTBBb35/zxU+naYZwrq6GNgd2f4cVHKx8tlmVm5yHzSrMI7eQHJBHKg80tWXCKbuy/qjb7WGxtphGvG71PcjP+etEMEdmit54aVsE7uw9ag0u3eSOVm/gw3JyMEd6piJ7rei8IuQWHBb3ppFuXM72INa1ZoC0VnNvydodV4/DNYKRs02+Qu0rHnceta02kSLKxjUyqvTA4H4dqiNq0IPyn/aOK0TSWhjNykWtLsd0W0qQDkNkY2ir9ptS4AgVfIQ58yRT8x+lUrBQ8Uiyth8E4B6j0qzbxvJE8YdR5ZCoB2B/TFSzSFkkTTyh02Bd4bOQOO9TDzCI7VpFVlxl1yQPQDB5xn8yar28a28jK7DzD15B/l0rRtYopIyWOSDyF6kV6DwNNYJYn2i5r25ev9ddtgU3KVrFfy5F2xowaQktuxhge+CKncxM6LdOYywB46MR61JAI47pWRlKY+UsOceh9ararIEVzJEsshGURT0IrzSm9CO8RoblYIZPNZhkDOTzwM03WpmhuIYrZl3QqFUDnB7k/jVPRXkN7JczY3ou7BzjPYfX/ABq4kgOTI37xiS2epP4V6WW4KGLq8k5qCte7Ic2o3SM3UJlmnX5pFRRyxP6/jipLaNZZdzRoTGvJU5H1P4VVnYRzG4jjJTOACeCPX2pItQlJkS3jCI3LADJwO2a45R5ZNJ3Dd3ZsaT9uhv0fSZ5o7w8r9lb5j3x7g+9dxrPizRLa4utPu/tMzwzSJIiLnzd6/dGW2/L+FcDp015b6imrQEJJGSI+nDEYP5ZqjqFu0knnM0mx87TnPzd/8/SspUozd2ehhMwrYSE40tpaO6vpr/mdlcy3V9LJrWj3Y1CaKL5fILRSwhRwGhPIGO6EiuJlvJLq6kmut8ssrl3YnlmPU1Not09lqEU7s8ZXOxwxVkbHBBHIravJbHWG26kkVjqR+5qMa4hmPpKo4BP98fiO9HNKG+qOKXvo5OdjgqpO0HjPQVaWBreyiuJJEUSHdEu7L4z1x2HFJqmn32m3hhvYGgk785VlPQgjhgfarv8AZ6alC8kbR2strGvn73/dmPGFYeh9R+Vacyaujm5W76akCW8juXQeWkWHkdskKM/54omg+0OsFnHsg/1gZ/4s+vpjkY+tRXlyqafHDbXCBFclg2d8rdNx9AOgHufWreh30cw+zb1EiqWVMgE4GTgd67svo0qteMa0rR6snVaGdd2ctnIHdgSTldvFTLpq3l3/AKApMLAbSxxhscj881PrxkLohBAxwPc/19qryTf2Xpi/fS6Mgkxg/Io6H8/61jj40Y4iUcO7xvoaRX8xneMbqy07w/8AZoVdrmVyjOwxwBzgfiOtcFDYXl1DLcW8DSRx/fZf4frWr4x1qHUr54obfZDExWNixJJ7t+J5/Kqula9Ppuny2sEELea2XZxnK46VNOMoR03NXZbGQabSsdzFsAZPQdqSugApKWm96pALRQBk1bhs2fDEHb61SVxNpDLaLd8xHFXYLR9+75ce5q7a2apEM9veo9pDkHr2FaqNjJyuNZZNvyuo29iKv6Ppt1qe6ZJo4404Jak0iya+1GC12gLI4B+bHHfrXdR2cNjpyx28K7FJAHU8+p71jWq8mi3F0KmhtDaxJY+d5rpkocY3DPSs3xvfx/2ULeG5hlZ5QJFVgSmM8e3NaskJgtri4UbGSB5Dgfdwp5rzSWQe/PX3rnpRU5c19hxdxhP0phPqKYWOaNxJ5rrbLEPXIoxQfanRIzuEXbk+rAD8zUgMPFKrDOTSZzmkxQgQpP1ppxmnd+M0hXmgoaetJ83rTiKSkB7LquqeTD9mtEKqccE5Y+pOD+lYU1vJckSXG1z2J9fYVtjRnWITAKEbLBi3YVE1tBDAl08kckQJ5VwQD9fWvNTS2M5xk9WjB1yzW00xF8hUaV8L8vXA5/mK5mDSL65kIjh29T852j9a7q4vi20MSFBJC7eRVXzJJAypCpBHOMgkVtCtKKMr2ehy0Og3W4eYVTP40/UNGnto0kjBlR8jKg8EdjXU2lvKymaTcq8jI9P8afOwxhWZSeCAOlP6xK4Pm3ZQ8F3UVvayWs0brITuV8cfQ11sWqwwjbbhBuAYkt09z6fjXOQ23mkMXKEHgdM/WtzSdDlvryGysUkeaVuXH3AO5J9M5rGo03cuHN0NKzvJpXbNwUA6EcA/SkGyEO0xUq5+Xcc59ea0NZ8MXGl6ZEMtcTox81Y2yIx2Uev1rAhgd5dpZgo5Oc7h3qaNGdaqqUd27I9C1P2d3uXQ8eSqsQMd+Qf6VPLb2/klgo3AZDL2rOvXureELbyfI2d+4Dd+dafhpfOd2uNqIoxyep9eP5Vri8JVwlV0qm6MoKE/hZQW3mijaQzOBKeQO9aFssS2qsygcBucBW5Ix9ai1RImkeJJizRklEz1B9KZBaMyws7kLsAVP4T9awSHOKg7I2YJrOFGkkZCQc4IztrI127EkwfywICeuzLE4/SpbiO3iQbV27j94j2rmtRR45jL9odd3ABHT1FNIiTsi3eXcKDy4FjHI3ED7v505tTjkmUmCIPt28PkH6+lZkEPOUIU9fm7VYQCOTbNCJWJ7AcCnyozlNvY3rK+imhaFbUCQ8llIII7Gni8ZR5ij95nGcY4PrgVm6cpa8iwAY3ONvTA9jVqRpEkdDHhAxUg9Nv1/WpsUpD7iYWwR/N8134COvzZ7Y4/WuT8R69cafdfZrFozdyHMrD5tnoo9DVrxVrAs7fzY8mdwUgGfuDu3+FZXg/RGkuI7i7WUSTEGM+gPVia2pwSXNIhtt2R3LSxwaLHM2FmuME/LkkD/wCvVaJHeIsGXLZIyOfzHSq2t3EK3rIpxHFiNOnQVFBfPHFtzuxzkLnFduWywkajeKi3G3TuVNvaJFcbGP3SJF6kngn/ADmoo/mk+7nv1qaRDIpba2087T/n1ptowhnDyKWRWG7A4rgla7sLqaZCtaPbSZ82J9x29AuBkD6Y5oaPdakLJgghlA9Dx/QVFIpm1JHs58IxADDjaD6jqK2JF0+A3VuLaTbOhaKXO4KM4PHbpU3NDlphI3MkiYBwcY4p0NyIoDb7CIHPzFedp9RUc+CwMQIT+93NT2ISO4RmLFTnOemfWtqFNVakYN2u9+xhdq5pW2rQ2cENjfR/2jpmSyLj97bH+9GT0/3Twa27jwiLjRLabQruO8tp5GmeYER5YEBUZT0Kjt6n0waxpreC5QFlVv7rDtVTQrxFEumreAzCQyGFZPQfeA+gr2qnDcqWKhD2i5ZXd/Ty7/MSq90R3DRr4gdrqO3iCDaGQBUJAxnHT8areJI1ujbvZ3Sx3MTblZAGzxgZ/Ouf13XQmpzy6fp0FxDu2/aXV2DNjnBBAxVE+KdZh+VILWDfhh/ooJPpgtk0lWqUMPPBxSavv/XoT9q4XVtr1i7va3EsgZNz7mDE+4Hb69apSa/rUtnNFNMCiIAS0QZuOAMnkV0GgeLUa3ubXVktYlKExyxwbX3EjIyPpXK+ILuCe6aOzZmiPLHaRuP88fWvLcJKVpI1izJLEnLcmkNT3dusKp+9DOVBZcdM1XrUuwopQtNpwoAQim7easKm5sdDVlbaMpjow71aiyHKxXt48YLflWjHOIxtxUDIEU5pFPrWsdDNu51XhfTI9baRp5XjSHGQnUk1F4k0uLSr1UEpZGXchbqPY1l6Rq1zpspktpNjMMHIyCPcU2/vrjUbo3F5IXYjAxwAPYV3urh/qygo+/fcmzuE90I9ksMhWRSCGU4II712vhDX476zZbydTdxuAc4AdOu4jv7157cCME7Rx6UkMssKSiPC+Yu0kjJx7eleZWgpo0SR1PijxpJc2s+l6fGi20hIkm2/PIPQf3RXGHJHy5zS/Nnr+dODZHzDFKEFFWRaRESe4oqSRBwRnpzSLHu+7V2AjwRS9akdCv1pF560rAIpUdRn0oCqx/xpwXJJoKU0gG4xkZ4o2+hp3SkPWnYCNutJtpzmm1Irs9htGh/sK7FxPIsKFeM8v/s1zy/vgFVRHGn3EU4UVv6pHAbC2s42YlnMkh69f5//AF6zvLUNtWMFAcAEV5kbLUmo3ZRIreGWRlREJbsMbifrW9YxxWsSw3VkGDMPnHBwcdR3qDR7W5M7zW6KzRRtI2W6AdqcNYaW8gkuiBGHAxtwAM84qXdjppR1e53UXhuS/tYpr51tIkJMMMB2g59SevauA8T2LabqawD5mfONrggc4A4/Ou8vvEdxLHDb2se1I8Z3Dg59PfFZV09nfanut7K3JhON+MHt196LKJpUk5qxydtNiINIV6YC55H1zxmu38AxtAkt4oXdIvyseT04+lRXmix3bmOJYUYffPALfhVuw037NaxiZplTBHlqAB+PtUpPm1HCPKihcSXlxfr5ty8UcZJL5+VmJ7n2xUH9nPHdCa8WUw5J8yPjd7YpNb8lVaON2ZT0UnOfY+lTWNxLDZLBJM0jRHOMZBX0zUwlad09UbWfyK09vDNteKXaOignkn0NZtpP5N3JbK21ss25TkZGPSpteutIKq8U4S4HLRhSf0FYF/eSTWxaM+VOjbl4wGUc8+prac51Z803dvqEfd1/A6aC6tZEASaKa4YFtwGG29Oh560smqWtqxW53Fyvy4QkAD6dK5mx1S3vNMjhWMfabdFxKpw20k8f59agRZLq9jUySfM4DnHUfjXorE0fqf1d0/ev8XX+uhy1Jtz5rlm71w3d1izhYBe8mQp/D1qOWG6uiZJGnlf/AGugHoBWlHb20B+ytAQysc8ZJ96tWttJjcpIz1AGAK8znSehLuzM0+1baGmXeegTOM8dPpV37PuTbhx3yD90+n0q6IYoxtbng45HNQrCYkMgu3/3Sc9e3vU82oJNblCLruSQqwOPRgfUGn3V/wCXbSyXkuY41BKrwZD2B9afNOkihIzuJ4O0cnn1qrr8LNZrbrCU3uFCs2Xc/QU07saUjitQuLnWNS3BQpb5UQcBF7V6Do1ymn6WkjkSfZ4Qof17Djv/APqrmvDdmtrqEtzKzRoN0W0pncfTPsQK6S8VUhjt4ycON8q9cdh/U1tVmnaK2FFNK5kpcfapD5ZJJPcYP1q5aIqocbu+V68etTXNtDuQxRr5eOCf4h74pluUErRMqggZDpnBx2qGwTtLUkJZVPysx7Zxge3vUPnKjFWQIrjBI5+lSuIt/wC6DNg89z9KrT7ricKpBJPAHQUipSsbPh5VtZhfNGN+0hOh4PUnPQ46VS/tBI9RNn9vEUi4LRLnlR3IHXg1W1m6uPDun28wS3kSYk7HkIdj6gdx6/hXOS29/rE6X1tbNb3THc8zyFQ3IC7QRx6d816sqeCng4Spt8/Xt/XaxD54uzOsg+zyXQt7h3Mw+bY643DscdKl1Jkt0HlpHkg5BIAA9aqaxos11pwWG4l+2RplSp2h29Diubf+3ZIX069jmeVH6scrgdQWFdtalPA4R4WtBXlre/8AX9Mhau9yzr97qSMum2OSbhRudTxgnt6fWtvwT4O1Lw/4l0zVb6yuJBBIJpDEwOxR94MvXG08+xqTRdPtLM28+stcCR0R2hSIkiAkZl/U47nrXfXPiKe+0y+sLdYNPh5W3nl+WWUf38H144PqSa8adSUl7PpsawSve5lax4fh024vJoZXX7KXmsSm6KB8qWh+7hWBAAOTnpXMePfFWn6vd+HQ0UMgxCxG1dq5b5/mx0yMHB7c112rkXelWOi3OrWdtcWKiISlzKmxuUVlXoQeOM4GK8zt/h7qt5qJtLW7tJolztd5PLwmeuG4H0p4SjN05SknaK1fT7/xKnuuXqaGi6L4bmkvXslW9i89lVpRnavoPb371yy+E5tT8R3dtpUscNtExIllbCj2B7nr+VenWPwfs7Fv+Jl4jhtTJEcL5+Bn3K8fmasXHhq68I2VrFeW7SIFIeSA742ByAVODxjqM8ZrsxOaUauGhRpR95de4o05Rd5Hg+sWNzY389tcnMsRwx+nFUa6nxXbzTGS4aJvlb5i3XnpXNBDXJTlzLUtO+o1RTkK55p6x+9L5YrpjTb1IckAfa2V6VIspIz70zbxSBcVp7NktonZpHHH5VHvz7Ubm+lMK80+Ri0JMjPNPTPAU10Xw+0mw1K5uWvlEvkquyInAOe5qv4506z0vWFisfkR4w7R5zsOa65YCccOsRfT8Rc2tjEL46jJqWEhmAf7vvVV3ZjyaaS2Oprk5SzSEMTgiMfj6VE9o68qM1JoaySSSKMkAAmtcKFB4o5SOZowhCwzu/Cm+Weo4NaUnzO3RfrVdo9vSiw+YrtjI6596jdfm4q1LET8x4qELhTmhoEyIHAxTXanSfLx2qM1LLEPNKOhFMbrScYqbgI55ptDGk4qQPYLpSVj+RhOfmb5j8vtiksguSDgkjAGKs6ouZ2ZQPk+XAH+c1TUFgzl2Bxg7f6V5dyXa5YsLqaHUo0iuNilyjMwwpB4OeK7m5e0srMedBG7yHbGCBjp7155cWrLalkC7SvHPeuo0aSO80+O+muJJJIx5ZB6KB7H+dF9RrQ03ZvLSNYFkb7zb+gPbBrE1jUfs2qoWmw/AURjC/Uj0rVF5a2tqcJK2QNuTnAPcViam0YlilSzA7qc4bAz371M3ccXZXNVNV1a6n+0QxrGuAMn+Id6u6tqE8KHz2V1YcYbIz6e1UNN1KRoRC1oq92CjKkf0qW6ms1tJVKKYxznH3V74ovfZmkJX0IYIbW+tTNcTo3GPvYIzWVq2qR6eohhVnjLbd+eWou7i1kgZViZLfAAY4UuetYN5CrSGSMEryB8xxn0AojFdTo9pyR7sJ1juHSa3V9zEjD8n/61SwSQiP8AfPl0G4g9CM9zV3TkWG1admZVCjqozVBr22hlMgtybdjiRAeWHf8Axqtzni9bsyNEWNbu9CAO6t8pHTaGxx+ldXYeRM4MkEaEDonqe1ZC6fYNqH2zRb6IyLkvbz/KJFPUfhVsi4tXJdVjkP8ACCSpz6GqqSUnoZOm47mgwYzqXURqTjbt6/SmySK48thKdvRQc1R85Wj3XEgjjjHXJOWPT8TVW+vJpl26fKLcbcSXBkBlz2GB90frWXJcuMLq/Q1p4biNN7jyotpO9uAAOufSqnmafdLGtvq1tF6Ag8+3t9ax4PtXzx3cbXgbH7wkkq3ryelK1qwjCx2iGPJIjA+YewYj7vt2NaKlZ6sL0zTlzAG8vVYI4kJE+JFDkd9vfNMsbeOK4A+3BGcff2eZI6n1B6GobS1js03eWE3YJjck5P4j9K1Y1jSFZbqFUkC4jjTqQfUdqG7BdW0J7JLO2QWMavduku8ydWyTk7h9fT0quyyTXsz/AHFZiDhcYHQDmgWM8Wy6s1MMi4IIf72OzHvWhZXkOqLIl5Gtrcr0kDDGPqeo96iV73E1zLTcijtZUXdGJGzzncMfXpxTLgyrGpaDee7Z5H6Ul013pc3ly7Qp5RgeCPUc/wCc1Wa8lkldsqz9Bknj39qhRbM720IpmYMF+6vcDqx9TVPUtRbTrZpINqTuQis6547n0zWhFCHxlZDzyemR+NZN5JayeI5bmSZo9O0hQWdPmLynsPU7uPotdFNJvVbCjFv3i9Y6FHqOvW81ys8k/wBiF0+9h5e4Z3KucDCDaMZ/Gusl02Ow1iBrq+MEUihppHiyjd889sgcDmsn4deONFGrXrajYTrAAsozIZZJ9vRCe2WwcD9cVW1zxINavbuSWTbDLMz7dpVj3GR046D2onGbfv8AQ3co7o6i0e1fW4NQs9l1ZW64lVeFkYg5LE9O2AK5rV/7Ij1xoIZdQu5pH3JhQkasx6ADPHNUtOtIr6O4ht1lWNtu8BW3YUMR0PPT8K0vDNoljbXOqTxG6Y7rW02ZJ3EH5sngcE9e36aupOtNe0k3bv0RGjWxf33wSS3tCftDxGGPPJU84xnnIrHfSvEWhzW9xdfaUOWbc/Hynvk9iKufbtPW8EM7ibYxMqoclRjk/wD1/esprW81DX59VvNQuRHbZVhLJiOKLkKFGckYGMete1nzoOvGOHtbl6f8AzhFtam1fx29xfpfLHEZHwxkikzkn1HT+VWLb7QuZIoZC2GVhnGBjk56dP8APSsm0Gn2MRvdLt/tF2JATJKmEC4JyV5zx6+p9q0UvWn0syXMhxgb1T7gXJI4GB3P515FPG1sNRnRjL3Z7r/gnQoxnK6WxdbVNQMRtk1B5YdxbEcmUZu/1Oa6XTdVEemTafefaJ7afejxovIBGWKgdwSTu9sHtXG2F/8AbrOSNIUSXz08syMcHcG5OPcDjpWnZXl0ir5duufOYCKKQIGH94jGfWtMdi6eKo06caajyrddf6+ZnG8W5XOA8T6Nc6Tez2NywlCn5ZFH3kPKkZ65GDXDXtuscnyjIzXvfivRItb0pZo4x9s0yPeqqvzSWpOQuT1Ksc9+GPpXneseGPtEM95bb49q7o7YZd2/xOTjFcmGrwT97fYcqcl8Ox5+wwaaa0tT064sLprW7QRzqAWTcCV9mx0Pt1qi0ZBr2IyTRiRUVLsAHvQqMx+UVV7DIsUhrotH8LalqLxjasCyAlTJnLADOQOp6VjXts1vcywP96Nip49KiNaEpcqeo3FxV2iK3nnt5RLbzSQyDoyMQabO8s8jSyyPI7HlnOSfxpdozU1vazXL7Y1OO7Y4Uepq5VLR1egkymRiivRNR8E6ZbeCJNTivna9GJAJAAGQDov1yD+leesvNZUqsal+XoW1Y2fCibmuTuwQoxWjN1x3qj4RIVrnOf4f61pTsrPxwa06kMzbq3YnNNVPlAPatI4aM5wfas24cq/HFArEc5XYelUnb9allO7O3H0qL+o5FS2NEL56UzNSMNoqJm9azZaBhjmo2NKxzTCeKm4DWNJQaKk0Wh7jevDLOkcYUhc87u/pVWS12uUwqbRuKjuaTYwnLY2hW4H41flfdEsueQMH2rzDF6spRWcs6YWNtueCPX0rQsbeSzjaGRQIJB8qfxA+tQW2qC3b5ESQ5zjaTj6cUzVrmZpFuFlfMg4+n9KmSY7K1y5aTrLeGzKKirnYR2HbFaZQQ7TIymHZ95wCa52xbzCS29nUDB3Yzz1rRmvv9HeSVh5USkuQf0qdtCqbuJLMtpaSSs/kxyZJlPASsTSfFEV1qr2k8CrCRiKYEgseo3A+uK4LxFrt9qt44kmZbfd8kKnCAduO5rptEMI0e1WOGVZQhEmRuyc9R+ldPslThzPcq+uhes445r3958sLsSEBJGSe1bKWjT3EyEBlxmJE/iGPT1FY0AcFcNnb97LdPTHfHtVm8hgkDxXV4yyTDZHDA4DN6bcnj198VnuNXEaRWgMBju42XIIwNpPpyc/pVSGMO/krLF5p6RucZ9x/hT2hlkmNxDeSXDINkgdxvUgD+Fv1/nVi3aO5ieO4+z3jD5gIE2BR0+bPfPpSvbY19nzEE1nCiJLfNgEkQg9WYduTjFI980SfZY4RKTykLMeR655AHt71IYbWS5KzWrbemGbO0gdQffpikilmmtWtY0+znzfmKrvwCBgAjoKV77l+z5YvsSSXLBEWZEjCLyVG5VPrj06VUhjS+uyqtEuP+WqY+b/D/wCvWn5EOlSSQpFNMXXBjYgKSevIqDToS8u17Vk4JGMfhyOv9cVcVymFWfNYiktTbMrGZXQHaXYEKufX8qR8rcFQCR0OW7juCP5/SnTfa0dx5kUsBPIPyl/Qg9vep7e5iW3BuZVtVzt8pfmYH0HH61LbM1G+wRJtG+Qn13OcDPrSwxiS4jwpVWbk46/SpJr23mRUhgI7HcACv49zUEayq/mqybyc88YFITVmbt0I0h+Zdz8YDHj8awXkZXOfmfJ6LgDPt/nrVxJ2Z8zZf+8B3qNhJLIMbDk7VIUk0rg32HWtx/o3kXKyNBn5QTkxt6r7VYgsVdRhonEn+r2+nv70ps5LW2NzcISIwWYgABQPc8Zrh9U8WXk08wsZXsoTwix4yR/tHGST654opUp1m/ZsttJe+jfvr5o7+S3jvQkaAhVCBvNYjgKRznORxWFrjCRbXw/p5iyX8278v7ol6bSe+0fqTWh4Kt7eOGXWNWiaVGUxQkSESEkEEr7jPU/gK29J0Myrt0ay+zSODlXYfN2wG/L1rp5o0ZW7fmCTkrGBo1rb6ektjMymcvu3hcl1wMD2x/WtiW2sokDz3EUB/wCmmR/StCTQtQjdk1DR5rONSfN25Ynv8pxkDmorfQ7fUtU2RodOtYlJLYyGPHQE55zWcpubvcx5Wg0/V9NS3Szs2gnvGkKo4jb95u4Cev4ineL7pLe8g0XS2Eot4tsrQtnEzEb8d+OnOPoK2tH0eDSr+GK1smvdYuFZbWOEcqpXmQH2B646/SorvS4NFuBb6hbiyB/1qvjcCQPvEnk8Urxg7bm8YTlHQy9G8M3t19ss7bJuFg811kIXKYBB4POMjp14qotipjWV4nj2ho3izkl85zg8gdua63VruGNoUuNkKwgrGqKNzLjA9/Xr61Qv59N1K0jiUxLNvGBjDnHUnPPPp070Or5EOlYo2NnDKhkaER2rD5It2cEHOc/ng+hqzdxhkddqpGSMLjgqBjp9auokQAWMKiqQI06ZA7/pVG6iW+8yKaZoFYE+YOdpHQYFFGhWxMmoRbt2OpKNGOo2VZEhkU5aBgqhAMFGzw+fY/pmqXhWCbTbu6vJV8toy8WzsxPB49h3q1C95GuZp4RCgDuSpLOF5x+OKjtprq5/4+JFMmHkaPAUyMxzgfpV1sNWw/u1Y2bMvdqTXKzY0LUHhZ75VhT7OdyhySJQRgqepIOcdMc9q7qDStPiIubaylTcxWKMSgKmRkSfd5HPBJryO30/Vr27Mt5NsgjJzGYwq4HRR/Wqg/tKKSVbiRyWGWU/MBzkY9OnQVySp63TszvwmJoUVL2tLnT21as++hp/EDwnLcfadTubd7W+uJAxDRFVwFA+905wfm6fnXmkmj6h9sFr9jnEpG4Ky449cnjHvXt/hXWtStrQLI58llPmWc6s8Tfh/CPccjmsrxP/AMI9q1zG0espo7gfNbyq0sZOThldefwYZx3rTD4ypD3ZK5xToxaumeSR6PfSTSQiBt8a5Pofx6V2PhbSrbT1RbqIGeRvmfjK/wCz9PWuhh8M2N0v2XTvE2hyPljhrllJHbOR6Zp1xo8kTm5uvEHh1I0GTJHL5jHAP8I6nirq4t1fcuVRiqd5W1MktNDfvOhZZoyfLQDkkdcemM/zrk/FtjcyXh1Bo/3UwBZlyQrY5BOOp6/jXotvceFf7SEMVvfaxcKCFug5jV8A5O3qMnpn0FaOma14Zs7mCW40uJN0bCOVpnkdGKld23ocNzmpjUdGSlFXLhBV3yylZN79jxzQtG/tC6dX3LDGpZmUHkjsK6O2jkisms7NPLtnPXfyDxye/wD+uvS/E3jTQF0zba2MV/5iqqwzblQMBhn4IJJ9Peub0zxZpttuWXwnpflzLtfypHViO4Gc4PTtVTxFSpq4v8AxeGo4ep7OnUUl3szOijhvNPeGZN7rD5TOZGI68E5HA9v1rg9Q8N6pBay3wg8y0Rsech+U9ccHnnB7dq9CP/CHaiSI7nV9Fc/LtdFmiH4jDY/A1rzaTNotpHDdSQSxAELcR48txk9/XnoeRXoZRRlia7p8/LpfXy7HJU0jfc8t8GwBxdlufu/1rTvYAqE478V2dh4IjihuLrSmkneXbIUQZjCHPCt3I7jtXO6rZSLBuKMqHqcVup8zfLrYlwa3OdVivOPlPrVW43c8AitM2Mks0cCAFpDgc1n3llPb3MlvICHVsED1pe1iTysrWdv9quPLVTuP3cdj70/VdNn06RPtGCr52sOhrr/Duh3Njbi5urZ0eYZUkcbf6VzvjPVGuJzZxBPIjb7wGSx+vpXNGu5VLLYaetrHPOeSexqBvanE8e1MJHNdDLsIelRvTiaYetSCCjNFFIo90vflUMgGBzljyfwptrc2xIiuHwGbhtpIz2B/x6VZ8po4GLF3+bsM8+2ajul225VkOD97f615pGz5hLq0aO3Y4U5YgkHnHb8KqmNjb+S0ZBTJAz0FPtL9EAjYStGAeFIIH0qaK4WaVVwqKSDhiMn8KkVk9iG2tHjxJcSeVHxznk56d6yfHz3NvoYit4yyyNhnX09Px/pXS2+6ZEdbonJzkoDtP1qt4utvO0aWFU+0OG+8HwTg9eODRB+8jojStG545FHNBJHcPGAocEF1ypI7e9d54V8WfbL9bO+s7VVlJUSw/IUGOBis5fC2oCcQXTiJWUujMSyjGOMDvzVnTPDdnY3AuLi78yUYZAp2qCD78muupUhJamVmnqdLFJpd/E5tpnjZOcZCAntk1nlY7kBLi1aVkO2NtyBCPd+hOe9WhN9nsmjs4rcPIxG+ZyvB7c9z04q1NeW9zZrG5uIsDIWdsgHjjIGB061yN9jeEU1doz/slmPL3m+gkwTC7oJA3sxA69anultIbT7TL5SSGQAmNTz7Ad6g+0GISRqyeXLgCFcjB7tn/OakitvNQy+YkssYBwXKBB6ZFQ7scnZkawPIgkjjaR3GUG7aGznOD2NRWi20EqXQmmDxn9+SpU9en+170+7a/t0FhIlvGZGDRspzsbOTg+2e9IJmkRoL0Bm3YDhuSw71pFWMZzL7NLfTXE8aFlUkbWbG5cdB6fWm/wBqeTHJBDG75UbgqDKD3AqG2uGkhls5UWOUrtEpOEY56H3pL+/tdM0+KVBDLMuARuCMw/mRRdvTqSqbevQtvFaW8MS6hIbeSVxsMgyM8Zzjp1qa50yHzT5sats4aRgQAP5VwLTyTEXczM3nMxUls967H7fM+m20KKywrGM7zyT7nvU1KcoNam0JQs7IfPEFLssO5QeDnHHc1Jaxrc5Z0lCgAfMNvNSWzMQVKr03MXbGB6n0o/tjTCzRC5aWTZvjycK/UYHtkV04J0lWjKqrwW5k1o7biTWzBl8tdynqMYx9TWN4p1OJbOS1sZTLcZCSmCQYQdxnuTjt+da7fZZbUnVgxQjCoGIRj24B5rlH0yyBMlnGsTNkKzyFSOe/PX2roxLwk8S50E1DohWcY67mA41G+mPmSTlnVVUMThh2GegAFX7XRYTCrCfzW3bXYDCA+x71pJbRLGqTM0h/hG7CAf41qWVncXMAW1t5pnHTy1+Uf0FTUxNtI6HPvsW/DljdyRx2qsGRVxDuP3ck8DH8q77wX4S+wyreyzOkx6BSVC/h61xOlRz6Te2013dGDc24RRqXcgdenH45r0rQ9dtbtBLB5m0/3z378CuTSTudEb2VzZeJoYJM3UkhVWbnkE+4NdXJ4I8LtrKs2sQCEE4vEvLcjaFyCV69e361xd3fIEZi4x6DpSaVfwzLIrRtGUOCGXGfcVqml0Ho2T6Fp8On6ymsuGklUELKWy/IxjA+tcx43t3vfEN7fXUe1GmV4mZQc4AAOT0roTd28MTz+aCOg7g81y/iTU5BDK8q5QDcAeefpWXLdlqpyqxyGpXkd1rzNIyxJGSSTglgD0zz27VNLPbSWf8AaEzxRSKWVUZAWPPy4x9cfhWbp11avO39pW6iNiQsqcc/T/I5pkq2d4Hljk8jyh+6hI4wen1PeqtpYw5m25E2lXtxdaks06oltHyxwScduc1autUh3PJBE5j3YBJ4B9KbbLDa6Y0XkySTSj5EQZ3DHPPasbUJLiG48hRsjUcIeRXXgsbWwknKi7X0HUbcFzep0un/APEwjuECujRxhgMBhJ7cHisXSri4utYEzQSYAIUlcYGPvZ6Cm6JqmoW++O1UrBJuBdM72GR8uB2zitDxVrEL2n2G2hjguTt88IvKBRyCR09DUYvGV8XNOs7taFUkkuZEd3qdwLzfdTxtDgDyw3r6DHNQ3V/FeIh0+JPtaIF3CQcL67T3rGnPmruRXQn7xJJ3fQDpRZKbW7W6nbekfVcY3N6c/WuVwVilXcpcrJ9uozMLMvM0snzSSux5XrzjtzT7e3+zzPczOYbaLIRCh3SsF4GPQ85NU7yJVmM0mFcrnCt91fQYNa3hRTql59jv9TlFq7kq247gcdBn0x34HNO1tSLuTsy1od9dO0NzdLHaWaspyiY3JjGB68VXkh0yF1unjlukKEgO4AU/gPTnrSazq0O8WdnO720AKwu6ZPuSPc9+mMVXhu4kkYtH5wcAbnQFR6nA5qLamq5UrXLljcW9vHtaN4naIssxyCSBnj8P6VBYzy6lcNJcRKlvEmFDRZLfTGKj1rUZLuc/Z7tDGqgL5Q+6O4+uaoS3s0EBtw5/ecszkk/hmr5ETzJaF147e8uHSKNbeREbyYhJngDPfp0qjOWeYCQrwNhCnrjirWiW7tLuVdsSxyZB4B+Q/rVN4hM+IUzn2Az70dbGU3fUmiS3a6iSb7RBFvXfJtydueSB69a6fw/fW6repHZ3FzpNy/lz2Ur7jKoAw6k9JB+vSsD+z40tiZbuOMg/MuOfYj1pLDba6lDIzSTGBxIqhiQcc9M1E0pRsXBSi1dHf6JJ/wAI5Y3Mdrm7068XdZXQYg9CNpH8LLnkdc1kMqspDAFe+elb1zq0fiK0ji0/SLgMjrI5XCoRj5mbGfmP8vWi68P2F78mm6okU3ll5Le7BDKAMnDAYbH4H2r6LLM4w+XYRxcb1G9e3l6afiVKhOtNRhr29fI4XSNLaTWW1GSN/ssDlolT+MjoM9BWtZ3Wn3+oRCTSIWkaTIlwCwPboOa2L3Sb3w3ZO90sEsLyAS4Lbo9y5Xgr0IFc7NdW1nd+fYNFMjDAQqQyDHXkYr56VT2snL8grUa2Hn7OrFxfZ7l7x7NN9jazjKeUQCWiPBGehryO7iEkzN2J4r1W71STVEimmQBlXYVCgKV/xrz/AMS6Pd2KtcRoZbMscOP4PY1dCSWjJTTWhzNynO5elVia0YbWS5OI1J5xWifD+3SLi4uGEFxCNxDtgEZGAPUnmut1UtxXS0OaPWkNatrot9d2ourdFkiyVYhvun0PpTG0TUtrP9mcgNt4Gcn2p+0j3DqZtFbdn4cvrnACMj8syuMFVAzk/hWgmiWARQyuWAGTg8mpdaKBzit2emXF3I6eWYlVsct93P41VdriZeQfKA6+vsKntbNfN3MxZuOTzjNSzeZk4PmDHO3tXCS03qzP8jyxuTftP3sYNWrPYroU3qGkwc9B+Bp0JWSMKqOGJOSW4rNMGoLq8N3a3kiQqNrxE5Ur3GOKLXBaNNGisN55cqNGfJJKlUkCsDUWxY0Ro4Zot3UMwCt9BVmeAt+8t5ipdQXCvyG9x+FVZmUujTTu+BkMOw+lCNdiWVreRlZ96HqjZyykeuevWobGGLUUF5aeXJAVHzJwMjqSO3fNW4Rb3T/MvlqFBYhQAQPrTB9jido9Nsf3RHIT5AX9SRRa5aXNqyra6XLJcs+oTR3QJG1Xj+RG54HqPr6U68tYFkbBS1RDzjPJ9gPoa1ZUWG1N5fuu8JxAh4P4n3NYE95FKkrXyvFkncqv93HGM98DJJFTJXY5Ssty7a6VCxiYSC48zO12LDB9eMH071V1pY7eNIboSG5ZMCTI2ED1B6fU5rOhmcAGOdntXO0xmTop749ehqb/AEUSLEiyLL2ATduGeBz/AJ5qrWMHO+xIPPvrxYRDlcDEanKrj+6fStK605lukhYpDFGnz7l+bP8Aez36fpVrQ7Ga1mje5jVdoJRAMk/59KqeLdSEVz9olhaYBDmIPkKAOcgc44H50O/TccY33MrXpFhtrma2TPkRFlIB+XjH4etcDqb3kgimvJnklK8FjnA7Vo6lrt3faS63GoTea8xDW6Rqsfl4yMkck54x7ViTzSyIiyPuVR8o9K9HDUXTXvbkTknpHY0NFW61C9hsYIfNlc/IoHpyTXql3awWka3N5dwRQRoMseFB7Y9vpXkWmwzmZpYJzC8KGRmEmxtvfB9cGtG+u5l05bBReNYbvNhM/YH0A4HOazxOH9rNa6FUqqgmdNqM669ceTpsrpp0HEs3OJX68A9cAd/Wizszb5NtvZ40xuJBIX8KS302503SLR/JKRXUaydSQGIz+BxjitXSIbmXTmbT7R57iQtFKyN91cfkB/hXLGSatTfuhUk76rUxJZG3rl2mkzkNknH0FTRwXFxG1wzeTF90yStx7gZ6n2FexeFdd+F+k+DtM0/VtLtzq0EUiXk/9kx3KSylmKt5jNk4BX24rhPiBPpPibx7qF14P057TT5Sn2WIoIgAEUNhMkAbgT16VbSSvcycTCjeyt9q21vJdSA58yUDYT6bO/4n8K6nQILzUpkl1SZ4lRlMMUYEa46/cHA/nWVaaPqEN1HAzl/mx/o7bD/vbuv4Ct2ya5tZ/s8m+5lhOQzdfxPc1i3fY3pQtvpYlu/Dkt5qZkMnlwZBchuSMn5R+Fa1tY2Wk2IS18wKWLEbs596LCd3QeY5QddvdvrS6jdfuw0ajGOh6mrjHl2CUua7Kh1Fpfk2gHdwG5rSsroTREAhQn3/AErldXuhbuk25Uzk43iqGl6qxt5JPMMabi2QeSD0OPSqvczTszoda1VbQv8ALmBuCg7H1FZPiF5msY5sTPDIpyyDOB/Ssi51OS7mUC3LhjtZScEe/pmq161zZpFEsm1VYtv8wbnPccdu3vQ3qCd0RuvmsZFXbgfd25OPSixjuLvIjaNIUOfnzjP0FRDVJnJme1hlBB2+WPLY+57VtaP9k+w/6tiB8yITtJY+vqPSpaaQ0oyloTzOq28aycsqhVA6E5/rWXqn2CSzM2xEePaJO5BJPAx16VPNLeTSGCS2VUxwWPyg+me54qLUdLSXTFlW3HmqSXEZOR7n1pRRdZ30Rj219cwyH7G3lKx2MewH+PGKvf2f9ls557hwXlO9twK7/ofQH9ai0+PYixqRGJRliGBcAdh6VWv5bq8vPKbcWTCxoG4QDvVPXYzT5Yakk8aP5ciI/OBl3wR6805olgQxRqspYjywqZKgjryOeeMYpJdgj2K6PNG3zbRkEdenQjNQb5WcB4xuAyR/EfTPpSQnpIVoZJMt5ZKIcAFvmPPU00A2y7mMiTZwu1vumppRIyGYQlLdnCbuoJA5z3qGRi7t1UA5Ykct7D86NSkktRUtWVEupXBQvhihyfxHvUrI01v5YYr1Zi7gbh2A9qgiklXcseemCBjke4q9pWnLPMTcHLj5ljyNxA/l/Wk9NSopdCvbWzJbvMqL5MfIA4Gf6+vel0+zjk2XciNId5xEONxGCD9K2L6OQPLC1sscSpiNfbHcdgKx445lM2WkBUDlW/1fOBj1xg0Jtg0lY1Ft7qbUPOu5Ibc7JNqDhRlTwF6d6rQzWa3B+xRhZJW3MrZCD6c80y3kdZmu9RvEuCAwR+AOh6Y/WqtjcW+CGjdCQDnjDf5NJxKTSehfvAt47yzSC28okYZcFh/s+v0qO/tLi1mguMLKm1WV1b76nHH1/wAKgvYWURQxl3Rzuj8w9MngfSphbwTaxBZSSFY4UAkOeAAMninFDlqzoNLvmtHvrmEzLGoAG1sYZu47Zxnmn6L4mGn2M8MduJLyQkrM/IGRg5B6/wD16yr+9dLdbfyEt41TpDna4JyGPr161iwXA+054Ixjk9PpQ9SPaShJODs0d1P4v1cQlrxLO7tpceZDLbgq4HAyevA7jGKqyaTpuvxm48P5t71RufTZXJ3+piY8n/dPPpmublupVX5XDIMjb1waNPvZFm84TeVKjDG0dPespU0tYaf12KqV6lWV6zcn3bu/vFFwtvM8Cs20HHK4JPfg8it7QLGO4hF3ec278JHu+/8A73t7U3xFBY6xYP4gikkjvI2WO9Ux/IW6CTg9wOcdz0rO0PUJdOSYeZBPARlQZgoVvXB5pzi3H3dzJR5ZXN2LQdHtphNb2aW+GMh2sQffH8vzrjtdhi1zUfs6ybPtEwMZI5AAIyfar95rE13NK3nSv5iBVSJikacj+I8//rqrbztHdxzRWsCOnylgrEemcE0oQlHVsKkk9S1pehR2Gi3tvbxIZlIWeUy/Lkd8fTnj3rPNmZAI7ea3XcwbK53bunpn8BWjqeo3cl1IUWJZG++Qp6YAxycAcZrMtbhorjdH/D0yKactWc85a3Ro61J9j1KOZwJ5jEjPIwK+YcbTkD1x+tZwYEAi1ix9Kl1GaW8lElyV37AqiMYAA/zmqfkn++35Gn0FNvudnBNHC6BSsh3cYHX3NQzoxcsrlVPbdSvsfHmIc/dBAJ59KXUPLtn4Qy56gnAUf1qjq6FXy5tguPKYRqeG4AJoMmGeRVzkDOG7d6SO6bcI2l3RvknPAX0/KlluYoSCcscEEofT69aQrrcicurCSMsufmJUd/8AChLiaPfu84g84459OtRFZgHbzVGfmViev4U5ZUmhP2rYNnO8ZGc9Tjv+FAr6mjpkv2iOSac7MsEXBIJbtgVqQoEQxWqZ4+Zi2Tmq2nQqD+7ccY2AjO0eoHr61oLGVSRl2RMGJyBwffmmjoSskZWuXCJpkv2kZY/II2ALE5/T61zEKLNcFpbYuG6gLlfwH9a2dRnM1w8rsrRlSFJ7AdqjsTKFD+XhweAAAGHqKDGbuyGaygihYjdEcDcuzKsPrU2kXkVlE7MBJt+55hBKHsM/1qC/lmklIeSQxAjcAcbBVLUdUg0yNLdbVZbh084ySA7Vznbx34FJJyklHcIRudXHdbIJLya5jZlDGTDDKqBkjGew9a868UazDq2qQpYS/ZoUPyyuSvmZ6kgDgcfjWVDpd/qU8s8EMj5JaSRzgc9SfWtnTdBt7X5nmLvn72zII9h/jXVGEKT5pSuynK60VivpmiG6uDqF3hrTcWCgY8z8MdKn8RWbX0CG2gijaNsiMKFwuMY/r+NdXZ2k0yNNbsTEqncwXPIHSsmPbcSkMVyp+djwFGepqHWk5cxD7I52DT7pbSS6vdFa5iaMqJd5HlN/e+XuMdDXo+gaFpX/AAi1pa+TDcxyqslw/UtIOcE+3THtXL3OqibZBZyfuRyhXJxzg7h0ORzVrR5LuB2nguPIjXG8gZDei7e5P4etceOp1cTBKLs07m1CpTpva9z0b+y1vwIbnYtkwCO4YDB7Af7XpijUF0Lw5oBsPKbM4b5I8szY7kjvXGX2u39w41GVfItrdcW8Sv8AKpPGc92PrS+H5W1i+ae+uzNOigJGOgHsKzy/CSw8HzPV9OhWIrRqS0RkxxyX08lvY2zTyRDewb7wB4HHenazHrS3z2FtHDZSIq+fNliynb90DkDiu4h0i3s4nmtIjBc7/MEicMrep9s9qwdKT7Rqt1PeSMWfIkMi5BYnqPeuxrlMI6steDrENDDG1xPIUBbyySBj1J6knr6V0GrXESp5ayqrAYyVz+VYVpc2fh66+z280jieU4RznBx3PYdKq3t+JHlkWZDd/wASqR0+lJJ7s2k1y2NLUNSt7dUmFwGQjk45HsazL7VVlQCJtkuA/PRh6fWud1O9hW52eW5lZTu4HFY1xqKuQPI43YbDdv8AHpWsYSkjncknY3tUvIZFJZV3AZLAD5vx7VSluZYo1DcAnhR6/X/OKzfIkO2RlkC9VyRz7kflU8cZa1GctICduOQq9+fWr5EkQ5XZKLu5kDtAzIqg7mzgg45wadFq1olu0c252yGi+XIU98+lORCY1VySCfl2rjGR3oa1mR+FAUngbQQT6Gp90aYlxdGYCRFUow42jG0ewq/aNfLHuYB0TlS/O3HXHP0qnHFDCPLcZI3cA9PUjtVzTGmZN0MYS3AYBC3J9/zolaw4J8xdtNQuMYCJLEwyysDjP+fStq5kkutPK2IjjMoO4SfebjgA9PzrBhiuGKkbtm7Ltxj6VqXk+2ynZRxGgHTAbJ64HWsWbNas5pFns/NbyVWdyVZWHI9TTrcSLbTFVBIGWYjt261euJVvYg11K8qsCemHQDuD/EPY1H/Z5LhA7YeNdkmflb0zmiTViFF7IowtsfzQDuAG0hsAse1S21p9+4u3dC4b7pyWx2weeema3DpsVlt3sZ0+6GGcbu//AOulks8zhw2QRvAwMKBjijm0K5HsZ15AsVlE0e5SBtUMTwOp6/zqlDAXfZCkeVB+9jge56CtuKP7RKttcS7BnAPGQP8AGob3STamXMi7EIbZ0K+mc9Tg4qbmk4WsivYQIXDNGXcYKv1UZ/z3rRtHiW48uIfvZQSQ52l2HUn1xSLaXDwny5JVSY/IIV5Cgc89s+tW57FrC3M8MzNJtUAsQxz7Z+tHqCLmqR+TZSSiNWlKbWzzgHv/ADrmbuwWPTXKqSoPLHqc9SPStWG6kljkgZRJGo+Z2Yku2Mniks57aDT2jvpgpc9MgbR7VPUtQ5kcyu5EMQYKCu3DYOOc8Z6ZNPWxb7J9qiORkEZGMGr2p6YomVrbLRuflPdquWSLM8du2xSBtjQ8b8cE5681d30MIQ1fMULBpJJUaZo1CEbpF5IFSLZX1reLqESiYJMSvcH2I9DzVjUkmRJYwPJMSjBiUKCc9MCqWmapdW7C0l+UIc72OSCeMHPBFNbGja2ZZ8W6tDq11C1rp6WSwReWyr047D2Bz+dc6kgt5iT3Gfxrc1iaxis2gYkzEglk56+tc2XQXXDCSMdB61cUYyve7GJdTyyBQ5A3cD6+1aumTyb2hb5uxGOmPesoPJNckRxqi54OOla+mlNwwik9X3DOTn9KUrE35tjqPDEkv9rnS3k22epRm3mD52hiDtIxyDnAyOe3Nc3HYSQXDQzxlDG2H3rjGDg+9aVms0c9jqG0tbw3C+bwDypDDg9ulaXia3jt/EuoRSI/y3Lkn5V6nPQDHcdKnmsXy3RiPNHFFLbxxMI5GDMC5PT09OKtXUkK6AsqW6QyZ3Lyc8tx161U1QxRwAROBk/MAM4/GqlzcvchIl/1UYA3DqfxqZJyaMZ3vYS2kl+1CSZt27JOeMH8KbNGrSiSNjliSc8c0pmVZANo+tTRwhpI9nIYDGeOab0JldEIUvHvZQGGFxjmo8t7Vf1O3a3mWCVlyOWwMY/xqMQRAY8rPvU3M6j11Oll8u2g8qFzJ2LdMfT/ABqCdA7pbhWlEi5GTyPYVsx2kVswUsN7DkHGfwqD7IZL0y42kKAD68/rVHbyO2pnJ9ltnVWjkRgvXbuNJ9ghaUyozOmckDgEfTrUc9uXXeXLfMRg9gKtaXCqB5GY57kHk+tIiKu7WK8tksnFuojPVmbNR26Nb3C+WQVIJaQL8pPYCrWqyGWFduIomk2NgHIHXn1qeGOCINI8Yy42r8pwffFFgUbz9CxbbgokG+Jxyp2Z8z1HHFLLO7h/MjkCknAxnA96dHtgUEyFF7qTkDPoKoXt4sw8qLKKpG4kcv6Y9qpG7Zl3W0SOsDEKeq9x+NJot1tbbM0jNjCg9/bFTzlnwsic9T8lU9OjupbxPsqsTuwAO3NSzDeRXn1WKzkmt7HTzqN2jlWGDshJ7N3bH5Vc8P8AhW817VBqOvzNNuP+pA2qAOg68Aelbfw40B9Ksbg6mGgumkdp2LLgjPBJzXWw3unOzta4ZkO0sFzk/Wrb5HaH3m8bW1IBoWj2tksEtrGIYgSCOCM9Rx2rjPE39nPdmKwgkluH4kYHbHGP6n2rZ8Sa9DYK6gNNcScJGvX6n0FcK8t6zM+1Wkfl2I4Ue3+NYqm273Kc48r5kblzqSafpAtLA5lI/eSZGV/z0p2naGt1pyi8UtHIQxRj9/jvirHws8Knxp4yh8PwXQhd4pJPOaAy4KRs4VVLKCTtwMkda9Q8R/Di98KeFNQ8RXWoXMh08RIIrnTvJEm+URjDCRhkZ3Yx/WumMbo513PN7XQLCxibzLaGK3b+ELyfYCq73Wn2sqeWqnGdkIXOBnn8fc1V1vxMCxUMGlzgsDgD2ArlLjUYYWkaJss+R8h5BPc/hVNN7EaGtrF+t9KsfkAW6sWCo24Zxj8QKdo8MltK95bXYSR8gfLgEj1HesuyHnKNv7uAYAdsZLH3rWeGNobdMHCEjcRgcd/Ud6iUuTQEm7s2U8SXUVs0Mlv5svO4qcD9ag0yS8vJCkMON8m1HYYVR3PuaxJVEeI0zhc5we/+FdH9oSx0Vxv2MtntUkHJdsDj3wTWc5No1oK8r9jm/FOpE6ncXVvmU79kciccDjOPc5Oaz7WaS8t/MnmZViIXytuBn61YgjhknEaKEfp8zkD8jwamLF8xwBI4Y/YYJ7t9f8a3TUVZGTk5SbYkVspAlXzCRjIHJBpXg2qss3KIflRlxl+3bqOv41K0vkeWImELY2sYzjI9WqOafcQ1zM+7bjnqfpSu2JtJlCQTMx2cbjwOxI6YqxGssMTtK6kq2CMHDe4qxbyxTMHaVYljPKk4GfX60142mh8xUO08gHHIJ6foKcpdAjqhx2qMSEKOduecg9elXRcRKqNGTPJsA25AA9DmsyDzRFtO0KT8xXhee30qSJXZTIDnLHkA5x6VFgQ9reORfMknVd/zCM8k+/0HP1rVttkdmkScDnkfeOe5rF8xmYyeYJDztJ4P+RV23b/RljSTc/O0Ank/h0/lRJaGtJrmuXvMaOPbtyhVej5Zmzn14FBlaO3lZpQQy52s3J9Kg84OqqylZAuCduAfp+NRPFc+YYXgURn5nZh9z8frUI1b7dSpE7TOZpAFdxtKBcbavJd/Z3WOVWMIbPuD64/zmqVuFEgVmLqOCdp6/j70Xs4t7kF5A+0/Kg9R60NXZkptJtGo1zcW0YtbhTIc8HPG1ucj1zT45S8LLICpxtB3ZyO/eqdpcNd2/wBkafE3PkNnBDHqp9j269av6TYGGHzbpXRVJyD60mi4PUfb2b+XuYbOd27PSsrXtQVJzZ2Un7zo8o6Ke4Gf4q2b6+ULIyRsUCHPy/dGO4+v8q5WOzMis5Up1Ix371UbX1KnJk2kTapb39u0V7MqlgGjccEE84/D0ro9QnntVW5Rk3NgAYzz2znp07VHoNkbhULeZ8vXA+YDHXFdMmkxGzUSqJEJ+UOecdqib5mKCdjP8PW/7lW2pK0wYmRG6E9/51R1nTY9UE9pHCG2jO0/fT3HqPatVAiyXeyRo0ReE6DAHrWXpkMzWrSfaFQyNt80kljx6jrVJKxqm1oUYb5UtBZXc48/IjTZwFUcc+hqvrsM0lqgYZSPhVUkNjsRiptX0/bGZo5IZQqhXMeCAfc0sEkc1p5cdyY50T5So2nPpj/PWhabGcpNuxQ81lSNy0nmj7yv94496ZGpupXj3bwE3bu4x2pDcSSx7ZZQJeAWwdx/L8aWGwa4cmzDNg/M/QUnuZtu4sunb0idUJyp3bhms670028m3O4NghhwBXVxRrDp5SV8CIZZv7xpE8qUpJJHlGI+ZV+7Rcp001qc9aaWyy9wh5JPUVNFGtrchAN6scLlOcn2rft7aTUb1reGYII/nfJ6Lnt+v5V3PgrwpZxu90yma9ILQlxsSNegIz1Pb8aluwoYe70OAtprqPTZ4IAS0kgJUrk4wR061oeO3ki8QSyOMSXNvBLgnpuiQn9c/lXoWo+G7BNUv7i4Uo06HBg4wxHC49K8+1eybVtCjW1bzdS0eNobiP8AikttxKsMdSmSD7EHsazc1zJ/1r/wxpKnKMbHHvDNNIZWj/dcjk4pQYTFwpz0yOcinmZBAIVySfvgnn6U6Ff3KjbgEHFdBzJXZVLBCGSEk9+KsWQdowxBDg4APB+tT29q8rhQDyRnHpVkQRqjLFJ++jk5x6dqmTFKDZDeyfarh7lo3dSAvPPIpotbjAwQB6Zq3ExhuBGFQhuTkcr7VaEgwMQvj6D/AArPmtsQoqe5tT3iugZR5hUY6HmoWumMEh8tBjC4LnIqmk06KW2I5Yff/hx9PWltpN8eyZcPu+V/Ue+e9bWsdTmysvmF9oJ3HhSvf6mpkutRj1aO1jhjFqYd0kkinO7ONo554qeFrW2vFgmbN1KC0aZyAPU1MJGYy78AAZHAOM9TUlUlqVdTl2zxyFWMf93BwPfipbW9hWI4AZ8cB2w3HTH60t7LE6hjgjHAzwKpN9mUhZBvJG7Ma42800hySUnYsXKz3Ee+XaFHPQY5/nUSKzx/vNvmJ/FnqPwq0uxYhGAj4G7cRyKrXU1v83mXEfI6H+goM2VpJDsIbB69D/nNbOn3GmaTp4u5JgpPKx+YAX9/oK5+68mytjczNHFCvJJ4P+Nea6rqVxqF+9xNIzD7qKTwq9lFa0aTqPyM1Ox2PifXP7X1sWNi0gikIEpV/vt16+grqTrFvpmmfZbOYPMgComclj6n1rzjwddwWl350umRXA3gCeaRgsPrgDqa7S4tpJpIdQmiksrNpfKiLJlnPUgKe+CDzx+VLEp86VtEb0pcsW+pXkW6itWWQu1xcsH+VTvYk9//AK3SniySEBbpmjnbpbIctn/bPb/PFWNYv23QwafA0Zk4eRpN0sjfd6jhR9MVR1GzuNPuJNMvIBEw4lbJYHI7H09+5rCF7XZFW17DbrVDGqR28YRIceWkXCkj+JvXvVKW8m+ZppnyfvncSFz2A6Uk8ohAKRtIMhSkeCT7fWqTeZK5WRSCc4AXoPU49a6IxMLmVewX93L50SsEb5V+bBPvU+m6TewTedPBlPuk55U+tbcCx24B8tQFXAI6j8KsQXW6Mr5aMT0B4I9OTweMdPWqlWdrJAtQt4xG8XVYUO5h2B9eau6jNbzNCu8M3Vmz+RzULW93tVbg5aUcAncAMdePb09ahvERYlQSFnX5T8uBiubdmr92LRa0u2kuLpTjfGnzHc3A/wAmrniVg0kFupHzZkYjt/nmm+GWH2Rt2F/fBcAc9BjmrOvi3OogwuHZVC8jIyO3pUN++b04WouS6mJZ6dcXkUjWrrsBKs+cBvUD3xk4q4ukyW1tCgk4YnB67yenH9a6/wAKW1nDoALeWsjOzfd6/T8qz9TRmkBVmjCrwWPU5/KiVWTdiI0Vy8xzF7ZvaykDkgAN1+YVV8v7UzTFA0OB8w6jt9R/9etXxFcXE17vlJkkAX+H5QOwPrz+XFQ2tusUbLHNJC+wMcdf8+1bqVomMoe9ZEUFhEjFn+aMIdxz0wM1WleN2eVISZDjy1HGAegx61NeXtw48uaG3ETfxIm3d7nHbjpTIGk8sT+QsRydrM2TxzkZpa7sVug82gW3ymPfLEZPfHrS3NvcxlVdgI9u5cjjn0+vGKntUH9mSfaIcbBvC5x1PAPrk5P0FZE8zzTvGxkQbj5hZup6cen0+lOF2N2WpdVoYx5qqfM27WA6r2HXvT4Lhra3DSbgBlEk3Abie1Z7zzOFP7u4I+65bBx6HFT28b3N0WjjVP4hwTjjrzTku4RRrJ5E8LS4HljKg5H8vT60Wom8grJJsdlOwZ5GBxwenAp0Kx2kbxviU56/xZx79R7VPa31uwaNYimM434/zmsebsbpGVbRyQurSgE9QD0xnrVCZXkuHkMgdmcgDpxVy+eVZBHubduzjv7Crlvp/mRmR5f3ucY9/WrUranPNJe6ijp1q6uI5IxKm8FHxkofQ/8A1q62KSa8T7OJ5DeYyhAGJCB05796g06G303T5bm6f5ww2sxyFJ/+vWT4jivJrxEsdzPColLq2Dv65yf5UruTN4e7G5PqM+qRxBHtFd1O3KrtdxjnOOPwpsdv9oRVh+7nJxxz37Vb0TxbZ6gjWPiN4bW/ThZtmA/s2O/vWgkdsrbLN1k8z5kZeVPvmlJNboUjMvZHtSscU8imKPYHVuTu6iof7e1Pdu85toG0Bkzn37UupMZJGgt7jzZUlZblyuRuAHA+lVZYWXG5s54I6k046bi5rbGvpOsLcO9td25V5MBdvzLn371U1qYQq8VvNtiiUpkjADcHIHes/wDeW7edE4UqwKsFyR+NRyxJ95pC77sfMME/49zVq24+ZtE1rfXTQ7Q+3gBycN+XrUAgEM4mOI2DcSEFj9cfj0qM6YXk86GWaJ+cYcDFWYbh8+XdFRMDgSNzuHv2zSb7ESkxNkPAmA81icsUAH+etWrKa6sHMYjDRuQG4y3t7VLFYSeW0okUu5Cq2DgemD3/AK9afd6teJEltNYB5M8yqo5Prg96lao0ppxaYifbYLaZDIZld2GWGTt7flTReqlkLdocsOASanSacL5jExoAW3HgEe9UYx/a0ct8YxHaxMd5XrIAccDsCaS8ypq+qZ2ngSTRrW5tdQks5XnFvvnmfOzJ4AyeB14FdNd+MJry9aw0O1IupAGWSRMoF7v7jGK8/wDCt7fNdrp8flvDdyBZIX6DccdevSvatC8NWGmTz3TRqyzRLEV5cBVHCgnn1NY1Gk9TaknJWRz9/Parp891rc0k7ogZ5IRtUYGM4Hpk8eteXeGJ5v8AhMU1h/MWNboTO68EAt1/Lt+Feo/FJrOLw9LBa2LRO3y4cEcH6n1xXkz7sKJGIB+ULH7cfjRBXRNXSa8tTuPE9rpWreHL1bNLKa7htjNII41DuwbJdMKDgKeR6c15hFuS2A2sFySvHWt3Sb67tLqC605vntn3DemBgdvoeQR6Gn6/b/Y9ehOnrt0zUIjcwfLkKG/h/wCAsGU/SnTTg+W5vjcS8fVVXlUXa1oqy/r/AIBlWUIktpG3spyGbJAJUdfp+FSva3No/wBowhSQY2OeRz1zV06c72bwX3+sKMC+zkr6Y9qwtFW9unuFuJlls7UfZ7ZjjLAdec+vWtk7o5Z0+WKOhs9I1GdElgs3kWUhjLleQPTPatL+xdS/6B0p98r/AI1ueE47L7Vpo1h0it/sD7nZN6htj7Bj/e2issNLj7p/KvSpZZGpBS5uh5rxTg2rGDpU0rTyxM5KAnCnoOK1UVY5kKDByufeiivPkdkDmbKaS88aSyXLGRo1ZUJ7AdK6KQAW4wB8zhT9PSiiplsjXD7/AHmenzld2TyRUltFGxlDKCPeiimTP4ijdMyFVViBvCcemKrpw5xxgcUUUmc8tzkPiHPN/bC2vmN5KxKwTPGSOTXNRDn8aKK9Kj8CH0R6p8MNOsZtZKy20biNGZAwyAQm4HHrkdayhe3V9fSXF3M00g6Fu2KKK5Knwl9EaOrKu5DjmMB1PowGc/nTfENzPeanPJcyGR9xXJ9M4x9KKKwj8KLr7v5GZABJeS7wCEJCjsBk9qm004vYwMfPc+W3HVcdKKKt7M54lrV4Yo5NkaAKeSKs6JFG0wjZdyiQ4B56dKKKyb9w0or94ivcTzNG1wZCZckbvbp/Kk1ZFZkBHGD+maKKcSq27ItIkf7Qyb22iUEDPtW3qKj7XB7kZ96KKmp8Z1U/93NbTppDNLEWGxc7Rgcc1sRwQsGVo1I8zHT2NFFQ9y+hx/iiKOO8ZVRQEHy8fWoZVCJIV4KoVH0wKKKt7I438TMwMXmZWwQjALx05p7ndMEONu0cY9s0UVfQnqGqADRLYjjfK27HfGMVUSGP7Ozbed+M57cUUVUPhIfQjhRSEkOdwxg5+tb+mqNszc5yOc+1FFRVKpkmqRRrY2+EGS/J7nis/YodW2/Md+T9On8qKKiBu+gujRJPK8sw3uIXYEnoeBkenU0TzSQtDHGQq7QcbQaKKt7mMjT8RMZvBt0sgVhGyMnyjg7utb+iRR/2RExRSxt1YkjJJwBnNFFJfCdM173yX6nnvjG1t2124QxDAQMPr61d8OySQ+GL0xuym2O+E5+4SpyRRRWzfumMdxnwg/0lNQhuP3seRJhufmPU1b1OR47yTYxHSiilW/iMyj8CI5maNpGU4O4D8KzGupxOWD4OwnoOtFFJFrY2/uRqV+X6VZREkvyrKMEdhjrRRWbF9pFizJVEjUkKzAEA49aJwFkk2j72M557UUU0asbLHHvgUqGUhiQ3IP5/Wk1BVTSo40UKhmIKqMDA6UUVLK6D9DkeHWbWaI7H84HIHoeK+h9KZpNO0+Zzl2gVifUkCiisa3Q2w2zPN/jfczK3lq+F2DgAeteeN8t1AF6FtpHtiiitKeyIq/GyWNR9rujjBPJxx6f40eIQP+EAtpv+Wltq0sULd0QxqxUe2eaKKKm8fUzfwM0/+YXprZJO9hknPUCseaKODT5VhUIplfge7ZNFFKJ0P4GUG1TUreyijg1C6jRQcKsrAD9aRdb1naP+Jre9P+e7f40UV0J6HnM//9k=">
            <a:extLst>
              <a:ext uri="{FF2B5EF4-FFF2-40B4-BE49-F238E27FC236}">
                <a16:creationId xmlns:a16="http://schemas.microsoft.com/office/drawing/2014/main" id="{5E539061-9A73-41FA-A4EB-F7820AE931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967BD9F8-1F9B-4183-AC98-CB9E276E62A7}"/>
              </a:ext>
            </a:extLst>
          </p:cNvPr>
          <p:cNvSpPr txBox="1"/>
          <p:nvPr/>
        </p:nvSpPr>
        <p:spPr>
          <a:xfrm>
            <a:off x="4684961" y="5860619"/>
            <a:ext cx="25172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i="1" dirty="0"/>
              <a:t>Credit: Mia Landauer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C987B20-D5F9-4085-9499-B8C252A8F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87" y="1270000"/>
            <a:ext cx="6187612" cy="464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96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8B4C13-4802-E991-3C18-856F23D4A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584224" cy="1320800"/>
          </a:xfrm>
        </p:spPr>
        <p:txBody>
          <a:bodyPr/>
          <a:lstStyle/>
          <a:p>
            <a:r>
              <a:rPr lang="fi-FI" dirty="0" err="1"/>
              <a:t>What</a:t>
            </a:r>
            <a:r>
              <a:rPr lang="fi-FI" dirty="0"/>
              <a:t> is </a:t>
            </a:r>
            <a:r>
              <a:rPr lang="fi-FI" dirty="0" err="1"/>
              <a:t>participatory</a:t>
            </a:r>
            <a:r>
              <a:rPr lang="fi-FI" dirty="0"/>
              <a:t> </a:t>
            </a:r>
            <a:r>
              <a:rPr lang="fi-FI" dirty="0" err="1"/>
              <a:t>governance</a:t>
            </a:r>
            <a:r>
              <a:rPr lang="fi-FI" dirty="0"/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2D81F3-10BB-88B0-C700-74BB73450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61692"/>
            <a:ext cx="7638893" cy="3880773"/>
          </a:xfrm>
        </p:spPr>
        <p:txBody>
          <a:bodyPr/>
          <a:lstStyle/>
          <a:p>
            <a:r>
              <a:rPr lang="en-US" i="1" dirty="0"/>
              <a:t>“Participatory governance” widely refers to the democratic mechanisms which are intended to involve citizens in public policy-making processes. </a:t>
            </a:r>
            <a:r>
              <a:rPr lang="en-US" dirty="0"/>
              <a:t>(Palumbo, 2017)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CCB87DE-FF7B-4983-BC4E-602422A2A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874" y="2146232"/>
            <a:ext cx="6264581" cy="447549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5ECB8CD0-CBF5-4D60-88C6-A99C7FAA6E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40" y="2577731"/>
            <a:ext cx="5189760" cy="3458489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7FEC3D74-D7A2-4E14-8EA9-310B018A5F3F}"/>
              </a:ext>
            </a:extLst>
          </p:cNvPr>
          <p:cNvSpPr txBox="1"/>
          <p:nvPr/>
        </p:nvSpPr>
        <p:spPr>
          <a:xfrm>
            <a:off x="719326" y="5969126"/>
            <a:ext cx="25172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i="1" dirty="0"/>
              <a:t>Credit: </a:t>
            </a:r>
            <a:r>
              <a:rPr lang="fi-FI" sz="900" i="1" dirty="0" err="1"/>
              <a:t>Pixabay</a:t>
            </a:r>
            <a:endParaRPr lang="fi-FI" sz="900" i="1" dirty="0"/>
          </a:p>
        </p:txBody>
      </p:sp>
    </p:spTree>
    <p:extLst>
      <p:ext uri="{BB962C8B-B14F-4D97-AF65-F5344CB8AC3E}">
        <p14:creationId xmlns:p14="http://schemas.microsoft.com/office/powerpoint/2010/main" val="2238057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3EF4FD4-F42B-4B72-97CC-A76A2369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997" y="1449622"/>
            <a:ext cx="5122148" cy="498417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A828C08-F941-4A4D-A58C-B4D6BBD0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1213873" cy="1320800"/>
          </a:xfrm>
        </p:spPr>
        <p:txBody>
          <a:bodyPr/>
          <a:lstStyle/>
          <a:p>
            <a:r>
              <a:rPr lang="fi-FI" dirty="0" err="1"/>
              <a:t>Northern</a:t>
            </a:r>
            <a:r>
              <a:rPr lang="fi-FI" dirty="0"/>
              <a:t> </a:t>
            </a:r>
            <a:r>
              <a:rPr lang="fi-FI" dirty="0" err="1"/>
              <a:t>region</a:t>
            </a:r>
            <a:r>
              <a:rPr lang="fi-FI" dirty="0"/>
              <a:t> </a:t>
            </a:r>
            <a:r>
              <a:rPr lang="fi-FI" dirty="0" err="1"/>
              <a:t>Investment</a:t>
            </a:r>
            <a:r>
              <a:rPr lang="fi-FI" dirty="0"/>
              <a:t> </a:t>
            </a:r>
            <a:r>
              <a:rPr lang="fi-FI" dirty="0" err="1"/>
              <a:t>potential</a:t>
            </a:r>
            <a:r>
              <a:rPr lang="fi-FI" dirty="0"/>
              <a:t>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B73B2C3-505B-4DD2-A208-7EE3563CD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408" y="1449623"/>
            <a:ext cx="4385056" cy="5192829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8FB0D6CA-4F5B-43D9-9F20-D37F5622A0A8}"/>
              </a:ext>
            </a:extLst>
          </p:cNvPr>
          <p:cNvSpPr/>
          <p:nvPr/>
        </p:nvSpPr>
        <p:spPr>
          <a:xfrm>
            <a:off x="5451464" y="6334675"/>
            <a:ext cx="37561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 err="1"/>
              <a:t>Source</a:t>
            </a:r>
            <a:r>
              <a:rPr lang="fi-FI" sz="1400" dirty="0"/>
              <a:t>: </a:t>
            </a:r>
            <a:r>
              <a:rPr lang="fi-FI" sz="1400" dirty="0" err="1"/>
              <a:t>Lapland</a:t>
            </a:r>
            <a:r>
              <a:rPr lang="fi-FI" sz="1400" dirty="0"/>
              <a:t> </a:t>
            </a:r>
            <a:r>
              <a:rPr lang="fi-FI" sz="1400" dirty="0" err="1"/>
              <a:t>Chamber</a:t>
            </a:r>
            <a:r>
              <a:rPr lang="fi-FI" sz="1400" dirty="0"/>
              <a:t> of Commerce 2023</a:t>
            </a:r>
          </a:p>
        </p:txBody>
      </p:sp>
    </p:spTree>
    <p:extLst>
      <p:ext uri="{BB962C8B-B14F-4D97-AF65-F5344CB8AC3E}">
        <p14:creationId xmlns:p14="http://schemas.microsoft.com/office/powerpoint/2010/main" val="3894255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6E8F66-023C-000C-6E29-708F588D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326" y="440321"/>
            <a:ext cx="8596668" cy="1320800"/>
          </a:xfrm>
        </p:spPr>
        <p:txBody>
          <a:bodyPr/>
          <a:lstStyle/>
          <a:p>
            <a:r>
              <a:rPr lang="fi-FI" dirty="0"/>
              <a:t>Nordic Energy transition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62CB47B-575C-4005-B78F-F81F2D3CF3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60529" y="1190100"/>
            <a:ext cx="3874594" cy="2211499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16723F88-98B3-44F4-BA36-1CF16182F54C}"/>
              </a:ext>
            </a:extLst>
          </p:cNvPr>
          <p:cNvSpPr/>
          <p:nvPr/>
        </p:nvSpPr>
        <p:spPr>
          <a:xfrm>
            <a:off x="486766" y="3497150"/>
            <a:ext cx="16001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00" dirty="0"/>
              <a:t>© European Commission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38A4C2A-DA7E-4681-B59C-0B2DFEFC0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855" y="0"/>
            <a:ext cx="4842323" cy="68580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20231BD7-0150-43F2-91A3-2C82E29252FE}"/>
              </a:ext>
            </a:extLst>
          </p:cNvPr>
          <p:cNvSpPr txBox="1"/>
          <p:nvPr/>
        </p:nvSpPr>
        <p:spPr>
          <a:xfrm>
            <a:off x="7498081" y="298384"/>
            <a:ext cx="2666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 err="1"/>
              <a:t>Reindeer</a:t>
            </a:r>
            <a:r>
              <a:rPr lang="fi-FI" sz="1200" b="1" dirty="0"/>
              <a:t> management </a:t>
            </a:r>
            <a:r>
              <a:rPr lang="fi-FI" sz="1200" b="1" dirty="0" err="1"/>
              <a:t>area</a:t>
            </a:r>
            <a:r>
              <a:rPr lang="fi-FI" sz="1200" b="1" dirty="0"/>
              <a:t> of Finland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4A11CD9-0C66-4ED4-A990-25619F9F8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75" y="1217501"/>
            <a:ext cx="3552829" cy="266462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29322B3C-FCDC-404C-A732-657C3768D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66" y="3948321"/>
            <a:ext cx="4465674" cy="2664622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1493CF9C-82F4-4F5C-9105-24C02D064AE8}"/>
              </a:ext>
            </a:extLst>
          </p:cNvPr>
          <p:cNvSpPr txBox="1"/>
          <p:nvPr/>
        </p:nvSpPr>
        <p:spPr>
          <a:xfrm>
            <a:off x="4980803" y="6305700"/>
            <a:ext cx="25172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50" i="1" dirty="0"/>
              <a:t>Photo </a:t>
            </a:r>
            <a:r>
              <a:rPr lang="fi-FI" sz="1050" i="1" dirty="0" err="1"/>
              <a:t>credits</a:t>
            </a:r>
            <a:r>
              <a:rPr lang="fi-FI" sz="1050" i="1" dirty="0"/>
              <a:t>: Mia Landauer</a:t>
            </a:r>
          </a:p>
        </p:txBody>
      </p:sp>
    </p:spTree>
    <p:extLst>
      <p:ext uri="{BB962C8B-B14F-4D97-AF65-F5344CB8AC3E}">
        <p14:creationId xmlns:p14="http://schemas.microsoft.com/office/powerpoint/2010/main" val="1409722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331F95-CF9C-46F9-B924-DF6FC628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59936"/>
            <a:ext cx="12396334" cy="1320800"/>
          </a:xfrm>
        </p:spPr>
        <p:txBody>
          <a:bodyPr/>
          <a:lstStyle/>
          <a:p>
            <a:pPr>
              <a:defRPr/>
            </a:pPr>
            <a:r>
              <a:rPr lang="en-US" dirty="0"/>
              <a:t>social-ecological system: reindeer management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6AC8BB9-2E83-4F60-A5BD-CF3700E8A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7006" y="1534636"/>
            <a:ext cx="12137345" cy="4303028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9E77C35C-40F9-495E-B481-F1D8CF258EBF}"/>
              </a:ext>
            </a:extLst>
          </p:cNvPr>
          <p:cNvSpPr/>
          <p:nvPr/>
        </p:nvSpPr>
        <p:spPr>
          <a:xfrm>
            <a:off x="176819" y="6224914"/>
            <a:ext cx="1027537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/>
              <a:t>Landauer, Rasmus &amp; Forbes (2021) ”</a:t>
            </a:r>
            <a:r>
              <a:rPr lang="fi-FI" sz="1400" dirty="0" err="1"/>
              <a:t>What</a:t>
            </a:r>
            <a:r>
              <a:rPr lang="fi-FI" sz="1400" dirty="0"/>
              <a:t> </a:t>
            </a:r>
            <a:r>
              <a:rPr lang="fi-FI" sz="1400" dirty="0" err="1"/>
              <a:t>drives</a:t>
            </a:r>
            <a:r>
              <a:rPr lang="fi-FI" sz="1400" dirty="0"/>
              <a:t> </a:t>
            </a:r>
            <a:r>
              <a:rPr lang="fi-FI" sz="1400" dirty="0" err="1"/>
              <a:t>reindeer</a:t>
            </a:r>
            <a:r>
              <a:rPr lang="fi-FI" sz="1400" dirty="0"/>
              <a:t> management in Finland </a:t>
            </a:r>
            <a:r>
              <a:rPr lang="fi-FI" sz="1400" dirty="0" err="1"/>
              <a:t>towards</a:t>
            </a:r>
            <a:r>
              <a:rPr lang="fi-FI" sz="1400" dirty="0"/>
              <a:t> </a:t>
            </a:r>
            <a:r>
              <a:rPr lang="fi-FI" sz="1400" dirty="0" err="1"/>
              <a:t>social</a:t>
            </a:r>
            <a:r>
              <a:rPr lang="fi-FI" sz="1400" dirty="0"/>
              <a:t> and </a:t>
            </a:r>
            <a:r>
              <a:rPr lang="fi-FI" sz="1400" dirty="0" err="1"/>
              <a:t>ecological</a:t>
            </a:r>
            <a:r>
              <a:rPr lang="fi-FI" sz="1400" dirty="0"/>
              <a:t> </a:t>
            </a:r>
            <a:r>
              <a:rPr lang="fi-FI" sz="1400" dirty="0" err="1"/>
              <a:t>tipping</a:t>
            </a:r>
            <a:r>
              <a:rPr lang="fi-FI" sz="1400" dirty="0"/>
              <a:t> </a:t>
            </a:r>
            <a:r>
              <a:rPr lang="fi-FI" sz="1400" dirty="0" err="1"/>
              <a:t>points</a:t>
            </a:r>
            <a:r>
              <a:rPr lang="fi-FI" sz="1400" dirty="0"/>
              <a:t>?”</a:t>
            </a:r>
          </a:p>
          <a:p>
            <a:r>
              <a:rPr lang="pt-BR" sz="1400" i="1" dirty="0"/>
              <a:t>Regional Environmental Change </a:t>
            </a:r>
            <a:r>
              <a:rPr lang="pt-BR" sz="1400" dirty="0"/>
              <a:t>21 (2) e32. 10.1007/s10113-021-01757-3   </a:t>
            </a:r>
          </a:p>
          <a:p>
            <a:endParaRPr lang="pt-BR" sz="1400" b="1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CB1773F-42FF-4E64-95F1-0EB05732F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196" y="2318941"/>
            <a:ext cx="2960157" cy="222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6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A349F5-1E46-AB84-E46F-3887181A6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What</a:t>
            </a:r>
            <a:r>
              <a:rPr lang="fi-FI" dirty="0"/>
              <a:t> is (ENERGY) </a:t>
            </a:r>
            <a:r>
              <a:rPr lang="fi-FI" dirty="0" err="1"/>
              <a:t>justice</a:t>
            </a:r>
            <a:r>
              <a:rPr lang="fi-FI" dirty="0"/>
              <a:t>?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DABF62E-4DB7-46F9-AB49-C125DF2B3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699" y="3587469"/>
            <a:ext cx="7619642" cy="3026691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FDFBA550-E42E-4F1F-A4F9-6E58DA0D4163}"/>
              </a:ext>
            </a:extLst>
          </p:cNvPr>
          <p:cNvSpPr txBox="1"/>
          <p:nvPr/>
        </p:nvSpPr>
        <p:spPr>
          <a:xfrm>
            <a:off x="7469204" y="6352550"/>
            <a:ext cx="1703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Steiner, 2019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08ADFC90-9FF1-474E-B008-C0F73A5D95D6}"/>
              </a:ext>
            </a:extLst>
          </p:cNvPr>
          <p:cNvSpPr/>
          <p:nvPr/>
        </p:nvSpPr>
        <p:spPr>
          <a:xfrm>
            <a:off x="677334" y="1411331"/>
            <a:ext cx="10837332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What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does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justice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mean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different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actors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sectors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 (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plurality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worldviews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values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i-FI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recognition</a:t>
            </a:r>
            <a:r>
              <a:rPr lang="fi-FI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i-FI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justice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Who should be involved and have a say when energy systems are being designed and deployed? (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procedural justice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)?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Who bears the benefits, risks and losses and how are these distributed? (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distributive and restorative justice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fi-FI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C16E136A-DA66-4AEA-B7E9-E4398FD6C288}"/>
              </a:ext>
            </a:extLst>
          </p:cNvPr>
          <p:cNvSpPr/>
          <p:nvPr/>
        </p:nvSpPr>
        <p:spPr>
          <a:xfrm>
            <a:off x="8822902" y="3429000"/>
            <a:ext cx="27679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Book recommendation, </a:t>
            </a:r>
            <a:r>
              <a:rPr lang="en-US" sz="1600" dirty="0">
                <a:solidFill>
                  <a:srgbClr val="FF0000"/>
                </a:solidFill>
              </a:rPr>
              <a:t>Open access</a:t>
            </a:r>
            <a:r>
              <a:rPr lang="en-US" sz="1600" dirty="0"/>
              <a:t>: </a:t>
            </a:r>
          </a:p>
          <a:p>
            <a:r>
              <a:rPr lang="en-US" sz="1600" dirty="0"/>
              <a:t>Ohlsson, J., &amp; </a:t>
            </a:r>
            <a:r>
              <a:rPr lang="en-US" sz="1600" dirty="0" err="1"/>
              <a:t>Przybylinski</a:t>
            </a:r>
            <a:r>
              <a:rPr lang="en-US" sz="1600" dirty="0"/>
              <a:t>, S. (Eds.). (2023). </a:t>
            </a:r>
            <a:r>
              <a:rPr lang="en-US" sz="1600" b="1" dirty="0" err="1"/>
              <a:t>Theorising</a:t>
            </a:r>
            <a:r>
              <a:rPr lang="en-US" sz="1600" b="1" dirty="0"/>
              <a:t> Justice: A Primer for Social Scientists</a:t>
            </a:r>
            <a:r>
              <a:rPr lang="en-US" sz="1600" dirty="0"/>
              <a:t>. Policy Press.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1454579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ASI project citizen panel meetings | Interreg Europe - Sharing solutions  for better policy">
            <a:extLst>
              <a:ext uri="{FF2B5EF4-FFF2-40B4-BE49-F238E27FC236}">
                <a16:creationId xmlns:a16="http://schemas.microsoft.com/office/drawing/2014/main" id="{EF62CD46-2F2F-454B-A4BF-DAF83C585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893" y="1317661"/>
            <a:ext cx="8762057" cy="422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B71FFAE8-546B-4FFC-84EC-49C44F45A432}"/>
              </a:ext>
            </a:extLst>
          </p:cNvPr>
          <p:cNvSpPr/>
          <p:nvPr/>
        </p:nvSpPr>
        <p:spPr>
          <a:xfrm>
            <a:off x="3891683" y="3250090"/>
            <a:ext cx="23234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69264">
              <a:spcAft>
                <a:spcPts val="600"/>
              </a:spcAft>
              <a:defRPr/>
            </a:pPr>
            <a:r>
              <a:rPr lang="sv-SE" sz="2000" dirty="0">
                <a:solidFill>
                  <a:prstClr val="white"/>
                </a:solidFill>
                <a:latin typeface="Aptos" panose="02110004020202020204"/>
              </a:rPr>
              <a:t>Just green </a:t>
            </a:r>
            <a:r>
              <a:rPr lang="sv-SE" sz="2000" dirty="0" err="1">
                <a:solidFill>
                  <a:prstClr val="white"/>
                </a:solidFill>
                <a:latin typeface="Aptos" panose="02110004020202020204"/>
              </a:rPr>
              <a:t>transition</a:t>
            </a:r>
            <a:endParaRPr lang="en-NO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43D90804-901D-4BC4-996F-8B491C7D35D3}"/>
              </a:ext>
            </a:extLst>
          </p:cNvPr>
          <p:cNvSpPr/>
          <p:nvPr/>
        </p:nvSpPr>
        <p:spPr>
          <a:xfrm>
            <a:off x="6471019" y="3848315"/>
            <a:ext cx="1415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69264">
              <a:spcAft>
                <a:spcPts val="600"/>
              </a:spcAft>
              <a:defRPr/>
            </a:pPr>
            <a:r>
              <a:rPr lang="sv-SE" dirty="0">
                <a:solidFill>
                  <a:prstClr val="white"/>
                </a:solidFill>
                <a:latin typeface="Aptos" panose="02110004020202020204"/>
              </a:rPr>
              <a:t>Land-</a:t>
            </a:r>
            <a:r>
              <a:rPr lang="sv-SE" dirty="0" err="1">
                <a:solidFill>
                  <a:prstClr val="white"/>
                </a:solidFill>
                <a:latin typeface="Aptos" panose="02110004020202020204"/>
              </a:rPr>
              <a:t>use</a:t>
            </a:r>
            <a:r>
              <a:rPr lang="sv-SE" dirty="0">
                <a:solidFill>
                  <a:prstClr val="white"/>
                </a:solidFill>
                <a:latin typeface="Aptos" panose="02110004020202020204"/>
              </a:rPr>
              <a:t> planning</a:t>
            </a:r>
            <a:endParaRPr lang="en-NO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F5FFC21F-9435-4D86-9E0B-E0B4060D2583}"/>
              </a:ext>
            </a:extLst>
          </p:cNvPr>
          <p:cNvSpPr txBox="1"/>
          <p:nvPr/>
        </p:nvSpPr>
        <p:spPr>
          <a:xfrm>
            <a:off x="5240485" y="1420016"/>
            <a:ext cx="151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Env</a:t>
            </a:r>
            <a:r>
              <a:rPr lang="fi-FI" dirty="0">
                <a:solidFill>
                  <a:schemeClr val="bg1"/>
                </a:solidFill>
              </a:rPr>
              <a:t>. &amp; Econ.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E65F0E73-65DF-46EA-8630-0AE9DC4FBFD4}"/>
              </a:ext>
            </a:extLst>
          </p:cNvPr>
          <p:cNvSpPr txBox="1"/>
          <p:nvPr/>
        </p:nvSpPr>
        <p:spPr>
          <a:xfrm>
            <a:off x="3640557" y="1390729"/>
            <a:ext cx="1325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Socio-cult</a:t>
            </a:r>
            <a:r>
              <a:rPr lang="fi-FI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ED734A33-9A17-4630-9FEF-B1EBCF1DF47C}"/>
              </a:ext>
            </a:extLst>
          </p:cNvPr>
          <p:cNvSpPr/>
          <p:nvPr/>
        </p:nvSpPr>
        <p:spPr>
          <a:xfrm>
            <a:off x="2151443" y="2089218"/>
            <a:ext cx="13754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69264">
              <a:spcAft>
                <a:spcPts val="600"/>
              </a:spcAft>
              <a:defRPr/>
            </a:pPr>
            <a:r>
              <a:rPr lang="sv-SE" dirty="0">
                <a:solidFill>
                  <a:prstClr val="white"/>
                </a:solidFill>
                <a:latin typeface="Aptos" panose="02110004020202020204"/>
              </a:rPr>
              <a:t>Nature-</a:t>
            </a:r>
            <a:r>
              <a:rPr lang="sv-SE" dirty="0" err="1">
                <a:solidFill>
                  <a:prstClr val="white"/>
                </a:solidFill>
                <a:latin typeface="Aptos" panose="02110004020202020204"/>
              </a:rPr>
              <a:t>based</a:t>
            </a:r>
            <a:r>
              <a:rPr lang="sv-SE" dirty="0">
                <a:solidFill>
                  <a:prstClr val="white"/>
                </a:solidFill>
                <a:latin typeface="Aptos" panose="02110004020202020204"/>
              </a:rPr>
              <a:t> </a:t>
            </a:r>
            <a:r>
              <a:rPr lang="sv-SE" dirty="0" err="1">
                <a:solidFill>
                  <a:prstClr val="white"/>
                </a:solidFill>
                <a:latin typeface="Aptos" panose="02110004020202020204"/>
              </a:rPr>
              <a:t>livelihoods</a:t>
            </a:r>
            <a:endParaRPr lang="en-NO" sz="16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41BA2A1C-8435-4405-A9C6-B4F7DEF9FB0E}"/>
              </a:ext>
            </a:extLst>
          </p:cNvPr>
          <p:cNvSpPr txBox="1"/>
          <p:nvPr/>
        </p:nvSpPr>
        <p:spPr>
          <a:xfrm>
            <a:off x="3505281" y="5111358"/>
            <a:ext cx="1325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Legislation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4F5EDB94-3A1D-4129-87DE-315D6C5ACE49}"/>
              </a:ext>
            </a:extLst>
          </p:cNvPr>
          <p:cNvSpPr txBox="1"/>
          <p:nvPr/>
        </p:nvSpPr>
        <p:spPr>
          <a:xfrm>
            <a:off x="5053419" y="5100501"/>
            <a:ext cx="1701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69264">
              <a:spcAft>
                <a:spcPts val="600"/>
              </a:spcAft>
              <a:defRPr/>
            </a:pPr>
            <a:r>
              <a:rPr lang="sv-SE" sz="2000" dirty="0" err="1">
                <a:solidFill>
                  <a:prstClr val="white"/>
                </a:solidFill>
                <a:latin typeface="Aptos" panose="02110004020202020204"/>
              </a:rPr>
              <a:t>Governance</a:t>
            </a:r>
            <a:endParaRPr lang="en-NO" sz="20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EB1C2862-4DE3-40D3-93B3-E3C3AB871762}"/>
              </a:ext>
            </a:extLst>
          </p:cNvPr>
          <p:cNvSpPr/>
          <p:nvPr/>
        </p:nvSpPr>
        <p:spPr>
          <a:xfrm>
            <a:off x="2151443" y="3953278"/>
            <a:ext cx="1589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69264">
              <a:spcAft>
                <a:spcPts val="600"/>
              </a:spcAft>
              <a:defRPr/>
            </a:pPr>
            <a:r>
              <a:rPr lang="sv-SE" dirty="0">
                <a:solidFill>
                  <a:prstClr val="white"/>
                </a:solidFill>
                <a:latin typeface="Aptos" panose="02110004020202020204"/>
              </a:rPr>
              <a:t>Arts, design, </a:t>
            </a:r>
            <a:r>
              <a:rPr lang="sv-SE" dirty="0" err="1">
                <a:solidFill>
                  <a:prstClr val="white"/>
                </a:solidFill>
                <a:latin typeface="Aptos" panose="02110004020202020204"/>
              </a:rPr>
              <a:t>Education</a:t>
            </a:r>
            <a:endParaRPr lang="en-NO" sz="16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AE27935D-1072-4115-A37E-8F1ABE4F4B56}"/>
              </a:ext>
            </a:extLst>
          </p:cNvPr>
          <p:cNvSpPr/>
          <p:nvPr/>
        </p:nvSpPr>
        <p:spPr>
          <a:xfrm>
            <a:off x="6337769" y="2132351"/>
            <a:ext cx="1307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69264">
              <a:spcAft>
                <a:spcPts val="600"/>
              </a:spcAft>
              <a:defRPr/>
            </a:pPr>
            <a:r>
              <a:rPr lang="sv-SE" sz="2000" dirty="0">
                <a:solidFill>
                  <a:prstClr val="white"/>
                </a:solidFill>
                <a:latin typeface="Aptos" panose="02110004020202020204"/>
              </a:rPr>
              <a:t>Energy </a:t>
            </a:r>
            <a:r>
              <a:rPr lang="sv-SE" sz="2000" dirty="0" err="1">
                <a:solidFill>
                  <a:prstClr val="white"/>
                </a:solidFill>
                <a:latin typeface="Aptos" panose="02110004020202020204"/>
              </a:rPr>
              <a:t>industry</a:t>
            </a:r>
            <a:endParaRPr lang="en-NO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0AB27811-8114-4198-AEC6-3CBA083D8937}"/>
              </a:ext>
            </a:extLst>
          </p:cNvPr>
          <p:cNvSpPr txBox="1"/>
          <p:nvPr/>
        </p:nvSpPr>
        <p:spPr>
          <a:xfrm>
            <a:off x="0" y="6522062"/>
            <a:ext cx="31264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i="1" dirty="0" err="1"/>
              <a:t>Background</a:t>
            </a:r>
            <a:r>
              <a:rPr lang="fi-FI" sz="1100" i="1" dirty="0"/>
              <a:t> image: CASI Project/</a:t>
            </a:r>
            <a:r>
              <a:rPr lang="fi-FI" sz="1100" i="1" dirty="0" err="1"/>
              <a:t>Interreg</a:t>
            </a:r>
            <a:endParaRPr lang="fi-FI" sz="1100" i="1" dirty="0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392DBC80-034F-45F1-8403-6615138C7BB5}"/>
              </a:ext>
            </a:extLst>
          </p:cNvPr>
          <p:cNvSpPr txBox="1"/>
          <p:nvPr/>
        </p:nvSpPr>
        <p:spPr>
          <a:xfrm>
            <a:off x="989897" y="516646"/>
            <a:ext cx="12003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fi-FI" sz="3600" b="1" cap="all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Participation</a:t>
            </a:r>
            <a:r>
              <a:rPr lang="fi-FI" sz="36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to </a:t>
            </a:r>
            <a:r>
              <a:rPr lang="fi-FI" sz="3600" b="1" cap="all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build</a:t>
            </a:r>
            <a:r>
              <a:rPr lang="fi-FI" sz="36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fi-FI" sz="3600" b="1" cap="all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resilience</a:t>
            </a:r>
            <a:endParaRPr lang="fi-FI" sz="3600" b="1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94201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7BEA66-A4E0-5840-3BE7-97C8B1EB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833454" cy="1320800"/>
          </a:xfrm>
        </p:spPr>
        <p:txBody>
          <a:bodyPr/>
          <a:lstStyle/>
          <a:p>
            <a:r>
              <a:rPr lang="fi-FI" dirty="0"/>
              <a:t>Rebound – just </a:t>
            </a:r>
            <a:r>
              <a:rPr lang="fi-FI" dirty="0" err="1"/>
              <a:t>green</a:t>
            </a:r>
            <a:r>
              <a:rPr lang="fi-FI" dirty="0"/>
              <a:t> transition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48884076-FAB4-4CE0-8242-4A3DC7C127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87" y="1355902"/>
            <a:ext cx="9105601" cy="5121900"/>
          </a:xfr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792B4F8D-122B-4CCC-B28D-7D64479CDDBC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FF92414-5FAD-4565-99A9-D4CD1EE7C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5036" y="335546"/>
            <a:ext cx="2150264" cy="54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inta">
  <a:themeElements>
    <a:clrScheme name="Rebound hank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008197"/>
      </a:accent1>
      <a:accent2>
        <a:srgbClr val="5FAA80"/>
      </a:accent2>
      <a:accent3>
        <a:srgbClr val="D6780A"/>
      </a:accent3>
      <a:accent4>
        <a:srgbClr val="59B3DF"/>
      </a:accent4>
      <a:accent5>
        <a:srgbClr val="006F82"/>
      </a:accent5>
      <a:accent6>
        <a:srgbClr val="BAD25F"/>
      </a:accent6>
      <a:hlink>
        <a:srgbClr val="3B683D"/>
      </a:hlink>
      <a:folHlink>
        <a:srgbClr val="8FB732"/>
      </a:folHlink>
    </a:clrScheme>
    <a:fontScheme name="Rebound hank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2c2c4a4-3d4d-4290-ba86-183a47105ac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2A796DDF308884CB1AE5D0EFD9ED21D" ma:contentTypeVersion="16" ma:contentTypeDescription="Luo uusi asiakirja." ma:contentTypeScope="" ma:versionID="f9ae9423fe8c60a8e83eda6751098887">
  <xsd:schema xmlns:xsd="http://www.w3.org/2001/XMLSchema" xmlns:xs="http://www.w3.org/2001/XMLSchema" xmlns:p="http://schemas.microsoft.com/office/2006/metadata/properties" xmlns:ns3="32109511-d275-4b94-83ec-b17c4c9209ce" xmlns:ns4="52c2c4a4-3d4d-4290-ba86-183a47105aca" targetNamespace="http://schemas.microsoft.com/office/2006/metadata/properties" ma:root="true" ma:fieldsID="74b33c69a49d680864a17a366092a5a3" ns3:_="" ns4:_="">
    <xsd:import namespace="32109511-d275-4b94-83ec-b17c4c9209ce"/>
    <xsd:import namespace="52c2c4a4-3d4d-4290-ba86-183a47105ac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LengthInSeconds" minOccurs="0"/>
                <xsd:element ref="ns4:MediaServiceObjectDetectorVersion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SystemTags" minOccurs="0"/>
                <xsd:element ref="ns4:MediaServiceSearchPropertie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109511-d275-4b94-83ec-b17c4c9209c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c2c4a4-3d4d-4290-ba86-183a47105a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3E91CC-1465-417F-BCA1-4F80481A8C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607BCC-13EF-4452-97E5-5C060296655D}">
  <ds:schemaRefs>
    <ds:schemaRef ds:uri="http://schemas.microsoft.com/office/infopath/2007/PartnerControls"/>
    <ds:schemaRef ds:uri="52c2c4a4-3d4d-4290-ba86-183a47105aca"/>
    <ds:schemaRef ds:uri="http://purl.org/dc/terms/"/>
    <ds:schemaRef ds:uri="32109511-d275-4b94-83ec-b17c4c9209ce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818FC17-8410-4F10-BF3A-A0C8B789A1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109511-d275-4b94-83ec-b17c4c9209ce"/>
    <ds:schemaRef ds:uri="52c2c4a4-3d4d-4290-ba86-183a47105a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3485</TotalTime>
  <Words>501</Words>
  <Application>Microsoft Office PowerPoint</Application>
  <PresentationFormat>Laajakuva</PresentationFormat>
  <Paragraphs>70</Paragraphs>
  <Slides>12</Slides>
  <Notes>5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9" baseType="lpstr">
      <vt:lpstr>Aptos</vt:lpstr>
      <vt:lpstr>Arial</vt:lpstr>
      <vt:lpstr>Calibri</vt:lpstr>
      <vt:lpstr>Segoe UI</vt:lpstr>
      <vt:lpstr>Times New Roman</vt:lpstr>
      <vt:lpstr>Wingdings 3</vt:lpstr>
      <vt:lpstr>Pinta</vt:lpstr>
      <vt:lpstr>Participatory governance  to improve resilience and implement  a just and green energy transition</vt:lpstr>
      <vt:lpstr>content</vt:lpstr>
      <vt:lpstr>What is participatory governance?</vt:lpstr>
      <vt:lpstr>Northern region Investment potential </vt:lpstr>
      <vt:lpstr>Nordic Energy transition</vt:lpstr>
      <vt:lpstr>social-ecological system: reindeer management</vt:lpstr>
      <vt:lpstr>What is (ENERGY) justice?</vt:lpstr>
      <vt:lpstr>PowerPoint-esitys</vt:lpstr>
      <vt:lpstr>Rebound – just green transition</vt:lpstr>
      <vt:lpstr>PowerPoint-esitys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Nurmela Petra</dc:creator>
  <cp:lastModifiedBy>Landauer Mia</cp:lastModifiedBy>
  <cp:revision>134</cp:revision>
  <dcterms:created xsi:type="dcterms:W3CDTF">2024-01-15T08:49:47Z</dcterms:created>
  <dcterms:modified xsi:type="dcterms:W3CDTF">2024-10-24T05:30:03Z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0x01010092A796DDF308884CB1AE5D0EFD9ED21D</vt:lpwstr>
  </property>
  <property fmtid="{D5CDD505-2E9C-101B-9397-08002B2CF9AE}" pid="3" name="MSIP_Label_72d0530a-b0ae-49b9-9731-6ff4c685bbd0_Enabled">
    <vt:lpwstr>true</vt:lpwstr>
  </property>
  <property fmtid="{D5CDD505-2E9C-101B-9397-08002B2CF9AE}" pid="4" name="MSIP_Label_72d0530a-b0ae-49b9-9731-6ff4c685bbd0_SetDate">
    <vt:lpwstr>2024-09-17T04:48:40Z</vt:lpwstr>
  </property>
  <property fmtid="{D5CDD505-2E9C-101B-9397-08002B2CF9AE}" pid="5" name="MSIP_Label_72d0530a-b0ae-49b9-9731-6ff4c685bbd0_Method">
    <vt:lpwstr>Standard</vt:lpwstr>
  </property>
  <property fmtid="{D5CDD505-2E9C-101B-9397-08002B2CF9AE}" pid="6" name="MSIP_Label_72d0530a-b0ae-49b9-9731-6ff4c685bbd0_Name">
    <vt:lpwstr>Julkinen tieto</vt:lpwstr>
  </property>
  <property fmtid="{D5CDD505-2E9C-101B-9397-08002B2CF9AE}" pid="7" name="MSIP_Label_72d0530a-b0ae-49b9-9731-6ff4c685bbd0_SiteId">
    <vt:lpwstr>eb4d4228-c7ec-4c9e-ae0f-34a6e2d07c9a</vt:lpwstr>
  </property>
  <property fmtid="{D5CDD505-2E9C-101B-9397-08002B2CF9AE}" pid="8" name="MSIP_Label_72d0530a-b0ae-49b9-9731-6ff4c685bbd0_ActionId">
    <vt:lpwstr>00996c3e-438a-4e82-a5b3-7f558d5aa3ea</vt:lpwstr>
  </property>
  <property fmtid="{D5CDD505-2E9C-101B-9397-08002B2CF9AE}" pid="9" name="MSIP_Label_72d0530a-b0ae-49b9-9731-6ff4c685bbd0_ContentBits">
    <vt:lpwstr>0</vt:lpwstr>
  </property>
</Properties>
</file>